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6" r:id="rId4"/>
  </p:sldMasterIdLst>
  <p:notesMasterIdLst>
    <p:notesMasterId r:id="rId56"/>
  </p:notesMasterIdLst>
  <p:handoutMasterIdLst>
    <p:handoutMasterId r:id="rId57"/>
  </p:handoutMasterIdLst>
  <p:sldIdLst>
    <p:sldId id="2147477424" r:id="rId5"/>
    <p:sldId id="2147477425" r:id="rId6"/>
    <p:sldId id="2147479714" r:id="rId7"/>
    <p:sldId id="2147479715" r:id="rId8"/>
    <p:sldId id="2147479736" r:id="rId9"/>
    <p:sldId id="2147469253" r:id="rId10"/>
    <p:sldId id="2147479712" r:id="rId11"/>
    <p:sldId id="2147479716" r:id="rId12"/>
    <p:sldId id="2147479722" r:id="rId13"/>
    <p:sldId id="2147469255" r:id="rId14"/>
    <p:sldId id="2147469309" r:id="rId15"/>
    <p:sldId id="2147469308" r:id="rId16"/>
    <p:sldId id="2147479724" r:id="rId17"/>
    <p:sldId id="2147469297" r:id="rId18"/>
    <p:sldId id="2147469299" r:id="rId19"/>
    <p:sldId id="2147469298" r:id="rId20"/>
    <p:sldId id="2147469296" r:id="rId21"/>
    <p:sldId id="2147469251" r:id="rId22"/>
    <p:sldId id="2147469252" r:id="rId23"/>
    <p:sldId id="2147469260" r:id="rId24"/>
    <p:sldId id="2147479737" r:id="rId25"/>
    <p:sldId id="2147479713" r:id="rId26"/>
    <p:sldId id="2147479717" r:id="rId27"/>
    <p:sldId id="261" r:id="rId28"/>
    <p:sldId id="2147479725" r:id="rId29"/>
    <p:sldId id="2147479726" r:id="rId30"/>
    <p:sldId id="2147479727" r:id="rId31"/>
    <p:sldId id="2147479728" r:id="rId32"/>
    <p:sldId id="2147479729" r:id="rId33"/>
    <p:sldId id="271" r:id="rId34"/>
    <p:sldId id="2147479730" r:id="rId35"/>
    <p:sldId id="2147479731" r:id="rId36"/>
    <p:sldId id="2147479732" r:id="rId37"/>
    <p:sldId id="2147479733" r:id="rId38"/>
    <p:sldId id="2147479734" r:id="rId39"/>
    <p:sldId id="273" r:id="rId40"/>
    <p:sldId id="2147477492" r:id="rId41"/>
    <p:sldId id="2147479735" r:id="rId42"/>
    <p:sldId id="2147477478" r:id="rId43"/>
    <p:sldId id="2147477500" r:id="rId44"/>
    <p:sldId id="2147477501" r:id="rId45"/>
    <p:sldId id="2147477502" r:id="rId46"/>
    <p:sldId id="2147477503" r:id="rId47"/>
    <p:sldId id="320" r:id="rId48"/>
    <p:sldId id="317" r:id="rId49"/>
    <p:sldId id="2147477427" r:id="rId50"/>
    <p:sldId id="2147479738" r:id="rId51"/>
    <p:sldId id="2147479741" r:id="rId52"/>
    <p:sldId id="2147480235" r:id="rId53"/>
    <p:sldId id="278" r:id="rId54"/>
    <p:sldId id="2147477436" r:id="rId55"/>
  </p:sldIdLst>
  <p:sldSz cx="18288000" cy="10287000"/>
  <p:notesSz cx="6858000" cy="9144000"/>
  <p:embeddedFontLst>
    <p:embeddedFont>
      <p:font typeface="Anova" panose="020B0604020202020204" charset="0"/>
      <p:regular r:id="rId58"/>
      <p:bold r:id="rId59"/>
      <p:italic r:id="rId60"/>
      <p:boldItalic r:id="rId61"/>
    </p:embeddedFont>
    <p:embeddedFont>
      <p:font typeface="Anova Bold" panose="020B0604020202020204" charset="0"/>
      <p:bold r:id="rId62"/>
      <p:italic r:id="rId63"/>
      <p:boldItalic r:id="rId64"/>
    </p:embeddedFont>
    <p:embeddedFont>
      <p:font typeface="Anova Light" panose="020B0604020202020204" charset="0"/>
      <p:regular r:id="rId65"/>
      <p:italic r:id="rId66"/>
    </p:embeddedFont>
    <p:embeddedFont>
      <p:font typeface="Aptos Display" panose="020B0004020202020204" pitchFamily="34"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ambria Math" panose="02040503050406030204" pitchFamily="18" charset="0"/>
      <p:regular r:id="rId77"/>
    </p:embeddedFont>
    <p:embeddedFont>
      <p:font typeface="Helvetica" panose="020B0604020202020204" pitchFamily="34" charset="0"/>
      <p:regular r:id="rId78"/>
      <p:bold r:id="rId79"/>
      <p:italic r:id="rId80"/>
      <p:boldItalic r:id="rId81"/>
    </p:embeddedFont>
    <p:embeddedFont>
      <p:font typeface="Noto serif" panose="02020600060500020200" pitchFamily="18" charset="0"/>
      <p:regular r:id="rId82"/>
      <p:bold r:id="rId83"/>
      <p:italic r:id="rId84"/>
      <p:boldItalic r:id="rId85"/>
    </p:embeddedFont>
    <p:embeddedFont>
      <p:font typeface="Nunito" pitchFamily="2" charset="0"/>
      <p:regular r:id="rId86"/>
      <p:bold r:id="rId87"/>
      <p:italic r:id="rId88"/>
      <p:boldItalic r:id="rId89"/>
    </p:embeddedFont>
    <p:embeddedFont>
      <p:font typeface="Roboto" panose="02000000000000000000" pitchFamily="2" charset="0"/>
      <p:regular r:id="rId90"/>
      <p:bold r:id="rId91"/>
      <p:italic r:id="rId92"/>
      <p:boldItalic r:id="rId93"/>
    </p:embeddedFont>
    <p:embeddedFont>
      <p:font typeface="Segoe UI" panose="020B0502040204020203" pitchFamily="34" charset="0"/>
      <p:regular r:id="rId94"/>
      <p:bold r:id="rId95"/>
      <p:italic r:id="rId96"/>
      <p:boldItalic r:id="rId97"/>
    </p:embeddedFont>
    <p:embeddedFont>
      <p:font typeface="Source Sans Pro" panose="020B0503030403020204" pitchFamily="34" charset="0"/>
      <p:regular r:id="rId98"/>
      <p:bold r:id="rId99"/>
      <p:italic r:id="rId100"/>
      <p:boldItalic r:id="rId101"/>
    </p:embeddedFont>
  </p:embeddedFontLst>
  <p:custDataLst>
    <p:tags r:id="rId102"/>
  </p:custDataLst>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with Generative AI" id="{23B92DC1-C143-40B4-B271-9B765ADE1D33}">
          <p14:sldIdLst>
            <p14:sldId id="2147477424"/>
            <p14:sldId id="2147477425"/>
            <p14:sldId id="2147479714"/>
            <p14:sldId id="2147479715"/>
            <p14:sldId id="2147479736"/>
            <p14:sldId id="2147469253"/>
            <p14:sldId id="2147479712"/>
            <p14:sldId id="2147479716"/>
            <p14:sldId id="2147479722"/>
            <p14:sldId id="2147469255"/>
            <p14:sldId id="2147469309"/>
            <p14:sldId id="2147469308"/>
            <p14:sldId id="2147479724"/>
            <p14:sldId id="2147469297"/>
            <p14:sldId id="2147469299"/>
            <p14:sldId id="2147469298"/>
            <p14:sldId id="2147469296"/>
            <p14:sldId id="2147469251"/>
            <p14:sldId id="2147469252"/>
            <p14:sldId id="2147469260"/>
            <p14:sldId id="2147479737"/>
            <p14:sldId id="2147479713"/>
            <p14:sldId id="2147479717"/>
            <p14:sldId id="261"/>
            <p14:sldId id="2147479725"/>
            <p14:sldId id="2147479726"/>
            <p14:sldId id="2147479727"/>
            <p14:sldId id="2147479728"/>
            <p14:sldId id="2147479729"/>
            <p14:sldId id="271"/>
            <p14:sldId id="2147479730"/>
            <p14:sldId id="2147479731"/>
            <p14:sldId id="2147479732"/>
            <p14:sldId id="2147479733"/>
            <p14:sldId id="2147479734"/>
            <p14:sldId id="273"/>
            <p14:sldId id="2147477492"/>
            <p14:sldId id="2147479735"/>
            <p14:sldId id="2147477478"/>
            <p14:sldId id="2147477500"/>
            <p14:sldId id="2147477501"/>
            <p14:sldId id="2147477502"/>
            <p14:sldId id="2147477503"/>
            <p14:sldId id="320"/>
            <p14:sldId id="317"/>
            <p14:sldId id="2147477427"/>
            <p14:sldId id="2147479738"/>
            <p14:sldId id="2147479741"/>
            <p14:sldId id="2147480235"/>
            <p14:sldId id="278"/>
            <p14:sldId id="21474774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DA9D0B-3788-6ECB-C0CF-0FFECBF7EDE5}" name="Ari Zitin" initials="AZ" userId="S::ari.zitin@sas.com::b8149360-0b7e-481e-86fc-0f865a041850" providerId="AD"/>
  <p188:author id="{4B708D14-BD54-920F-18BB-8395E60AE589}" name="Alice McClure" initials="AM" userId="S::alice.mcclure@sas.com::6210c489-566a-4639-8da1-84bcfd842f43" providerId="AD"/>
  <p188:author id="{6DFEA739-C4EE-3CDE-94E6-A95954A908DE}" name="Tine Haaber" initials="TH" userId="S::Tine.Haaber@SAS.COM::b28dffea-6139-4081-9090-e82e8f843744" providerId="AD"/>
  <p188:author id="{C981293A-ABA0-501C-ED92-9C6DD5CA3D31}" name="Kirstin Morrison" initials="KM" userId="S::Kirstin.Morrison@sas.com::e930b3d7-5adf-4c98-ab43-56898f766a85" providerId="AD"/>
  <p188:author id="{D2FA8243-2E79-46F1-7AAF-DEF3686A2667}" name="Manoj Singh" initials="MS" userId="S::manoj.singh@sas.com::6eb3551d-d2d4-4394-a3d6-38fa2f2e2de5" providerId="AD"/>
  <p188:author id="{F813F454-2BBF-9871-469A-03E0EFD68048}" name="Jason Colon" initials="JC" userId="S::jason.colon@sas.com::7fddedd1-4f23-479c-8058-c00001163e25" providerId="AD"/>
  <p188:author id="{53FE1B58-E12A-84BC-7E6C-EFF1F7C23AD9}" name="Ari Zitin" initials="AZ" userId="S::Ari.Zitin@sas.com::b8149360-0b7e-481e-86fc-0f865a041850" providerId="AD"/>
  <p188:author id="{823BA7F5-5778-5AF9-7B6B-13EE441F2287}" name="Catherine Truxillo" initials="CT" userId="S::catherine.truxillo@sas.com::fc9dd853-da55-4d4b-9b6c-2f2e8cdcb55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66980" autoAdjust="0"/>
  </p:normalViewPr>
  <p:slideViewPr>
    <p:cSldViewPr>
      <p:cViewPr varScale="1">
        <p:scale>
          <a:sx n="38" d="100"/>
          <a:sy n="38" d="100"/>
        </p:scale>
        <p:origin x="1829" y="24"/>
      </p:cViewPr>
      <p:guideLst/>
    </p:cSldViewPr>
  </p:slideViewPr>
  <p:notesTextViewPr>
    <p:cViewPr>
      <p:scale>
        <a:sx n="1" d="1"/>
        <a:sy n="1" d="1"/>
      </p:scale>
      <p:origin x="0" y="0"/>
    </p:cViewPr>
  </p:notesTextViewPr>
  <p:sorterViewPr>
    <p:cViewPr>
      <p:scale>
        <a:sx n="100" d="100"/>
        <a:sy n="100" d="100"/>
      </p:scale>
      <p:origin x="0" y="-10195"/>
    </p:cViewPr>
  </p:sorterViewPr>
  <p:notesViewPr>
    <p:cSldViewPr>
      <p:cViewPr varScale="1">
        <p:scale>
          <a:sx n="63" d="100"/>
          <a:sy n="63"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font" Target="fonts/font32.fntdata"/><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102" Type="http://schemas.openxmlformats.org/officeDocument/2006/relationships/tags" Target="tags/tag1.xml"/><Relationship Id="rId5" Type="http://schemas.openxmlformats.org/officeDocument/2006/relationships/slide" Target="slides/slide1.xml"/><Relationship Id="rId90" Type="http://schemas.openxmlformats.org/officeDocument/2006/relationships/font" Target="fonts/font33.fntdata"/><Relationship Id="rId95" Type="http://schemas.openxmlformats.org/officeDocument/2006/relationships/font" Target="fonts/font3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font" Target="fonts/font7.fntdata"/><Relationship Id="rId69" Type="http://schemas.openxmlformats.org/officeDocument/2006/relationships/font" Target="fonts/font12.fntdata"/><Relationship Id="rId80" Type="http://schemas.openxmlformats.org/officeDocument/2006/relationships/font" Target="fonts/font23.fntdata"/><Relationship Id="rId85" Type="http://schemas.openxmlformats.org/officeDocument/2006/relationships/font" Target="fonts/font28.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font" Target="fonts/font2.fntdata"/><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font" Target="fonts/font31.fntdata"/><Relationship Id="rId91" Type="http://schemas.openxmlformats.org/officeDocument/2006/relationships/font" Target="fonts/font34.fntdata"/><Relationship Id="rId96" Type="http://schemas.openxmlformats.org/officeDocument/2006/relationships/font" Target="fonts/font3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openxmlformats.org/officeDocument/2006/relationships/font" Target="fonts/font37.fntdata"/><Relationship Id="rId99" Type="http://schemas.openxmlformats.org/officeDocument/2006/relationships/font" Target="fonts/font42.fntdata"/><Relationship Id="rId101" Type="http://schemas.openxmlformats.org/officeDocument/2006/relationships/font" Target="fonts/font4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9.fntdata"/><Relationship Id="rId97" Type="http://schemas.openxmlformats.org/officeDocument/2006/relationships/font" Target="fonts/font40.fntdata"/><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4.fntdata"/><Relationship Id="rId92" Type="http://schemas.openxmlformats.org/officeDocument/2006/relationships/font" Target="fonts/font3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notesMaster" Target="notesMasters/notesMaster1.xml"/><Relationship Id="rId77" Type="http://schemas.openxmlformats.org/officeDocument/2006/relationships/font" Target="fonts/font20.fntdata"/><Relationship Id="rId100" Type="http://schemas.openxmlformats.org/officeDocument/2006/relationships/font" Target="fonts/font43.fntdata"/><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5.fntdata"/><Relationship Id="rId93" Type="http://schemas.openxmlformats.org/officeDocument/2006/relationships/font" Target="fonts/font36.fntdata"/><Relationship Id="rId98" Type="http://schemas.openxmlformats.org/officeDocument/2006/relationships/font" Target="fonts/font4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12355-9141-43E8-A5F1-89B2FF76806C}"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1E98BB07-EB05-4147-A4AA-AB644CC13DD3}">
      <dgm:prSet phldrT="[Text]" custT="1"/>
      <dgm:spPr>
        <a:ln w="38100">
          <a:solidFill>
            <a:schemeClr val="accent1"/>
          </a:solidFill>
        </a:ln>
      </dgm:spPr>
      <dgm:t>
        <a:bodyPr/>
        <a:lstStyle/>
        <a:p>
          <a:r>
            <a:rPr lang="en-US" sz="1800" b="1">
              <a:solidFill>
                <a:schemeClr val="tx1"/>
              </a:solidFill>
            </a:rPr>
            <a:t>Adversarial</a:t>
          </a:r>
          <a:r>
            <a:rPr lang="en-US" sz="1800" b="0">
              <a:solidFill>
                <a:schemeClr val="tx1"/>
              </a:solidFill>
            </a:rPr>
            <a:t> - T</a:t>
          </a:r>
          <a:r>
            <a:rPr lang="en-US" sz="1800">
              <a:solidFill>
                <a:schemeClr val="tx1"/>
              </a:solidFill>
            </a:rPr>
            <a:t>wo models compete against each other.</a:t>
          </a:r>
          <a:r>
            <a:rPr lang="en-US" sz="1800" b="0">
              <a:solidFill>
                <a:schemeClr val="tx1"/>
              </a:solidFill>
            </a:rPr>
            <a:t> </a:t>
          </a:r>
          <a:endParaRPr lang="en-US" sz="1800" b="1">
            <a:solidFill>
              <a:schemeClr val="tx1"/>
            </a:solidFill>
          </a:endParaRPr>
        </a:p>
      </dgm:t>
    </dgm:pt>
    <dgm:pt modelId="{FC9FF68D-7789-4D27-951A-7E945C744203}" type="parTrans" cxnId="{88072D1D-654C-4A2C-9355-B07B9F97B72C}">
      <dgm:prSet/>
      <dgm:spPr/>
      <dgm:t>
        <a:bodyPr/>
        <a:lstStyle/>
        <a:p>
          <a:endParaRPr lang="en-US"/>
        </a:p>
      </dgm:t>
    </dgm:pt>
    <dgm:pt modelId="{C81B42B3-326B-4524-8145-1044D44A7654}" type="sibTrans" cxnId="{88072D1D-654C-4A2C-9355-B07B9F97B72C}">
      <dgm:prSet/>
      <dgm:spPr/>
      <dgm:t>
        <a:bodyPr/>
        <a:lstStyle/>
        <a:p>
          <a:endParaRPr lang="en-US"/>
        </a:p>
      </dgm:t>
    </dgm:pt>
    <dgm:pt modelId="{EFF11C26-4C8C-4A76-8296-C8AE308B6755}">
      <dgm:prSet phldrT="[Text]" custT="1"/>
      <dgm:spPr>
        <a:ln w="38100">
          <a:solidFill>
            <a:schemeClr val="accent1"/>
          </a:solidFill>
        </a:ln>
      </dgm:spPr>
      <dgm:t>
        <a:bodyPr/>
        <a:lstStyle/>
        <a:p>
          <a:r>
            <a:rPr lang="en-US" sz="1800" b="1">
              <a:solidFill>
                <a:schemeClr val="tx1"/>
              </a:solidFill>
            </a:rPr>
            <a:t>Networks</a:t>
          </a:r>
          <a:r>
            <a:rPr lang="en-US" sz="1800" b="0">
              <a:solidFill>
                <a:schemeClr val="tx1"/>
              </a:solidFill>
            </a:rPr>
            <a:t> - D</a:t>
          </a:r>
          <a:r>
            <a:rPr lang="en-US" sz="1800">
              <a:solidFill>
                <a:schemeClr val="tx1"/>
              </a:solidFill>
            </a:rPr>
            <a:t>eep neural networks that process data.</a:t>
          </a:r>
          <a:endParaRPr lang="en-US" sz="1800" b="1">
            <a:solidFill>
              <a:schemeClr val="tx1"/>
            </a:solidFill>
          </a:endParaRPr>
        </a:p>
      </dgm:t>
    </dgm:pt>
    <dgm:pt modelId="{5436D836-A395-4156-915F-403520F4AE88}" type="parTrans" cxnId="{81E09B2D-47DB-428B-B517-6BF8F225140B}">
      <dgm:prSet/>
      <dgm:spPr/>
      <dgm:t>
        <a:bodyPr/>
        <a:lstStyle/>
        <a:p>
          <a:endParaRPr lang="en-US"/>
        </a:p>
      </dgm:t>
    </dgm:pt>
    <dgm:pt modelId="{2B9247CB-88A1-4CF8-BC90-6F4362CE4570}" type="sibTrans" cxnId="{81E09B2D-47DB-428B-B517-6BF8F225140B}">
      <dgm:prSet/>
      <dgm:spPr/>
      <dgm:t>
        <a:bodyPr/>
        <a:lstStyle/>
        <a:p>
          <a:endParaRPr lang="en-US"/>
        </a:p>
      </dgm:t>
    </dgm:pt>
    <dgm:pt modelId="{2DC51A4A-BBAB-41A3-8364-E158B4B47B0A}">
      <dgm:prSet phldrT="[Text]" custT="1"/>
      <dgm:spPr>
        <a:ln w="38100">
          <a:solidFill>
            <a:schemeClr val="accent1"/>
          </a:solidFill>
        </a:ln>
      </dgm:spPr>
      <dgm:t>
        <a:bodyPr/>
        <a:lstStyle/>
        <a:p>
          <a:r>
            <a:rPr lang="en-US" sz="1800" b="1">
              <a:solidFill>
                <a:schemeClr val="tx1"/>
              </a:solidFill>
            </a:rPr>
            <a:t>Generative</a:t>
          </a:r>
          <a:r>
            <a:rPr lang="en-US" sz="1800">
              <a:solidFill>
                <a:schemeClr val="tx1"/>
              </a:solidFill>
            </a:rPr>
            <a:t> - Models that can generate new (fake) data.</a:t>
          </a:r>
        </a:p>
      </dgm:t>
    </dgm:pt>
    <dgm:pt modelId="{AB806EF0-5EAB-4E65-A7E4-6FD4E6ED0E5F}" type="sibTrans" cxnId="{058DFF9E-6355-49DD-A21B-72AC23571351}">
      <dgm:prSet/>
      <dgm:spPr>
        <a:solidFill>
          <a:schemeClr val="tx2"/>
        </a:solidFill>
        <a:ln w="38100">
          <a:solidFill>
            <a:schemeClr val="accent4"/>
          </a:solidFill>
        </a:ln>
      </dgm:spPr>
      <dgm:t>
        <a:bodyPr/>
        <a:lstStyle/>
        <a:p>
          <a:endParaRPr lang="en-US"/>
        </a:p>
      </dgm:t>
    </dgm:pt>
    <dgm:pt modelId="{0393A087-8B2B-4443-AED3-17A6B1C21074}" type="parTrans" cxnId="{058DFF9E-6355-49DD-A21B-72AC23571351}">
      <dgm:prSet/>
      <dgm:spPr/>
      <dgm:t>
        <a:bodyPr/>
        <a:lstStyle/>
        <a:p>
          <a:endParaRPr lang="en-US"/>
        </a:p>
      </dgm:t>
    </dgm:pt>
    <dgm:pt modelId="{39527BE6-5F08-4679-AEC1-F96A5DA0E29C}" type="pres">
      <dgm:prSet presAssocID="{CAE12355-9141-43E8-A5F1-89B2FF76806C}" presName="Name0" presStyleCnt="0">
        <dgm:presLayoutVars>
          <dgm:chMax val="7"/>
          <dgm:chPref val="7"/>
          <dgm:dir/>
        </dgm:presLayoutVars>
      </dgm:prSet>
      <dgm:spPr/>
    </dgm:pt>
    <dgm:pt modelId="{C81C42D5-89D7-44FF-B560-65E0EBC81C2C}" type="pres">
      <dgm:prSet presAssocID="{CAE12355-9141-43E8-A5F1-89B2FF76806C}" presName="Name1" presStyleCnt="0"/>
      <dgm:spPr/>
    </dgm:pt>
    <dgm:pt modelId="{6FB80A8C-C304-4F83-907C-A3C0A8F54DB4}" type="pres">
      <dgm:prSet presAssocID="{CAE12355-9141-43E8-A5F1-89B2FF76806C}" presName="cycle" presStyleCnt="0"/>
      <dgm:spPr/>
    </dgm:pt>
    <dgm:pt modelId="{477C2021-3384-48F4-865C-15F7EC890DEC}" type="pres">
      <dgm:prSet presAssocID="{CAE12355-9141-43E8-A5F1-89B2FF76806C}" presName="srcNode" presStyleLbl="node1" presStyleIdx="0" presStyleCnt="3"/>
      <dgm:spPr/>
    </dgm:pt>
    <dgm:pt modelId="{C78D6E1C-DFB2-4DE2-9B71-7D49E83838CA}" type="pres">
      <dgm:prSet presAssocID="{CAE12355-9141-43E8-A5F1-89B2FF76806C}" presName="conn" presStyleLbl="parChTrans1D2" presStyleIdx="0" presStyleCnt="1"/>
      <dgm:spPr/>
    </dgm:pt>
    <dgm:pt modelId="{6D867841-C4EE-476D-8299-61759CAD41F9}" type="pres">
      <dgm:prSet presAssocID="{CAE12355-9141-43E8-A5F1-89B2FF76806C}" presName="extraNode" presStyleLbl="node1" presStyleIdx="0" presStyleCnt="3"/>
      <dgm:spPr/>
    </dgm:pt>
    <dgm:pt modelId="{0B383623-0ADD-46DC-A455-03CEF5557807}" type="pres">
      <dgm:prSet presAssocID="{CAE12355-9141-43E8-A5F1-89B2FF76806C}" presName="dstNode" presStyleLbl="node1" presStyleIdx="0" presStyleCnt="3"/>
      <dgm:spPr/>
    </dgm:pt>
    <dgm:pt modelId="{B456EDB7-D5E3-45B6-86DC-4C304E4AD329}" type="pres">
      <dgm:prSet presAssocID="{2DC51A4A-BBAB-41A3-8364-E158B4B47B0A}" presName="text_1" presStyleLbl="node1" presStyleIdx="0" presStyleCnt="3">
        <dgm:presLayoutVars>
          <dgm:bulletEnabled val="1"/>
        </dgm:presLayoutVars>
      </dgm:prSet>
      <dgm:spPr/>
    </dgm:pt>
    <dgm:pt modelId="{28204885-0B2C-4F82-BFA2-14C922A4D208}" type="pres">
      <dgm:prSet presAssocID="{2DC51A4A-BBAB-41A3-8364-E158B4B47B0A}" presName="accent_1" presStyleCnt="0"/>
      <dgm:spPr/>
    </dgm:pt>
    <dgm:pt modelId="{93358936-6D40-4491-A191-C78EC49D3B06}" type="pres">
      <dgm:prSet presAssocID="{2DC51A4A-BBAB-41A3-8364-E158B4B47B0A}" presName="accentRepeatNode" presStyleLbl="solidFgAcc1" presStyleIdx="0" presStyleCnt="3"/>
      <dgm:spPr>
        <a:solidFill>
          <a:schemeClr val="accent2">
            <a:lumMod val="20000"/>
            <a:lumOff val="80000"/>
          </a:schemeClr>
        </a:solidFill>
        <a:ln w="38100">
          <a:solidFill>
            <a:schemeClr val="accent4"/>
          </a:solidFill>
        </a:ln>
      </dgm:spPr>
    </dgm:pt>
    <dgm:pt modelId="{9851AEEC-B5D7-447A-9F6E-07715FF45681}" type="pres">
      <dgm:prSet presAssocID="{1E98BB07-EB05-4147-A4AA-AB644CC13DD3}" presName="text_2" presStyleLbl="node1" presStyleIdx="1" presStyleCnt="3">
        <dgm:presLayoutVars>
          <dgm:bulletEnabled val="1"/>
        </dgm:presLayoutVars>
      </dgm:prSet>
      <dgm:spPr/>
    </dgm:pt>
    <dgm:pt modelId="{21D4833D-89A3-4048-A6E1-BB8B9340607A}" type="pres">
      <dgm:prSet presAssocID="{1E98BB07-EB05-4147-A4AA-AB644CC13DD3}" presName="accent_2" presStyleCnt="0"/>
      <dgm:spPr/>
    </dgm:pt>
    <dgm:pt modelId="{7A0C1872-E4EE-4D7C-A433-94552D30F7A1}" type="pres">
      <dgm:prSet presAssocID="{1E98BB07-EB05-4147-A4AA-AB644CC13DD3}" presName="accentRepeatNode" presStyleLbl="solidFgAcc1" presStyleIdx="1" presStyleCnt="3"/>
      <dgm:spPr>
        <a:xfrm>
          <a:off x="330960" y="1428717"/>
          <a:ext cx="952478" cy="952478"/>
        </a:xfrm>
        <a:prstGeom prst="ellipse">
          <a:avLst/>
        </a:prstGeom>
        <a:solidFill>
          <a:srgbClr val="4398F9">
            <a:lumMod val="20000"/>
            <a:lumOff val="80000"/>
          </a:srgbClr>
        </a:solidFill>
        <a:ln w="38100" cap="flat" cmpd="sng" algn="ctr">
          <a:solidFill>
            <a:srgbClr val="032954"/>
          </a:solidFill>
          <a:prstDash val="solid"/>
          <a:miter lim="800000"/>
        </a:ln>
        <a:effectLst/>
      </dgm:spPr>
    </dgm:pt>
    <dgm:pt modelId="{30BE0DB4-8870-49C6-A453-5E8619F8EA5C}" type="pres">
      <dgm:prSet presAssocID="{EFF11C26-4C8C-4A76-8296-C8AE308B6755}" presName="text_3" presStyleLbl="node1" presStyleIdx="2" presStyleCnt="3">
        <dgm:presLayoutVars>
          <dgm:bulletEnabled val="1"/>
        </dgm:presLayoutVars>
      </dgm:prSet>
      <dgm:spPr/>
    </dgm:pt>
    <dgm:pt modelId="{DF1B2DC6-3CA1-44AB-AA1D-A5777F21CD1A}" type="pres">
      <dgm:prSet presAssocID="{EFF11C26-4C8C-4A76-8296-C8AE308B6755}" presName="accent_3" presStyleCnt="0"/>
      <dgm:spPr/>
    </dgm:pt>
    <dgm:pt modelId="{4D67F87E-FD97-44FC-AF87-7C8494B5C17B}" type="pres">
      <dgm:prSet presAssocID="{EFF11C26-4C8C-4A76-8296-C8AE308B6755}" presName="accentRepeatNode" presStyleLbl="solidFgAcc1" presStyleIdx="2" presStyleCnt="3"/>
      <dgm:spPr>
        <a:xfrm>
          <a:off x="53980" y="2571691"/>
          <a:ext cx="952478" cy="952478"/>
        </a:xfrm>
        <a:prstGeom prst="ellipse">
          <a:avLst/>
        </a:prstGeom>
        <a:solidFill>
          <a:srgbClr val="4398F9">
            <a:lumMod val="20000"/>
            <a:lumOff val="80000"/>
          </a:srgbClr>
        </a:solidFill>
        <a:ln w="38100" cap="flat" cmpd="sng" algn="ctr">
          <a:solidFill>
            <a:srgbClr val="032954"/>
          </a:solidFill>
          <a:prstDash val="solid"/>
          <a:miter lim="800000"/>
        </a:ln>
        <a:effectLst/>
      </dgm:spPr>
    </dgm:pt>
  </dgm:ptLst>
  <dgm:cxnLst>
    <dgm:cxn modelId="{1AE38106-E36D-40A8-9A7F-9691FC60D93F}" type="presOf" srcId="{AB806EF0-5EAB-4E65-A7E4-6FD4E6ED0E5F}" destId="{C78D6E1C-DFB2-4DE2-9B71-7D49E83838CA}" srcOrd="0" destOrd="0" presId="urn:microsoft.com/office/officeart/2008/layout/VerticalCurvedList"/>
    <dgm:cxn modelId="{88072D1D-654C-4A2C-9355-B07B9F97B72C}" srcId="{CAE12355-9141-43E8-A5F1-89B2FF76806C}" destId="{1E98BB07-EB05-4147-A4AA-AB644CC13DD3}" srcOrd="1" destOrd="0" parTransId="{FC9FF68D-7789-4D27-951A-7E945C744203}" sibTransId="{C81B42B3-326B-4524-8145-1044D44A7654}"/>
    <dgm:cxn modelId="{654B6123-6710-4434-8C7E-98BA0661218E}" type="presOf" srcId="{EFF11C26-4C8C-4A76-8296-C8AE308B6755}" destId="{30BE0DB4-8870-49C6-A453-5E8619F8EA5C}" srcOrd="0" destOrd="0" presId="urn:microsoft.com/office/officeart/2008/layout/VerticalCurvedList"/>
    <dgm:cxn modelId="{81E09B2D-47DB-428B-B517-6BF8F225140B}" srcId="{CAE12355-9141-43E8-A5F1-89B2FF76806C}" destId="{EFF11C26-4C8C-4A76-8296-C8AE308B6755}" srcOrd="2" destOrd="0" parTransId="{5436D836-A395-4156-915F-403520F4AE88}" sibTransId="{2B9247CB-88A1-4CF8-BC90-6F4362CE4570}"/>
    <dgm:cxn modelId="{0CAA257A-A27B-4192-B04E-F0743B5DE576}" type="presOf" srcId="{CAE12355-9141-43E8-A5F1-89B2FF76806C}" destId="{39527BE6-5F08-4679-AEC1-F96A5DA0E29C}" srcOrd="0" destOrd="0" presId="urn:microsoft.com/office/officeart/2008/layout/VerticalCurvedList"/>
    <dgm:cxn modelId="{DA66545A-3BCE-4316-994B-EAE986C501B7}" type="presOf" srcId="{2DC51A4A-BBAB-41A3-8364-E158B4B47B0A}" destId="{B456EDB7-D5E3-45B6-86DC-4C304E4AD329}" srcOrd="0" destOrd="0" presId="urn:microsoft.com/office/officeart/2008/layout/VerticalCurvedList"/>
    <dgm:cxn modelId="{A045478F-1D19-48F0-BF47-697376137D47}" type="presOf" srcId="{1E98BB07-EB05-4147-A4AA-AB644CC13DD3}" destId="{9851AEEC-B5D7-447A-9F6E-07715FF45681}" srcOrd="0" destOrd="0" presId="urn:microsoft.com/office/officeart/2008/layout/VerticalCurvedList"/>
    <dgm:cxn modelId="{058DFF9E-6355-49DD-A21B-72AC23571351}" srcId="{CAE12355-9141-43E8-A5F1-89B2FF76806C}" destId="{2DC51A4A-BBAB-41A3-8364-E158B4B47B0A}" srcOrd="0" destOrd="0" parTransId="{0393A087-8B2B-4443-AED3-17A6B1C21074}" sibTransId="{AB806EF0-5EAB-4E65-A7E4-6FD4E6ED0E5F}"/>
    <dgm:cxn modelId="{4EF50111-E115-441B-AB74-DFA61F5E4A3B}" type="presParOf" srcId="{39527BE6-5F08-4679-AEC1-F96A5DA0E29C}" destId="{C81C42D5-89D7-44FF-B560-65E0EBC81C2C}" srcOrd="0" destOrd="0" presId="urn:microsoft.com/office/officeart/2008/layout/VerticalCurvedList"/>
    <dgm:cxn modelId="{AC446C1B-FB8B-4679-888A-7AC5606950B0}" type="presParOf" srcId="{C81C42D5-89D7-44FF-B560-65E0EBC81C2C}" destId="{6FB80A8C-C304-4F83-907C-A3C0A8F54DB4}" srcOrd="0" destOrd="0" presId="urn:microsoft.com/office/officeart/2008/layout/VerticalCurvedList"/>
    <dgm:cxn modelId="{8D2E0B59-7C78-410F-88FB-BFCC68916289}" type="presParOf" srcId="{6FB80A8C-C304-4F83-907C-A3C0A8F54DB4}" destId="{477C2021-3384-48F4-865C-15F7EC890DEC}" srcOrd="0" destOrd="0" presId="urn:microsoft.com/office/officeart/2008/layout/VerticalCurvedList"/>
    <dgm:cxn modelId="{C8FA7DC9-96C4-460E-9DE6-E2300F9911DC}" type="presParOf" srcId="{6FB80A8C-C304-4F83-907C-A3C0A8F54DB4}" destId="{C78D6E1C-DFB2-4DE2-9B71-7D49E83838CA}" srcOrd="1" destOrd="0" presId="urn:microsoft.com/office/officeart/2008/layout/VerticalCurvedList"/>
    <dgm:cxn modelId="{CD12A2F1-10CF-4A39-9C16-D3168EE2C6F3}" type="presParOf" srcId="{6FB80A8C-C304-4F83-907C-A3C0A8F54DB4}" destId="{6D867841-C4EE-476D-8299-61759CAD41F9}" srcOrd="2" destOrd="0" presId="urn:microsoft.com/office/officeart/2008/layout/VerticalCurvedList"/>
    <dgm:cxn modelId="{F6DA29F1-595C-4C8D-B0B0-FF1333EAD3F5}" type="presParOf" srcId="{6FB80A8C-C304-4F83-907C-A3C0A8F54DB4}" destId="{0B383623-0ADD-46DC-A455-03CEF5557807}" srcOrd="3" destOrd="0" presId="urn:microsoft.com/office/officeart/2008/layout/VerticalCurvedList"/>
    <dgm:cxn modelId="{4083B3AE-5219-4F97-888E-5BF185E41B3B}" type="presParOf" srcId="{C81C42D5-89D7-44FF-B560-65E0EBC81C2C}" destId="{B456EDB7-D5E3-45B6-86DC-4C304E4AD329}" srcOrd="1" destOrd="0" presId="urn:microsoft.com/office/officeart/2008/layout/VerticalCurvedList"/>
    <dgm:cxn modelId="{2EA3C6A2-2FF2-4ED5-87DA-76547FF071D3}" type="presParOf" srcId="{C81C42D5-89D7-44FF-B560-65E0EBC81C2C}" destId="{28204885-0B2C-4F82-BFA2-14C922A4D208}" srcOrd="2" destOrd="0" presId="urn:microsoft.com/office/officeart/2008/layout/VerticalCurvedList"/>
    <dgm:cxn modelId="{83BB3CBF-A7E6-4E57-B572-0612F67E1672}" type="presParOf" srcId="{28204885-0B2C-4F82-BFA2-14C922A4D208}" destId="{93358936-6D40-4491-A191-C78EC49D3B06}" srcOrd="0" destOrd="0" presId="urn:microsoft.com/office/officeart/2008/layout/VerticalCurvedList"/>
    <dgm:cxn modelId="{3675270A-6951-4C1F-A651-5CDD7BF4D5A9}" type="presParOf" srcId="{C81C42D5-89D7-44FF-B560-65E0EBC81C2C}" destId="{9851AEEC-B5D7-447A-9F6E-07715FF45681}" srcOrd="3" destOrd="0" presId="urn:microsoft.com/office/officeart/2008/layout/VerticalCurvedList"/>
    <dgm:cxn modelId="{60CBEE92-1F0F-4AFC-AF60-7F44FBEADF63}" type="presParOf" srcId="{C81C42D5-89D7-44FF-B560-65E0EBC81C2C}" destId="{21D4833D-89A3-4048-A6E1-BB8B9340607A}" srcOrd="4" destOrd="0" presId="urn:microsoft.com/office/officeart/2008/layout/VerticalCurvedList"/>
    <dgm:cxn modelId="{3B84CD9C-8095-428D-BE68-D786D7399FBF}" type="presParOf" srcId="{21D4833D-89A3-4048-A6E1-BB8B9340607A}" destId="{7A0C1872-E4EE-4D7C-A433-94552D30F7A1}" srcOrd="0" destOrd="0" presId="urn:microsoft.com/office/officeart/2008/layout/VerticalCurvedList"/>
    <dgm:cxn modelId="{F3B1CF90-CA95-426C-A1B7-1C042243A4F5}" type="presParOf" srcId="{C81C42D5-89D7-44FF-B560-65E0EBC81C2C}" destId="{30BE0DB4-8870-49C6-A453-5E8619F8EA5C}" srcOrd="5" destOrd="0" presId="urn:microsoft.com/office/officeart/2008/layout/VerticalCurvedList"/>
    <dgm:cxn modelId="{05A3EBA0-1EBB-4B9B-A56B-48086D8DA9D6}" type="presParOf" srcId="{C81C42D5-89D7-44FF-B560-65E0EBC81C2C}" destId="{DF1B2DC6-3CA1-44AB-AA1D-A5777F21CD1A}" srcOrd="6" destOrd="0" presId="urn:microsoft.com/office/officeart/2008/layout/VerticalCurvedList"/>
    <dgm:cxn modelId="{690F3764-3664-4EA1-A3C1-5CCD5C8A4635}" type="presParOf" srcId="{DF1B2DC6-3CA1-44AB-AA1D-A5777F21CD1A}" destId="{4D67F87E-FD97-44FC-AF87-7C8494B5C17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12355-9141-43E8-A5F1-89B2FF76806C}"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1E98BB07-EB05-4147-A4AA-AB644CC13DD3}">
      <dgm:prSet phldrT="[Text]" custT="1"/>
      <dgm:spPr>
        <a:ln w="38100">
          <a:solidFill>
            <a:schemeClr val="accent1"/>
          </a:solidFill>
        </a:ln>
      </dgm:spPr>
      <dgm:t>
        <a:bodyPr/>
        <a:lstStyle/>
        <a:p>
          <a:r>
            <a:rPr lang="en-US" sz="2600" b="1" dirty="0">
              <a:solidFill>
                <a:schemeClr val="tx1"/>
              </a:solidFill>
            </a:rPr>
            <a:t>Adversarial</a:t>
          </a:r>
          <a:r>
            <a:rPr lang="en-US" sz="2600" b="0" dirty="0">
              <a:solidFill>
                <a:schemeClr val="tx1"/>
              </a:solidFill>
            </a:rPr>
            <a:t> - T</a:t>
          </a:r>
          <a:r>
            <a:rPr lang="en-US" sz="2600" dirty="0">
              <a:solidFill>
                <a:schemeClr val="tx1"/>
              </a:solidFill>
            </a:rPr>
            <a:t>wo models compete against each other.</a:t>
          </a:r>
          <a:r>
            <a:rPr lang="en-US" sz="2600" b="0" dirty="0">
              <a:solidFill>
                <a:schemeClr val="tx1"/>
              </a:solidFill>
            </a:rPr>
            <a:t> </a:t>
          </a:r>
          <a:endParaRPr lang="en-US" sz="2600" b="1" dirty="0">
            <a:solidFill>
              <a:schemeClr val="tx1"/>
            </a:solidFill>
          </a:endParaRPr>
        </a:p>
      </dgm:t>
    </dgm:pt>
    <dgm:pt modelId="{FC9FF68D-7789-4D27-951A-7E945C744203}" type="parTrans" cxnId="{88072D1D-654C-4A2C-9355-B07B9F97B72C}">
      <dgm:prSet/>
      <dgm:spPr/>
      <dgm:t>
        <a:bodyPr/>
        <a:lstStyle/>
        <a:p>
          <a:endParaRPr lang="en-US"/>
        </a:p>
      </dgm:t>
    </dgm:pt>
    <dgm:pt modelId="{C81B42B3-326B-4524-8145-1044D44A7654}" type="sibTrans" cxnId="{88072D1D-654C-4A2C-9355-B07B9F97B72C}">
      <dgm:prSet/>
      <dgm:spPr/>
      <dgm:t>
        <a:bodyPr/>
        <a:lstStyle/>
        <a:p>
          <a:endParaRPr lang="en-US"/>
        </a:p>
      </dgm:t>
    </dgm:pt>
    <dgm:pt modelId="{EFF11C26-4C8C-4A76-8296-C8AE308B6755}">
      <dgm:prSet phldrT="[Text]" custT="1"/>
      <dgm:spPr>
        <a:ln w="38100">
          <a:solidFill>
            <a:schemeClr val="accent1"/>
          </a:solidFill>
        </a:ln>
      </dgm:spPr>
      <dgm:t>
        <a:bodyPr/>
        <a:lstStyle/>
        <a:p>
          <a:r>
            <a:rPr lang="en-US" sz="2600" b="1" dirty="0">
              <a:solidFill>
                <a:schemeClr val="tx1"/>
              </a:solidFill>
            </a:rPr>
            <a:t>Networks</a:t>
          </a:r>
          <a:r>
            <a:rPr lang="en-US" sz="2600" b="0" dirty="0">
              <a:solidFill>
                <a:schemeClr val="tx1"/>
              </a:solidFill>
            </a:rPr>
            <a:t> - D</a:t>
          </a:r>
          <a:r>
            <a:rPr lang="en-US" sz="2600" dirty="0">
              <a:solidFill>
                <a:schemeClr val="tx1"/>
              </a:solidFill>
            </a:rPr>
            <a:t>eep neural networks that process data.</a:t>
          </a:r>
          <a:endParaRPr lang="en-US" sz="2600" b="1" dirty="0">
            <a:solidFill>
              <a:schemeClr val="tx1"/>
            </a:solidFill>
          </a:endParaRPr>
        </a:p>
      </dgm:t>
    </dgm:pt>
    <dgm:pt modelId="{5436D836-A395-4156-915F-403520F4AE88}" type="parTrans" cxnId="{81E09B2D-47DB-428B-B517-6BF8F225140B}">
      <dgm:prSet/>
      <dgm:spPr/>
      <dgm:t>
        <a:bodyPr/>
        <a:lstStyle/>
        <a:p>
          <a:endParaRPr lang="en-US"/>
        </a:p>
      </dgm:t>
    </dgm:pt>
    <dgm:pt modelId="{2B9247CB-88A1-4CF8-BC90-6F4362CE4570}" type="sibTrans" cxnId="{81E09B2D-47DB-428B-B517-6BF8F225140B}">
      <dgm:prSet/>
      <dgm:spPr/>
      <dgm:t>
        <a:bodyPr/>
        <a:lstStyle/>
        <a:p>
          <a:endParaRPr lang="en-US"/>
        </a:p>
      </dgm:t>
    </dgm:pt>
    <dgm:pt modelId="{2DC51A4A-BBAB-41A3-8364-E158B4B47B0A}">
      <dgm:prSet phldrT="[Text]" custT="1"/>
      <dgm:spPr>
        <a:ln w="38100">
          <a:solidFill>
            <a:schemeClr val="accent1"/>
          </a:solidFill>
        </a:ln>
      </dgm:spPr>
      <dgm:t>
        <a:bodyPr/>
        <a:lstStyle/>
        <a:p>
          <a:r>
            <a:rPr lang="en-US" sz="2600" b="1" dirty="0">
              <a:solidFill>
                <a:schemeClr val="tx1"/>
              </a:solidFill>
            </a:rPr>
            <a:t>Generative</a:t>
          </a:r>
          <a:r>
            <a:rPr lang="en-US" sz="2600" dirty="0">
              <a:solidFill>
                <a:schemeClr val="tx1"/>
              </a:solidFill>
            </a:rPr>
            <a:t> - Models that can generate new (fake) data.</a:t>
          </a:r>
        </a:p>
      </dgm:t>
    </dgm:pt>
    <dgm:pt modelId="{AB806EF0-5EAB-4E65-A7E4-6FD4E6ED0E5F}" type="sibTrans" cxnId="{058DFF9E-6355-49DD-A21B-72AC23571351}">
      <dgm:prSet/>
      <dgm:spPr>
        <a:solidFill>
          <a:schemeClr val="tx2"/>
        </a:solidFill>
        <a:ln w="38100">
          <a:solidFill>
            <a:schemeClr val="accent4"/>
          </a:solidFill>
        </a:ln>
      </dgm:spPr>
      <dgm:t>
        <a:bodyPr/>
        <a:lstStyle/>
        <a:p>
          <a:endParaRPr lang="en-US"/>
        </a:p>
      </dgm:t>
    </dgm:pt>
    <dgm:pt modelId="{0393A087-8B2B-4443-AED3-17A6B1C21074}" type="parTrans" cxnId="{058DFF9E-6355-49DD-A21B-72AC23571351}">
      <dgm:prSet/>
      <dgm:spPr/>
      <dgm:t>
        <a:bodyPr/>
        <a:lstStyle/>
        <a:p>
          <a:endParaRPr lang="en-US"/>
        </a:p>
      </dgm:t>
    </dgm:pt>
    <dgm:pt modelId="{39527BE6-5F08-4679-AEC1-F96A5DA0E29C}" type="pres">
      <dgm:prSet presAssocID="{CAE12355-9141-43E8-A5F1-89B2FF76806C}" presName="Name0" presStyleCnt="0">
        <dgm:presLayoutVars>
          <dgm:chMax val="7"/>
          <dgm:chPref val="7"/>
          <dgm:dir/>
        </dgm:presLayoutVars>
      </dgm:prSet>
      <dgm:spPr/>
    </dgm:pt>
    <dgm:pt modelId="{C81C42D5-89D7-44FF-B560-65E0EBC81C2C}" type="pres">
      <dgm:prSet presAssocID="{CAE12355-9141-43E8-A5F1-89B2FF76806C}" presName="Name1" presStyleCnt="0"/>
      <dgm:spPr/>
    </dgm:pt>
    <dgm:pt modelId="{6FB80A8C-C304-4F83-907C-A3C0A8F54DB4}" type="pres">
      <dgm:prSet presAssocID="{CAE12355-9141-43E8-A5F1-89B2FF76806C}" presName="cycle" presStyleCnt="0"/>
      <dgm:spPr/>
    </dgm:pt>
    <dgm:pt modelId="{477C2021-3384-48F4-865C-15F7EC890DEC}" type="pres">
      <dgm:prSet presAssocID="{CAE12355-9141-43E8-A5F1-89B2FF76806C}" presName="srcNode" presStyleLbl="node1" presStyleIdx="0" presStyleCnt="3"/>
      <dgm:spPr/>
    </dgm:pt>
    <dgm:pt modelId="{C78D6E1C-DFB2-4DE2-9B71-7D49E83838CA}" type="pres">
      <dgm:prSet presAssocID="{CAE12355-9141-43E8-A5F1-89B2FF76806C}" presName="conn" presStyleLbl="parChTrans1D2" presStyleIdx="0" presStyleCnt="1"/>
      <dgm:spPr/>
    </dgm:pt>
    <dgm:pt modelId="{6D867841-C4EE-476D-8299-61759CAD41F9}" type="pres">
      <dgm:prSet presAssocID="{CAE12355-9141-43E8-A5F1-89B2FF76806C}" presName="extraNode" presStyleLbl="node1" presStyleIdx="0" presStyleCnt="3"/>
      <dgm:spPr/>
    </dgm:pt>
    <dgm:pt modelId="{0B383623-0ADD-46DC-A455-03CEF5557807}" type="pres">
      <dgm:prSet presAssocID="{CAE12355-9141-43E8-A5F1-89B2FF76806C}" presName="dstNode" presStyleLbl="node1" presStyleIdx="0" presStyleCnt="3"/>
      <dgm:spPr/>
    </dgm:pt>
    <dgm:pt modelId="{B456EDB7-D5E3-45B6-86DC-4C304E4AD329}" type="pres">
      <dgm:prSet presAssocID="{2DC51A4A-BBAB-41A3-8364-E158B4B47B0A}" presName="text_1" presStyleLbl="node1" presStyleIdx="0" presStyleCnt="3">
        <dgm:presLayoutVars>
          <dgm:bulletEnabled val="1"/>
        </dgm:presLayoutVars>
      </dgm:prSet>
      <dgm:spPr/>
    </dgm:pt>
    <dgm:pt modelId="{28204885-0B2C-4F82-BFA2-14C922A4D208}" type="pres">
      <dgm:prSet presAssocID="{2DC51A4A-BBAB-41A3-8364-E158B4B47B0A}" presName="accent_1" presStyleCnt="0"/>
      <dgm:spPr/>
    </dgm:pt>
    <dgm:pt modelId="{93358936-6D40-4491-A191-C78EC49D3B06}" type="pres">
      <dgm:prSet presAssocID="{2DC51A4A-BBAB-41A3-8364-E158B4B47B0A}" presName="accentRepeatNode" presStyleLbl="solidFgAcc1" presStyleIdx="0" presStyleCnt="3"/>
      <dgm:spPr>
        <a:solidFill>
          <a:schemeClr val="accent2">
            <a:lumMod val="20000"/>
            <a:lumOff val="80000"/>
          </a:schemeClr>
        </a:solidFill>
        <a:ln w="38100">
          <a:solidFill>
            <a:schemeClr val="accent4"/>
          </a:solidFill>
        </a:ln>
      </dgm:spPr>
    </dgm:pt>
    <dgm:pt modelId="{9851AEEC-B5D7-447A-9F6E-07715FF45681}" type="pres">
      <dgm:prSet presAssocID="{1E98BB07-EB05-4147-A4AA-AB644CC13DD3}" presName="text_2" presStyleLbl="node1" presStyleIdx="1" presStyleCnt="3">
        <dgm:presLayoutVars>
          <dgm:bulletEnabled val="1"/>
        </dgm:presLayoutVars>
      </dgm:prSet>
      <dgm:spPr/>
    </dgm:pt>
    <dgm:pt modelId="{21D4833D-89A3-4048-A6E1-BB8B9340607A}" type="pres">
      <dgm:prSet presAssocID="{1E98BB07-EB05-4147-A4AA-AB644CC13DD3}" presName="accent_2" presStyleCnt="0"/>
      <dgm:spPr/>
    </dgm:pt>
    <dgm:pt modelId="{7A0C1872-E4EE-4D7C-A433-94552D30F7A1}" type="pres">
      <dgm:prSet presAssocID="{1E98BB07-EB05-4147-A4AA-AB644CC13DD3}" presName="accentRepeatNode" presStyleLbl="solidFgAcc1" presStyleIdx="1" presStyleCnt="3"/>
      <dgm:spPr>
        <a:xfrm>
          <a:off x="330960" y="1428717"/>
          <a:ext cx="952478" cy="952478"/>
        </a:xfrm>
        <a:prstGeom prst="ellipse">
          <a:avLst/>
        </a:prstGeom>
        <a:solidFill>
          <a:srgbClr val="4398F9">
            <a:lumMod val="20000"/>
            <a:lumOff val="80000"/>
          </a:srgbClr>
        </a:solidFill>
        <a:ln w="38100" cap="flat" cmpd="sng" algn="ctr">
          <a:solidFill>
            <a:srgbClr val="032954"/>
          </a:solidFill>
          <a:prstDash val="solid"/>
          <a:miter lim="800000"/>
        </a:ln>
        <a:effectLst/>
      </dgm:spPr>
    </dgm:pt>
    <dgm:pt modelId="{30BE0DB4-8870-49C6-A453-5E8619F8EA5C}" type="pres">
      <dgm:prSet presAssocID="{EFF11C26-4C8C-4A76-8296-C8AE308B6755}" presName="text_3" presStyleLbl="node1" presStyleIdx="2" presStyleCnt="3">
        <dgm:presLayoutVars>
          <dgm:bulletEnabled val="1"/>
        </dgm:presLayoutVars>
      </dgm:prSet>
      <dgm:spPr/>
    </dgm:pt>
    <dgm:pt modelId="{DF1B2DC6-3CA1-44AB-AA1D-A5777F21CD1A}" type="pres">
      <dgm:prSet presAssocID="{EFF11C26-4C8C-4A76-8296-C8AE308B6755}" presName="accent_3" presStyleCnt="0"/>
      <dgm:spPr/>
    </dgm:pt>
    <dgm:pt modelId="{4D67F87E-FD97-44FC-AF87-7C8494B5C17B}" type="pres">
      <dgm:prSet presAssocID="{EFF11C26-4C8C-4A76-8296-C8AE308B6755}" presName="accentRepeatNode" presStyleLbl="solidFgAcc1" presStyleIdx="2" presStyleCnt="3" custLinFactNeighborX="2416" custLinFactNeighborY="814"/>
      <dgm:spPr>
        <a:xfrm>
          <a:off x="53980" y="2571691"/>
          <a:ext cx="952478" cy="952478"/>
        </a:xfrm>
        <a:prstGeom prst="ellipse">
          <a:avLst/>
        </a:prstGeom>
        <a:solidFill>
          <a:srgbClr val="4398F9">
            <a:lumMod val="20000"/>
            <a:lumOff val="80000"/>
          </a:srgbClr>
        </a:solidFill>
        <a:ln w="38100" cap="flat" cmpd="sng" algn="ctr">
          <a:solidFill>
            <a:srgbClr val="032954"/>
          </a:solidFill>
          <a:prstDash val="solid"/>
          <a:miter lim="800000"/>
        </a:ln>
        <a:effectLst/>
      </dgm:spPr>
    </dgm:pt>
  </dgm:ptLst>
  <dgm:cxnLst>
    <dgm:cxn modelId="{1AE38106-E36D-40A8-9A7F-9691FC60D93F}" type="presOf" srcId="{AB806EF0-5EAB-4E65-A7E4-6FD4E6ED0E5F}" destId="{C78D6E1C-DFB2-4DE2-9B71-7D49E83838CA}" srcOrd="0" destOrd="0" presId="urn:microsoft.com/office/officeart/2008/layout/VerticalCurvedList"/>
    <dgm:cxn modelId="{88072D1D-654C-4A2C-9355-B07B9F97B72C}" srcId="{CAE12355-9141-43E8-A5F1-89B2FF76806C}" destId="{1E98BB07-EB05-4147-A4AA-AB644CC13DD3}" srcOrd="1" destOrd="0" parTransId="{FC9FF68D-7789-4D27-951A-7E945C744203}" sibTransId="{C81B42B3-326B-4524-8145-1044D44A7654}"/>
    <dgm:cxn modelId="{654B6123-6710-4434-8C7E-98BA0661218E}" type="presOf" srcId="{EFF11C26-4C8C-4A76-8296-C8AE308B6755}" destId="{30BE0DB4-8870-49C6-A453-5E8619F8EA5C}" srcOrd="0" destOrd="0" presId="urn:microsoft.com/office/officeart/2008/layout/VerticalCurvedList"/>
    <dgm:cxn modelId="{81E09B2D-47DB-428B-B517-6BF8F225140B}" srcId="{CAE12355-9141-43E8-A5F1-89B2FF76806C}" destId="{EFF11C26-4C8C-4A76-8296-C8AE308B6755}" srcOrd="2" destOrd="0" parTransId="{5436D836-A395-4156-915F-403520F4AE88}" sibTransId="{2B9247CB-88A1-4CF8-BC90-6F4362CE4570}"/>
    <dgm:cxn modelId="{0CAA257A-A27B-4192-B04E-F0743B5DE576}" type="presOf" srcId="{CAE12355-9141-43E8-A5F1-89B2FF76806C}" destId="{39527BE6-5F08-4679-AEC1-F96A5DA0E29C}" srcOrd="0" destOrd="0" presId="urn:microsoft.com/office/officeart/2008/layout/VerticalCurvedList"/>
    <dgm:cxn modelId="{DA66545A-3BCE-4316-994B-EAE986C501B7}" type="presOf" srcId="{2DC51A4A-BBAB-41A3-8364-E158B4B47B0A}" destId="{B456EDB7-D5E3-45B6-86DC-4C304E4AD329}" srcOrd="0" destOrd="0" presId="urn:microsoft.com/office/officeart/2008/layout/VerticalCurvedList"/>
    <dgm:cxn modelId="{A045478F-1D19-48F0-BF47-697376137D47}" type="presOf" srcId="{1E98BB07-EB05-4147-A4AA-AB644CC13DD3}" destId="{9851AEEC-B5D7-447A-9F6E-07715FF45681}" srcOrd="0" destOrd="0" presId="urn:microsoft.com/office/officeart/2008/layout/VerticalCurvedList"/>
    <dgm:cxn modelId="{058DFF9E-6355-49DD-A21B-72AC23571351}" srcId="{CAE12355-9141-43E8-A5F1-89B2FF76806C}" destId="{2DC51A4A-BBAB-41A3-8364-E158B4B47B0A}" srcOrd="0" destOrd="0" parTransId="{0393A087-8B2B-4443-AED3-17A6B1C21074}" sibTransId="{AB806EF0-5EAB-4E65-A7E4-6FD4E6ED0E5F}"/>
    <dgm:cxn modelId="{4EF50111-E115-441B-AB74-DFA61F5E4A3B}" type="presParOf" srcId="{39527BE6-5F08-4679-AEC1-F96A5DA0E29C}" destId="{C81C42D5-89D7-44FF-B560-65E0EBC81C2C}" srcOrd="0" destOrd="0" presId="urn:microsoft.com/office/officeart/2008/layout/VerticalCurvedList"/>
    <dgm:cxn modelId="{AC446C1B-FB8B-4679-888A-7AC5606950B0}" type="presParOf" srcId="{C81C42D5-89D7-44FF-B560-65E0EBC81C2C}" destId="{6FB80A8C-C304-4F83-907C-A3C0A8F54DB4}" srcOrd="0" destOrd="0" presId="urn:microsoft.com/office/officeart/2008/layout/VerticalCurvedList"/>
    <dgm:cxn modelId="{8D2E0B59-7C78-410F-88FB-BFCC68916289}" type="presParOf" srcId="{6FB80A8C-C304-4F83-907C-A3C0A8F54DB4}" destId="{477C2021-3384-48F4-865C-15F7EC890DEC}" srcOrd="0" destOrd="0" presId="urn:microsoft.com/office/officeart/2008/layout/VerticalCurvedList"/>
    <dgm:cxn modelId="{C8FA7DC9-96C4-460E-9DE6-E2300F9911DC}" type="presParOf" srcId="{6FB80A8C-C304-4F83-907C-A3C0A8F54DB4}" destId="{C78D6E1C-DFB2-4DE2-9B71-7D49E83838CA}" srcOrd="1" destOrd="0" presId="urn:microsoft.com/office/officeart/2008/layout/VerticalCurvedList"/>
    <dgm:cxn modelId="{CD12A2F1-10CF-4A39-9C16-D3168EE2C6F3}" type="presParOf" srcId="{6FB80A8C-C304-4F83-907C-A3C0A8F54DB4}" destId="{6D867841-C4EE-476D-8299-61759CAD41F9}" srcOrd="2" destOrd="0" presId="urn:microsoft.com/office/officeart/2008/layout/VerticalCurvedList"/>
    <dgm:cxn modelId="{F6DA29F1-595C-4C8D-B0B0-FF1333EAD3F5}" type="presParOf" srcId="{6FB80A8C-C304-4F83-907C-A3C0A8F54DB4}" destId="{0B383623-0ADD-46DC-A455-03CEF5557807}" srcOrd="3" destOrd="0" presId="urn:microsoft.com/office/officeart/2008/layout/VerticalCurvedList"/>
    <dgm:cxn modelId="{4083B3AE-5219-4F97-888E-5BF185E41B3B}" type="presParOf" srcId="{C81C42D5-89D7-44FF-B560-65E0EBC81C2C}" destId="{B456EDB7-D5E3-45B6-86DC-4C304E4AD329}" srcOrd="1" destOrd="0" presId="urn:microsoft.com/office/officeart/2008/layout/VerticalCurvedList"/>
    <dgm:cxn modelId="{2EA3C6A2-2FF2-4ED5-87DA-76547FF071D3}" type="presParOf" srcId="{C81C42D5-89D7-44FF-B560-65E0EBC81C2C}" destId="{28204885-0B2C-4F82-BFA2-14C922A4D208}" srcOrd="2" destOrd="0" presId="urn:microsoft.com/office/officeart/2008/layout/VerticalCurvedList"/>
    <dgm:cxn modelId="{83BB3CBF-A7E6-4E57-B572-0612F67E1672}" type="presParOf" srcId="{28204885-0B2C-4F82-BFA2-14C922A4D208}" destId="{93358936-6D40-4491-A191-C78EC49D3B06}" srcOrd="0" destOrd="0" presId="urn:microsoft.com/office/officeart/2008/layout/VerticalCurvedList"/>
    <dgm:cxn modelId="{3675270A-6951-4C1F-A651-5CDD7BF4D5A9}" type="presParOf" srcId="{C81C42D5-89D7-44FF-B560-65E0EBC81C2C}" destId="{9851AEEC-B5D7-447A-9F6E-07715FF45681}" srcOrd="3" destOrd="0" presId="urn:microsoft.com/office/officeart/2008/layout/VerticalCurvedList"/>
    <dgm:cxn modelId="{60CBEE92-1F0F-4AFC-AF60-7F44FBEADF63}" type="presParOf" srcId="{C81C42D5-89D7-44FF-B560-65E0EBC81C2C}" destId="{21D4833D-89A3-4048-A6E1-BB8B9340607A}" srcOrd="4" destOrd="0" presId="urn:microsoft.com/office/officeart/2008/layout/VerticalCurvedList"/>
    <dgm:cxn modelId="{3B84CD9C-8095-428D-BE68-D786D7399FBF}" type="presParOf" srcId="{21D4833D-89A3-4048-A6E1-BB8B9340607A}" destId="{7A0C1872-E4EE-4D7C-A433-94552D30F7A1}" srcOrd="0" destOrd="0" presId="urn:microsoft.com/office/officeart/2008/layout/VerticalCurvedList"/>
    <dgm:cxn modelId="{F3B1CF90-CA95-426C-A1B7-1C042243A4F5}" type="presParOf" srcId="{C81C42D5-89D7-44FF-B560-65E0EBC81C2C}" destId="{30BE0DB4-8870-49C6-A453-5E8619F8EA5C}" srcOrd="5" destOrd="0" presId="urn:microsoft.com/office/officeart/2008/layout/VerticalCurvedList"/>
    <dgm:cxn modelId="{05A3EBA0-1EBB-4B9B-A56B-48086D8DA9D6}" type="presParOf" srcId="{C81C42D5-89D7-44FF-B560-65E0EBC81C2C}" destId="{DF1B2DC6-3CA1-44AB-AA1D-A5777F21CD1A}" srcOrd="6" destOrd="0" presId="urn:microsoft.com/office/officeart/2008/layout/VerticalCurvedList"/>
    <dgm:cxn modelId="{690F3764-3664-4EA1-A3C1-5CCD5C8A4635}" type="presParOf" srcId="{DF1B2DC6-3CA1-44AB-AA1D-A5777F21CD1A}" destId="{4D67F87E-FD97-44FC-AF87-7C8494B5C17B}"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D6E1C-DFB2-4DE2-9B71-7D49E83838CA}">
      <dsp:nvSpPr>
        <dsp:cNvPr id="0" name=""/>
        <dsp:cNvSpPr/>
      </dsp:nvSpPr>
      <dsp:spPr>
        <a:xfrm>
          <a:off x="-7947225" y="-1214899"/>
          <a:ext cx="9461771" cy="9461771"/>
        </a:xfrm>
        <a:prstGeom prst="blockArc">
          <a:avLst>
            <a:gd name="adj1" fmla="val 18900000"/>
            <a:gd name="adj2" fmla="val 2700000"/>
            <a:gd name="adj3" fmla="val 228"/>
          </a:avLst>
        </a:prstGeom>
        <a:solidFill>
          <a:schemeClr val="tx2"/>
        </a:solidFill>
        <a:ln w="381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B456EDB7-D5E3-45B6-86DC-4C304E4AD329}">
      <dsp:nvSpPr>
        <dsp:cNvPr id="0" name=""/>
        <dsp:cNvSpPr/>
      </dsp:nvSpPr>
      <dsp:spPr>
        <a:xfrm>
          <a:off x="976037" y="703197"/>
          <a:ext cx="10083171"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tx1"/>
              </a:solidFill>
            </a:rPr>
            <a:t>Generative</a:t>
          </a:r>
          <a:r>
            <a:rPr lang="en-US" sz="1800" kern="1200">
              <a:solidFill>
                <a:schemeClr val="tx1"/>
              </a:solidFill>
            </a:rPr>
            <a:t> - Models that can generate new (fake) data.</a:t>
          </a:r>
        </a:p>
      </dsp:txBody>
      <dsp:txXfrm>
        <a:off x="976037" y="703197"/>
        <a:ext cx="10083171" cy="1406394"/>
      </dsp:txXfrm>
    </dsp:sp>
    <dsp:sp modelId="{93358936-6D40-4491-A191-C78EC49D3B06}">
      <dsp:nvSpPr>
        <dsp:cNvPr id="0" name=""/>
        <dsp:cNvSpPr/>
      </dsp:nvSpPr>
      <dsp:spPr>
        <a:xfrm>
          <a:off x="97041" y="527397"/>
          <a:ext cx="1757993" cy="1757993"/>
        </a:xfrm>
        <a:prstGeom prst="ellipse">
          <a:avLst/>
        </a:prstGeom>
        <a:solidFill>
          <a:schemeClr val="accent2">
            <a:lumMod val="20000"/>
            <a:lumOff val="8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9851AEEC-B5D7-447A-9F6E-07715FF45681}">
      <dsp:nvSpPr>
        <dsp:cNvPr id="0" name=""/>
        <dsp:cNvSpPr/>
      </dsp:nvSpPr>
      <dsp:spPr>
        <a:xfrm>
          <a:off x="1487262" y="2812789"/>
          <a:ext cx="9571947"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tx1"/>
              </a:solidFill>
            </a:rPr>
            <a:t>Adversarial</a:t>
          </a:r>
          <a:r>
            <a:rPr lang="en-US" sz="1800" b="0" kern="1200">
              <a:solidFill>
                <a:schemeClr val="tx1"/>
              </a:solidFill>
            </a:rPr>
            <a:t> - T</a:t>
          </a:r>
          <a:r>
            <a:rPr lang="en-US" sz="1800" kern="1200">
              <a:solidFill>
                <a:schemeClr val="tx1"/>
              </a:solidFill>
            </a:rPr>
            <a:t>wo models compete against each other.</a:t>
          </a:r>
          <a:r>
            <a:rPr lang="en-US" sz="1800" b="0" kern="1200">
              <a:solidFill>
                <a:schemeClr val="tx1"/>
              </a:solidFill>
            </a:rPr>
            <a:t> </a:t>
          </a:r>
          <a:endParaRPr lang="en-US" sz="1800" b="1" kern="1200">
            <a:solidFill>
              <a:schemeClr val="tx1"/>
            </a:solidFill>
          </a:endParaRPr>
        </a:p>
      </dsp:txBody>
      <dsp:txXfrm>
        <a:off x="1487262" y="2812789"/>
        <a:ext cx="9571947" cy="1406394"/>
      </dsp:txXfrm>
    </dsp:sp>
    <dsp:sp modelId="{7A0C1872-E4EE-4D7C-A433-94552D30F7A1}">
      <dsp:nvSpPr>
        <dsp:cNvPr id="0" name=""/>
        <dsp:cNvSpPr/>
      </dsp:nvSpPr>
      <dsp:spPr>
        <a:xfrm>
          <a:off x="608265" y="2636989"/>
          <a:ext cx="1757993" cy="1757993"/>
        </a:xfrm>
        <a:prstGeom prst="ellipse">
          <a:avLst/>
        </a:prstGeom>
        <a:solidFill>
          <a:srgbClr val="4398F9">
            <a:lumMod val="20000"/>
            <a:lumOff val="80000"/>
          </a:srgbClr>
        </a:solidFill>
        <a:ln w="38100" cap="flat" cmpd="sng" algn="ctr">
          <a:solidFill>
            <a:srgbClr val="032954"/>
          </a:solidFill>
          <a:prstDash val="solid"/>
          <a:miter lim="800000"/>
        </a:ln>
        <a:effectLst/>
      </dsp:spPr>
      <dsp:style>
        <a:lnRef idx="2">
          <a:scrgbClr r="0" g="0" b="0"/>
        </a:lnRef>
        <a:fillRef idx="1">
          <a:scrgbClr r="0" g="0" b="0"/>
        </a:fillRef>
        <a:effectRef idx="0">
          <a:scrgbClr r="0" g="0" b="0"/>
        </a:effectRef>
        <a:fontRef idx="minor"/>
      </dsp:style>
    </dsp:sp>
    <dsp:sp modelId="{30BE0DB4-8870-49C6-A453-5E8619F8EA5C}">
      <dsp:nvSpPr>
        <dsp:cNvPr id="0" name=""/>
        <dsp:cNvSpPr/>
      </dsp:nvSpPr>
      <dsp:spPr>
        <a:xfrm>
          <a:off x="976037" y="4922381"/>
          <a:ext cx="10083171"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tx1"/>
              </a:solidFill>
            </a:rPr>
            <a:t>Networks</a:t>
          </a:r>
          <a:r>
            <a:rPr lang="en-US" sz="1800" b="0" kern="1200">
              <a:solidFill>
                <a:schemeClr val="tx1"/>
              </a:solidFill>
            </a:rPr>
            <a:t> - D</a:t>
          </a:r>
          <a:r>
            <a:rPr lang="en-US" sz="1800" kern="1200">
              <a:solidFill>
                <a:schemeClr val="tx1"/>
              </a:solidFill>
            </a:rPr>
            <a:t>eep neural networks that process data.</a:t>
          </a:r>
          <a:endParaRPr lang="en-US" sz="1800" b="1" kern="1200">
            <a:solidFill>
              <a:schemeClr val="tx1"/>
            </a:solidFill>
          </a:endParaRPr>
        </a:p>
      </dsp:txBody>
      <dsp:txXfrm>
        <a:off x="976037" y="4922381"/>
        <a:ext cx="10083171" cy="1406394"/>
      </dsp:txXfrm>
    </dsp:sp>
    <dsp:sp modelId="{4D67F87E-FD97-44FC-AF87-7C8494B5C17B}">
      <dsp:nvSpPr>
        <dsp:cNvPr id="0" name=""/>
        <dsp:cNvSpPr/>
      </dsp:nvSpPr>
      <dsp:spPr>
        <a:xfrm>
          <a:off x="97041" y="4746581"/>
          <a:ext cx="1757993" cy="1757993"/>
        </a:xfrm>
        <a:prstGeom prst="ellipse">
          <a:avLst/>
        </a:prstGeom>
        <a:solidFill>
          <a:srgbClr val="4398F9">
            <a:lumMod val="20000"/>
            <a:lumOff val="80000"/>
          </a:srgbClr>
        </a:solidFill>
        <a:ln w="38100" cap="flat" cmpd="sng" algn="ctr">
          <a:solidFill>
            <a:srgbClr val="032954"/>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D6E1C-DFB2-4DE2-9B71-7D49E83838CA}">
      <dsp:nvSpPr>
        <dsp:cNvPr id="0" name=""/>
        <dsp:cNvSpPr/>
      </dsp:nvSpPr>
      <dsp:spPr>
        <a:xfrm>
          <a:off x="-7947225" y="-1214899"/>
          <a:ext cx="9461771" cy="9461771"/>
        </a:xfrm>
        <a:prstGeom prst="blockArc">
          <a:avLst>
            <a:gd name="adj1" fmla="val 18900000"/>
            <a:gd name="adj2" fmla="val 2700000"/>
            <a:gd name="adj3" fmla="val 228"/>
          </a:avLst>
        </a:prstGeom>
        <a:solidFill>
          <a:schemeClr val="tx2"/>
        </a:solidFill>
        <a:ln w="381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B456EDB7-D5E3-45B6-86DC-4C304E4AD329}">
      <dsp:nvSpPr>
        <dsp:cNvPr id="0" name=""/>
        <dsp:cNvSpPr/>
      </dsp:nvSpPr>
      <dsp:spPr>
        <a:xfrm>
          <a:off x="976037" y="703197"/>
          <a:ext cx="10083171"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solidFill>
                <a:schemeClr val="tx1"/>
              </a:solidFill>
            </a:rPr>
            <a:t>Generative</a:t>
          </a:r>
          <a:r>
            <a:rPr lang="en-US" sz="2600" kern="1200" dirty="0">
              <a:solidFill>
                <a:schemeClr val="tx1"/>
              </a:solidFill>
            </a:rPr>
            <a:t> - Models that can generate new (fake) data.</a:t>
          </a:r>
        </a:p>
      </dsp:txBody>
      <dsp:txXfrm>
        <a:off x="976037" y="703197"/>
        <a:ext cx="10083171" cy="1406394"/>
      </dsp:txXfrm>
    </dsp:sp>
    <dsp:sp modelId="{93358936-6D40-4491-A191-C78EC49D3B06}">
      <dsp:nvSpPr>
        <dsp:cNvPr id="0" name=""/>
        <dsp:cNvSpPr/>
      </dsp:nvSpPr>
      <dsp:spPr>
        <a:xfrm>
          <a:off x="97041" y="527397"/>
          <a:ext cx="1757993" cy="1757993"/>
        </a:xfrm>
        <a:prstGeom prst="ellipse">
          <a:avLst/>
        </a:prstGeom>
        <a:solidFill>
          <a:schemeClr val="accent2">
            <a:lumMod val="20000"/>
            <a:lumOff val="8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9851AEEC-B5D7-447A-9F6E-07715FF45681}">
      <dsp:nvSpPr>
        <dsp:cNvPr id="0" name=""/>
        <dsp:cNvSpPr/>
      </dsp:nvSpPr>
      <dsp:spPr>
        <a:xfrm>
          <a:off x="1487262" y="2812789"/>
          <a:ext cx="9571947"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solidFill>
                <a:schemeClr val="tx1"/>
              </a:solidFill>
            </a:rPr>
            <a:t>Adversarial</a:t>
          </a:r>
          <a:r>
            <a:rPr lang="en-US" sz="2600" b="0" kern="1200" dirty="0">
              <a:solidFill>
                <a:schemeClr val="tx1"/>
              </a:solidFill>
            </a:rPr>
            <a:t> - T</a:t>
          </a:r>
          <a:r>
            <a:rPr lang="en-US" sz="2600" kern="1200" dirty="0">
              <a:solidFill>
                <a:schemeClr val="tx1"/>
              </a:solidFill>
            </a:rPr>
            <a:t>wo models compete against each other.</a:t>
          </a:r>
          <a:r>
            <a:rPr lang="en-US" sz="2600" b="0" kern="1200" dirty="0">
              <a:solidFill>
                <a:schemeClr val="tx1"/>
              </a:solidFill>
            </a:rPr>
            <a:t> </a:t>
          </a:r>
          <a:endParaRPr lang="en-US" sz="2600" b="1" kern="1200" dirty="0">
            <a:solidFill>
              <a:schemeClr val="tx1"/>
            </a:solidFill>
          </a:endParaRPr>
        </a:p>
      </dsp:txBody>
      <dsp:txXfrm>
        <a:off x="1487262" y="2812789"/>
        <a:ext cx="9571947" cy="1406394"/>
      </dsp:txXfrm>
    </dsp:sp>
    <dsp:sp modelId="{7A0C1872-E4EE-4D7C-A433-94552D30F7A1}">
      <dsp:nvSpPr>
        <dsp:cNvPr id="0" name=""/>
        <dsp:cNvSpPr/>
      </dsp:nvSpPr>
      <dsp:spPr>
        <a:xfrm>
          <a:off x="608265" y="2636989"/>
          <a:ext cx="1757993" cy="1757993"/>
        </a:xfrm>
        <a:prstGeom prst="ellipse">
          <a:avLst/>
        </a:prstGeom>
        <a:solidFill>
          <a:srgbClr val="4398F9">
            <a:lumMod val="20000"/>
            <a:lumOff val="80000"/>
          </a:srgbClr>
        </a:solidFill>
        <a:ln w="38100" cap="flat" cmpd="sng" algn="ctr">
          <a:solidFill>
            <a:srgbClr val="032954"/>
          </a:solidFill>
          <a:prstDash val="solid"/>
          <a:miter lim="800000"/>
        </a:ln>
        <a:effectLst/>
      </dsp:spPr>
      <dsp:style>
        <a:lnRef idx="2">
          <a:scrgbClr r="0" g="0" b="0"/>
        </a:lnRef>
        <a:fillRef idx="1">
          <a:scrgbClr r="0" g="0" b="0"/>
        </a:fillRef>
        <a:effectRef idx="0">
          <a:scrgbClr r="0" g="0" b="0"/>
        </a:effectRef>
        <a:fontRef idx="minor"/>
      </dsp:style>
    </dsp:sp>
    <dsp:sp modelId="{30BE0DB4-8870-49C6-A453-5E8619F8EA5C}">
      <dsp:nvSpPr>
        <dsp:cNvPr id="0" name=""/>
        <dsp:cNvSpPr/>
      </dsp:nvSpPr>
      <dsp:spPr>
        <a:xfrm>
          <a:off x="976037" y="4922381"/>
          <a:ext cx="10083171" cy="1406394"/>
        </a:xfrm>
        <a:prstGeom prst="rect">
          <a:avLst/>
        </a:prstGeom>
        <a:solidFill>
          <a:schemeClr val="l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632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b="1" kern="1200" dirty="0">
              <a:solidFill>
                <a:schemeClr val="tx1"/>
              </a:solidFill>
            </a:rPr>
            <a:t>Networks</a:t>
          </a:r>
          <a:r>
            <a:rPr lang="en-US" sz="2600" b="0" kern="1200" dirty="0">
              <a:solidFill>
                <a:schemeClr val="tx1"/>
              </a:solidFill>
            </a:rPr>
            <a:t> - D</a:t>
          </a:r>
          <a:r>
            <a:rPr lang="en-US" sz="2600" kern="1200" dirty="0">
              <a:solidFill>
                <a:schemeClr val="tx1"/>
              </a:solidFill>
            </a:rPr>
            <a:t>eep neural networks that process data.</a:t>
          </a:r>
          <a:endParaRPr lang="en-US" sz="2600" b="1" kern="1200" dirty="0">
            <a:solidFill>
              <a:schemeClr val="tx1"/>
            </a:solidFill>
          </a:endParaRPr>
        </a:p>
      </dsp:txBody>
      <dsp:txXfrm>
        <a:off x="976037" y="4922381"/>
        <a:ext cx="10083171" cy="1406394"/>
      </dsp:txXfrm>
    </dsp:sp>
    <dsp:sp modelId="{4D67F87E-FD97-44FC-AF87-7C8494B5C17B}">
      <dsp:nvSpPr>
        <dsp:cNvPr id="0" name=""/>
        <dsp:cNvSpPr/>
      </dsp:nvSpPr>
      <dsp:spPr>
        <a:xfrm>
          <a:off x="139514" y="4760891"/>
          <a:ext cx="1757993" cy="1757993"/>
        </a:xfrm>
        <a:prstGeom prst="ellipse">
          <a:avLst/>
        </a:prstGeom>
        <a:solidFill>
          <a:srgbClr val="4398F9">
            <a:lumMod val="20000"/>
            <a:lumOff val="80000"/>
          </a:srgbClr>
        </a:solidFill>
        <a:ln w="38100" cap="flat" cmpd="sng" algn="ctr">
          <a:solidFill>
            <a:srgbClr val="032954"/>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8.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01A56FA-0DF4-15B7-A216-DB01CF5CEB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CE34E3-7E5C-436A-9E6D-2FFC8FFCFCBF}" type="datetimeFigureOut">
              <a:rPr lang="en-US" smtClean="0">
                <a:latin typeface="Anova Light" panose="020B0403020203020204" pitchFamily="34" charset="0"/>
              </a:rPr>
              <a:t>4/14/2024</a:t>
            </a:fld>
            <a:endParaRPr lang="en-US" dirty="0">
              <a:latin typeface="Anova Light" panose="020B0403020203020204" pitchFamily="34" charset="0"/>
            </a:endParaRPr>
          </a:p>
        </p:txBody>
      </p:sp>
      <p:sp>
        <p:nvSpPr>
          <p:cNvPr id="5" name="Slide Number Placeholder 4">
            <a:extLst>
              <a:ext uri="{FF2B5EF4-FFF2-40B4-BE49-F238E27FC236}">
                <a16:creationId xmlns:a16="http://schemas.microsoft.com/office/drawing/2014/main" id="{BA52EC1A-046B-DC8F-4AAC-4BB03667CCC0}"/>
              </a:ext>
            </a:extLst>
          </p:cNvPr>
          <p:cNvSpPr>
            <a:spLocks noGrp="1"/>
          </p:cNvSpPr>
          <p:nvPr>
            <p:ph type="sldNum" sz="quarter" idx="3"/>
          </p:nvPr>
        </p:nvSpPr>
        <p:spPr>
          <a:xfrm>
            <a:off x="0" y="0"/>
            <a:ext cx="2971800" cy="458787"/>
          </a:xfrm>
          <a:prstGeom prst="rect">
            <a:avLst/>
          </a:prstGeom>
        </p:spPr>
        <p:txBody>
          <a:bodyPr vert="horz" lIns="91440" tIns="45720" rIns="91440" bIns="45720" rtlCol="0" anchor="b"/>
          <a:lstStyle>
            <a:lvl1pPr algn="r">
              <a:defRPr sz="1200"/>
            </a:lvl1pPr>
          </a:lstStyle>
          <a:p>
            <a:pPr algn="l"/>
            <a:fld id="{C4EF46A2-9381-4C51-8277-3C7F2938E9F9}" type="slidenum">
              <a:rPr lang="en-US" smtClean="0">
                <a:latin typeface="Anova Light" panose="020B0403020203020204" pitchFamily="34" charset="0"/>
              </a:rPr>
              <a:pPr algn="l"/>
              <a:t>‹#›</a:t>
            </a:fld>
            <a:endParaRPr lang="en-US" dirty="0">
              <a:latin typeface="Anova Light" panose="020B0403020203020204" pitchFamily="34" charset="0"/>
            </a:endParaRPr>
          </a:p>
        </p:txBody>
      </p:sp>
      <p:sp>
        <p:nvSpPr>
          <p:cNvPr id="2" name="TextBox 4">
            <a:extLst>
              <a:ext uri="{FF2B5EF4-FFF2-40B4-BE49-F238E27FC236}">
                <a16:creationId xmlns:a16="http://schemas.microsoft.com/office/drawing/2014/main" id="{7A8A3785-BF0E-6C8B-8B7B-0521D7696A29}"/>
              </a:ext>
            </a:extLst>
          </p:cNvPr>
          <p:cNvSpPr txBox="1"/>
          <p:nvPr/>
        </p:nvSpPr>
        <p:spPr>
          <a:xfrm>
            <a:off x="685800" y="8879554"/>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accent5">
                    <a:lumMod val="60000"/>
                    <a:lumOff val="4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6" name="TextBox 2">
            <a:extLst>
              <a:ext uri="{FF2B5EF4-FFF2-40B4-BE49-F238E27FC236}">
                <a16:creationId xmlns:a16="http://schemas.microsoft.com/office/drawing/2014/main" id="{FDEF6B2A-6211-F846-C47F-DC10CAA8C891}"/>
              </a:ext>
            </a:extLst>
          </p:cNvPr>
          <p:cNvSpPr txBox="1"/>
          <p:nvPr/>
        </p:nvSpPr>
        <p:spPr>
          <a:xfrm>
            <a:off x="2493335" y="8732520"/>
            <a:ext cx="1871330" cy="215444"/>
          </a:xfrm>
          <a:prstGeom prst="rect">
            <a:avLst/>
          </a:prstGeom>
          <a:noFill/>
        </p:spPr>
        <p:txBody>
          <a:bodyPr wrap="square" rtlCol="0" anchor="ctr">
            <a:spAutoFit/>
          </a:bodyPr>
          <a:lstStyle/>
          <a:p>
            <a:pPr algn="ctr" defTabSz="182880"/>
            <a:r>
              <a:rPr lang="en-US" sz="800" dirty="0">
                <a:solidFill>
                  <a:schemeClr val="accent4"/>
                </a:solidFill>
                <a:latin typeface="Anova Light" panose="020B0403020203020204" pitchFamily="34" charset="0"/>
              </a:rPr>
              <a:t>sas.com</a:t>
            </a:r>
          </a:p>
        </p:txBody>
      </p:sp>
      <p:pic>
        <p:nvPicPr>
          <p:cNvPr id="7" name="Picture 6" descr="A black background with blue text&#10;&#10;Description automatically generated">
            <a:extLst>
              <a:ext uri="{FF2B5EF4-FFF2-40B4-BE49-F238E27FC236}">
                <a16:creationId xmlns:a16="http://schemas.microsoft.com/office/drawing/2014/main" id="{A53889BE-1795-0B31-58B1-57CC065DC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682" y="8258173"/>
            <a:ext cx="1981203" cy="1114427"/>
          </a:xfrm>
          <a:prstGeom prst="rect">
            <a:avLst/>
          </a:prstGeom>
        </p:spPr>
      </p:pic>
    </p:spTree>
    <p:custDataLst>
      <p:tags r:id="rId2"/>
    </p:custDataLst>
    <p:extLst>
      <p:ext uri="{BB962C8B-B14F-4D97-AF65-F5344CB8AC3E}">
        <p14:creationId xmlns:p14="http://schemas.microsoft.com/office/powerpoint/2010/main" val="262689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solidFill>
                  <a:schemeClr val="tx1"/>
                </a:solidFill>
                <a:latin typeface="Anova Light" panose="020B0403020203020204" pitchFamily="34" charset="0"/>
              </a:defRPr>
            </a:lvl1pPr>
          </a:lstStyle>
          <a:p>
            <a:fld id="{D46682E9-A1D3-F04F-A14F-ABAA4D2618F2}" type="datetimeFigureOut">
              <a:rPr lang="en-US" smtClean="0"/>
              <a:pPr/>
              <a:t>4/14/2024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4">
            <a:extLst>
              <a:ext uri="{FF2B5EF4-FFF2-40B4-BE49-F238E27FC236}">
                <a16:creationId xmlns:a16="http://schemas.microsoft.com/office/drawing/2014/main" id="{CFAEC8D7-15A6-6F9F-E0B7-CB248431A52A}"/>
              </a:ext>
            </a:extLst>
          </p:cNvPr>
          <p:cNvSpPr txBox="1"/>
          <p:nvPr/>
        </p:nvSpPr>
        <p:spPr>
          <a:xfrm>
            <a:off x="685800" y="8879554"/>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accent5">
                    <a:lumMod val="60000"/>
                    <a:lumOff val="4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10" name="Slide Number Placeholder 4">
            <a:extLst>
              <a:ext uri="{FF2B5EF4-FFF2-40B4-BE49-F238E27FC236}">
                <a16:creationId xmlns:a16="http://schemas.microsoft.com/office/drawing/2014/main" id="{9DE3AD8C-AE96-943C-8DAF-3D5594863A36}"/>
              </a:ext>
            </a:extLst>
          </p:cNvPr>
          <p:cNvSpPr>
            <a:spLocks noGrp="1"/>
          </p:cNvSpPr>
          <p:nvPr>
            <p:ph type="sldNum" sz="quarter" idx="5"/>
          </p:nvPr>
        </p:nvSpPr>
        <p:spPr>
          <a:xfrm>
            <a:off x="0" y="0"/>
            <a:ext cx="2971800" cy="458787"/>
          </a:xfrm>
          <a:prstGeom prst="rect">
            <a:avLst/>
          </a:prstGeom>
        </p:spPr>
        <p:txBody>
          <a:bodyPr vert="horz" lIns="91440" tIns="45720" rIns="91440" bIns="45720" rtlCol="0" anchor="b"/>
          <a:lstStyle>
            <a:lvl1pPr algn="r">
              <a:defRPr sz="1200" b="0" i="0">
                <a:solidFill>
                  <a:schemeClr val="tx1"/>
                </a:solidFill>
                <a:latin typeface="Anova Light" panose="020B0403020203020204" pitchFamily="34" charset="0"/>
              </a:defRPr>
            </a:lvl1pPr>
          </a:lstStyle>
          <a:p>
            <a:pPr algn="l"/>
            <a:fld id="{C4EF46A2-9381-4C51-8277-3C7F2938E9F9}" type="slidenum">
              <a:rPr lang="en-US" smtClean="0"/>
              <a:pPr algn="l"/>
              <a:t>‹#›</a:t>
            </a:fld>
            <a:endParaRPr lang="en-US" dirty="0"/>
          </a:p>
        </p:txBody>
      </p:sp>
      <p:sp>
        <p:nvSpPr>
          <p:cNvPr id="6" name="TextBox 2">
            <a:extLst>
              <a:ext uri="{FF2B5EF4-FFF2-40B4-BE49-F238E27FC236}">
                <a16:creationId xmlns:a16="http://schemas.microsoft.com/office/drawing/2014/main" id="{F607DE50-086C-7432-5C71-ADF401D86D53}"/>
              </a:ext>
            </a:extLst>
          </p:cNvPr>
          <p:cNvSpPr txBox="1"/>
          <p:nvPr/>
        </p:nvSpPr>
        <p:spPr>
          <a:xfrm>
            <a:off x="2493335" y="8732520"/>
            <a:ext cx="1871330" cy="215444"/>
          </a:xfrm>
          <a:prstGeom prst="rect">
            <a:avLst/>
          </a:prstGeom>
          <a:noFill/>
        </p:spPr>
        <p:txBody>
          <a:bodyPr wrap="square" rtlCol="0" anchor="ctr">
            <a:spAutoFit/>
          </a:bodyPr>
          <a:lstStyle/>
          <a:p>
            <a:pPr algn="ctr" defTabSz="182880"/>
            <a:r>
              <a:rPr lang="en-US" sz="800" dirty="0">
                <a:solidFill>
                  <a:schemeClr val="tx1"/>
                </a:solidFill>
                <a:latin typeface="Anova Light" panose="020B0403020203020204" pitchFamily="34" charset="0"/>
              </a:rPr>
              <a:t>sas.com</a:t>
            </a:r>
          </a:p>
        </p:txBody>
      </p:sp>
      <p:pic>
        <p:nvPicPr>
          <p:cNvPr id="7" name="Picture 6" descr="A black background with blue text&#10;&#10;Description automatically generated">
            <a:extLst>
              <a:ext uri="{FF2B5EF4-FFF2-40B4-BE49-F238E27FC236}">
                <a16:creationId xmlns:a16="http://schemas.microsoft.com/office/drawing/2014/main" id="{8CA29E21-603D-CA9B-9D8F-A5A770ED0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682" y="8258173"/>
            <a:ext cx="1981203" cy="1114427"/>
          </a:xfrm>
          <a:prstGeom prst="rect">
            <a:avLst/>
          </a:prstGeom>
        </p:spPr>
      </p:pic>
    </p:spTree>
    <p:extLst>
      <p:ext uri="{BB962C8B-B14F-4D97-AF65-F5344CB8AC3E}">
        <p14:creationId xmlns:p14="http://schemas.microsoft.com/office/powerpoint/2010/main" val="3625376775"/>
      </p:ext>
    </p:extLst>
  </p:cSld>
  <p:clrMap bg1="lt1" tx1="dk1" bg2="lt2" tx2="dk2" accent1="accent1" accent2="accent2" accent3="accent3" accent4="accent4" accent5="accent5" accent6="accent6" hlink="hlink" folHlink="folHlink"/>
  <p:notesStyle>
    <a:lvl1pPr marL="342900" indent="-342900" algn="l" defTabSz="1828800" rtl="0" eaLnBrk="1" latinLnBrk="0" hangingPunct="1">
      <a:buClr>
        <a:schemeClr val="accent5"/>
      </a:buClr>
      <a:buFont typeface="Anova Light" panose="020B0403020203020204" pitchFamily="34" charset="0"/>
      <a:buChar char="•"/>
      <a:defRPr sz="2400" b="0" i="0" kern="1200">
        <a:solidFill>
          <a:schemeClr val="tx1"/>
        </a:solidFill>
        <a:latin typeface="+mn-lt"/>
        <a:ea typeface="+mn-ea"/>
        <a:cs typeface="+mn-cs"/>
      </a:defRPr>
    </a:lvl1pPr>
    <a:lvl2pPr marL="1257300" indent="-342900" algn="l" defTabSz="1828800" rtl="0" eaLnBrk="1" latinLnBrk="0" hangingPunct="1">
      <a:buClr>
        <a:schemeClr val="accent5"/>
      </a:buClr>
      <a:buFont typeface="Anova Light" panose="020B0403020203020204" pitchFamily="34" charset="0"/>
      <a:buChar char="–"/>
      <a:defRPr sz="2000" b="0" i="0" kern="1200">
        <a:solidFill>
          <a:schemeClr val="tx1"/>
        </a:solidFill>
        <a:latin typeface="+mn-lt"/>
        <a:ea typeface="+mn-ea"/>
        <a:cs typeface="+mn-cs"/>
      </a:defRPr>
    </a:lvl2pPr>
    <a:lvl3pPr marL="2171700" indent="-342900" algn="l" defTabSz="1828800" rtl="0" eaLnBrk="1" latinLnBrk="0" hangingPunct="1">
      <a:buClr>
        <a:schemeClr val="accent5"/>
      </a:buClr>
      <a:buFont typeface="Anova Light" panose="020B0403020203020204" pitchFamily="34" charset="0"/>
      <a:buChar char="•"/>
      <a:defRPr sz="1800" b="0" i="0" kern="1200">
        <a:solidFill>
          <a:schemeClr val="tx1"/>
        </a:solidFill>
        <a:latin typeface="+mn-lt"/>
        <a:ea typeface="+mn-ea"/>
        <a:cs typeface="+mn-cs"/>
      </a:defRPr>
    </a:lvl3pPr>
    <a:lvl4pPr marL="3086100" indent="-342900" algn="l" defTabSz="1828800" rtl="0" eaLnBrk="1" latinLnBrk="0" hangingPunct="1">
      <a:buClr>
        <a:schemeClr val="accent5"/>
      </a:buClr>
      <a:buFont typeface="Anova Light" panose="020B0403020203020204" pitchFamily="34" charset="0"/>
      <a:buChar char="–"/>
      <a:defRPr sz="1600" b="0" i="0" kern="1200">
        <a:solidFill>
          <a:schemeClr val="tx1"/>
        </a:solidFill>
        <a:latin typeface="+mn-lt"/>
        <a:ea typeface="+mn-ea"/>
        <a:cs typeface="+mn-cs"/>
      </a:defRPr>
    </a:lvl4pPr>
    <a:lvl5pPr marL="4000500" indent="-342900" algn="l" defTabSz="1828800" rtl="0" eaLnBrk="1" latinLnBrk="0" hangingPunct="1">
      <a:buClr>
        <a:schemeClr val="accent5"/>
      </a:buClr>
      <a:buFont typeface="Anova Light" panose="020B0403020203020204" pitchFamily="34" charset="0"/>
      <a:buChar char="•"/>
      <a:defRPr sz="1400" b="0" i="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noProof="0"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3</a:t>
            </a:fld>
            <a:endParaRPr lang="en-US" dirty="0"/>
          </a:p>
        </p:txBody>
      </p:sp>
    </p:spTree>
    <p:extLst>
      <p:ext uri="{BB962C8B-B14F-4D97-AF65-F5344CB8AC3E}">
        <p14:creationId xmlns:p14="http://schemas.microsoft.com/office/powerpoint/2010/main" val="4095504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generator network? The generator network tries to learn the data distribution by using random noise as inputs and producing instances that look like real data. &lt;&lt;*&gt;&gt; The main goal of the generator network is to maximize the likelihood that the discriminator misclassifies its output as real.</a:t>
            </a:r>
          </a:p>
        </p:txBody>
      </p:sp>
      <p:sp>
        <p:nvSpPr>
          <p:cNvPr id="4" name="Slide Number Placeholder 3"/>
          <p:cNvSpPr>
            <a:spLocks noGrp="1"/>
          </p:cNvSpPr>
          <p:nvPr>
            <p:ph type="sldNum" sz="quarter" idx="5"/>
          </p:nvPr>
        </p:nvSpPr>
        <p:spPr/>
        <p:txBody>
          <a:bodyPr/>
          <a:lstStyle/>
          <a:p>
            <a:fld id="{6AF41113-877B-4F01-B7F4-3BD69A1FA37F}" type="slidenum">
              <a:rPr lang="en-US" smtClean="0"/>
              <a:t>14</a:t>
            </a:fld>
            <a:endParaRPr lang="en-US"/>
          </a:p>
        </p:txBody>
      </p:sp>
    </p:spTree>
    <p:extLst>
      <p:ext uri="{BB962C8B-B14F-4D97-AF65-F5344CB8AC3E}">
        <p14:creationId xmlns:p14="http://schemas.microsoft.com/office/powerpoint/2010/main" val="239518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3D3B49"/>
                </a:solidFill>
                <a:effectLst/>
                <a:latin typeface="Noto serif" panose="02020600060500020200" pitchFamily="18" charset="0"/>
              </a:rPr>
              <a:t>The discriminator network tries to differentiate between the fake data produced by the generator network &lt;&lt;*&gt;&gt;and real data. Thus, the discriminator network is simply a classifier that could use any network architecture appropriate to the type of data that it's classifying.</a:t>
            </a:r>
          </a:p>
          <a:p>
            <a:r>
              <a:rPr lang="en-US" b="0" i="0" dirty="0">
                <a:solidFill>
                  <a:srgbClr val="3D3B49"/>
                </a:solidFill>
                <a:effectLst/>
                <a:latin typeface="Noto serif" panose="02020600060500020200" pitchFamily="18" charset="0"/>
              </a:rPr>
              <a:t>The training data feeding into the discriminator network comes from two sources:</a:t>
            </a:r>
          </a:p>
          <a:p>
            <a:pPr marL="171450" indent="-171450">
              <a:buFont typeface="Arial" panose="020B0604020202020204" pitchFamily="34" charset="0"/>
              <a:buChar char="•"/>
            </a:pPr>
            <a:r>
              <a:rPr lang="en-US" b="0" i="0" dirty="0">
                <a:solidFill>
                  <a:srgbClr val="3D3B49"/>
                </a:solidFill>
                <a:effectLst/>
                <a:latin typeface="Noto serif" panose="02020600060500020200" pitchFamily="18" charset="0"/>
              </a:rPr>
              <a:t>the &lt;&lt;*&gt;&gt;real data instances, which are used as positive examples during training process</a:t>
            </a:r>
          </a:p>
          <a:p>
            <a:pPr marL="171450" indent="-171450">
              <a:buFont typeface="Arial" panose="020B0604020202020204" pitchFamily="34" charset="0"/>
              <a:buChar char="•"/>
            </a:pPr>
            <a:r>
              <a:rPr lang="en-US" b="0" i="0" dirty="0">
                <a:solidFill>
                  <a:srgbClr val="3D3B49"/>
                </a:solidFill>
                <a:effectLst/>
                <a:latin typeface="Noto serif" panose="02020600060500020200" pitchFamily="18" charset="0"/>
              </a:rPr>
              <a:t>the &lt;&lt;*&gt;&gt;fake data instances, which were generated by the generator network and are used as negative examples during the training process</a:t>
            </a:r>
          </a:p>
          <a:p>
            <a:pPr marL="0" indent="0">
              <a:buFont typeface="Arial" panose="020B0604020202020204" pitchFamily="34" charset="0"/>
              <a:buNone/>
            </a:pPr>
            <a:endParaRPr lang="en-US" b="0" i="0" dirty="0">
              <a:solidFill>
                <a:srgbClr val="3D3B49"/>
              </a:solidFill>
              <a:effectLst/>
              <a:latin typeface="Noto serif" panose="02020600060500020200" pitchFamily="18" charset="0"/>
            </a:endParaRPr>
          </a:p>
          <a:p>
            <a:r>
              <a:rPr lang="en-US" b="0" i="0" dirty="0">
                <a:solidFill>
                  <a:srgbClr val="3D3B49"/>
                </a:solidFill>
                <a:effectLst/>
                <a:latin typeface="Noto serif" panose="02020600060500020200" pitchFamily="18" charset="0"/>
              </a:rPr>
              <a:t>The discriminator network &lt;&lt;*&gt;&gt;generates predictions for how likely the instances are to be real or fake, where the labels are &lt;&lt;*&gt;&gt;1 for the </a:t>
            </a:r>
            <a:r>
              <a:rPr lang="en-US" b="0" i="0">
                <a:solidFill>
                  <a:srgbClr val="3D3B49"/>
                </a:solidFill>
                <a:effectLst/>
                <a:latin typeface="Noto serif" panose="02020600060500020200" pitchFamily="18" charset="0"/>
              </a:rPr>
              <a:t>real instances </a:t>
            </a:r>
            <a:r>
              <a:rPr lang="en-US" b="0" i="0" dirty="0">
                <a:solidFill>
                  <a:srgbClr val="3D3B49"/>
                </a:solidFill>
                <a:effectLst/>
                <a:latin typeface="Noto serif" panose="02020600060500020200" pitchFamily="18" charset="0"/>
              </a:rPr>
              <a:t>and &lt;&lt;*&gt;&gt;0 for the </a:t>
            </a:r>
            <a:r>
              <a:rPr lang="en-US" b="0" i="0">
                <a:solidFill>
                  <a:srgbClr val="3D3B49"/>
                </a:solidFill>
                <a:effectLst/>
                <a:latin typeface="Noto serif" panose="02020600060500020200" pitchFamily="18" charset="0"/>
              </a:rPr>
              <a:t>fake instances, </a:t>
            </a:r>
            <a:r>
              <a:rPr lang="en-US" b="0" i="0" dirty="0">
                <a:solidFill>
                  <a:srgbClr val="3D3B49"/>
                </a:solidFill>
                <a:effectLst/>
                <a:latin typeface="Noto serif" panose="02020600060500020200" pitchFamily="18" charset="0"/>
              </a:rPr>
              <a:t>with binary cross-entropy as the loss function.</a:t>
            </a:r>
          </a:p>
          <a:p>
            <a:endParaRPr lang="en-US" b="0" i="0" dirty="0">
              <a:solidFill>
                <a:srgbClr val="3D3B49"/>
              </a:solidFill>
              <a:effectLst/>
              <a:latin typeface="Noto serif" panose="02020600060500020200" pitchFamily="18" charset="0"/>
            </a:endParaRPr>
          </a:p>
          <a:p>
            <a:r>
              <a:rPr lang="en-US" b="0" i="0" dirty="0">
                <a:solidFill>
                  <a:srgbClr val="3D3B49"/>
                </a:solidFill>
                <a:effectLst/>
                <a:latin typeface="Noto serif" panose="02020600060500020200" pitchFamily="18" charset="0"/>
              </a:rPr>
              <a:t>&lt;&lt;*&gt;&gt;So, the main goal of discriminator network is to accurately distinguish between real and fake data.</a:t>
            </a:r>
          </a:p>
          <a:p>
            <a:endParaRPr lang="en-US" b="0" i="0" dirty="0">
              <a:solidFill>
                <a:srgbClr val="3D3B49"/>
              </a:solidFill>
              <a:effectLst/>
              <a:latin typeface="Noto serif" panose="02020600060500020200" pitchFamily="18" charset="0"/>
            </a:endParaRPr>
          </a:p>
          <a:p>
            <a:endParaRPr lang="en-US" b="0" i="0" dirty="0">
              <a:solidFill>
                <a:srgbClr val="3D3B49"/>
              </a:solidFill>
              <a:effectLst/>
              <a:latin typeface="Noto serif" panose="02020600060500020200" pitchFamily="18" charset="0"/>
            </a:endParaRPr>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15</a:t>
            </a:fld>
            <a:endParaRPr lang="en-US"/>
          </a:p>
        </p:txBody>
      </p:sp>
    </p:spTree>
    <p:extLst>
      <p:ext uri="{BB962C8B-B14F-4D97-AF65-F5344CB8AC3E}">
        <p14:creationId xmlns:p14="http://schemas.microsoft.com/office/powerpoint/2010/main" val="375211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16</a:t>
            </a:fld>
            <a:endParaRPr lang="en-US"/>
          </a:p>
        </p:txBody>
      </p:sp>
    </p:spTree>
    <p:extLst>
      <p:ext uri="{BB962C8B-B14F-4D97-AF65-F5344CB8AC3E}">
        <p14:creationId xmlns:p14="http://schemas.microsoft.com/office/powerpoint/2010/main" val="62540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17</a:t>
            </a:fld>
            <a:endParaRPr lang="en-US"/>
          </a:p>
        </p:txBody>
      </p:sp>
    </p:spTree>
    <p:extLst>
      <p:ext uri="{BB962C8B-B14F-4D97-AF65-F5344CB8AC3E}">
        <p14:creationId xmlns:p14="http://schemas.microsoft.com/office/powerpoint/2010/main" val="160578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dirty="0"/>
              <a:t>GANs offer quite a few advantages. &lt;&lt;*&gt;&gt;</a:t>
            </a:r>
            <a:r>
              <a:rPr lang="en-US" sz="1800" dirty="0">
                <a:effectLst/>
                <a:latin typeface="Segoe UI" panose="020B0502040204020203" pitchFamily="34" charset="0"/>
              </a:rPr>
              <a:t>GANs can be used to generate fake data with or without labels. If you have labeled data, you can use GANs to generate more synthetic labeled data, but if you have unlabeled data, you can use GANs to generate more synthetic unlabeled data. So GANs are useful if you have either kind of data; it just depends on what you do with the synthetic data.</a:t>
            </a:r>
            <a:r>
              <a:rPr lang="en-US" dirty="0"/>
              <a:t> </a:t>
            </a:r>
          </a:p>
          <a:p>
            <a:r>
              <a:rPr lang="en-US" dirty="0"/>
              <a:t>&lt;&lt;*&gt;&gt;GANs generate data that are similar to real data. They can generate images, text, audio, video, and tabular data. </a:t>
            </a:r>
          </a:p>
          <a:p>
            <a:r>
              <a:rPr lang="en-US" dirty="0"/>
              <a:t>&lt;&lt;*&gt;&gt;GANs learn the internal representations of data. They can learn messy and complicated distributions of data. </a:t>
            </a:r>
          </a:p>
          <a:p>
            <a:r>
              <a:rPr lang="en-US" dirty="0"/>
              <a:t>&lt;&lt;*&gt;&gt;Adversarial networks can represent very sharp, even degenerate distributions, whereas methods based on Markov chains require that the distribution be somewhat blurry in order for the chains to be able to mix between modes.</a:t>
            </a:r>
          </a:p>
          <a:p>
            <a:r>
              <a:rPr lang="en-US" dirty="0"/>
              <a:t>&lt;&lt;*&gt;&gt;During model training, back propagation is used to obtain gradients for both the generator and discriminator networks, and Markov chains are never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&lt;&lt;*&gt;&gt;In adversarial networks, the generator network is not updated directly with data examples, but only with gradients flowing through the discriminator. This means that components of the input are not copied directly into the generator’s parameters.</a:t>
            </a:r>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18</a:t>
            </a:fld>
            <a:endParaRPr lang="en-US"/>
          </a:p>
        </p:txBody>
      </p:sp>
    </p:spTree>
    <p:extLst>
      <p:ext uri="{BB962C8B-B14F-4D97-AF65-F5344CB8AC3E}">
        <p14:creationId xmlns:p14="http://schemas.microsoft.com/office/powerpoint/2010/main" val="4215523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3D3B49"/>
                </a:solidFill>
                <a:effectLst/>
                <a:latin typeface="Noto serif" panose="02020600060500020200" pitchFamily="18" charset="0"/>
              </a:rPr>
              <a:t>There are also a number of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D3B49"/>
                </a:solidFill>
                <a:effectLst/>
                <a:latin typeface="Noto serif" panose="02020600060500020200" pitchFamily="18" charset="0"/>
              </a:rPr>
              <a:t>&lt;&lt;*&gt;&gt;Usually, you expect your GAN to produce a wide variety of outputs given the input. However, if the discriminator is not powerful enough, the generator will find ways to easily trick the discriminator with a small sample of nearly identical images. This form of GAN failure is known as </a:t>
            </a:r>
            <a:r>
              <a:rPr lang="en-US" b="0" i="1" dirty="0">
                <a:solidFill>
                  <a:srgbClr val="3D3B49"/>
                </a:solidFill>
                <a:effectLst/>
                <a:latin typeface="Noto serif" panose="02020600060500020200" pitchFamily="18" charset="0"/>
              </a:rPr>
              <a:t>mode collapse</a:t>
            </a:r>
            <a:r>
              <a:rPr lang="en-US" b="0" i="0" dirty="0">
                <a:solidFill>
                  <a:srgbClr val="3D3B49"/>
                </a:solidFill>
                <a:effectLst/>
                <a:latin typeface="Noto serif" panose="02020600060500020200" pitchFamily="18" charset="0"/>
              </a:rPr>
              <a:t>.</a:t>
            </a:r>
          </a:p>
          <a:p>
            <a:r>
              <a:rPr lang="en-US" b="0" i="0" dirty="0">
                <a:solidFill>
                  <a:srgbClr val="3D3B49"/>
                </a:solidFill>
                <a:effectLst/>
                <a:latin typeface="Noto serif" panose="02020600060500020200" pitchFamily="18" charset="0"/>
              </a:rPr>
              <a:t>&lt;&lt;*&gt;&gt;During back propagation, gradient flows backward, from the final layer to the first layer. As it flows backward, it gets increasingly smaller. Sometimes, the gradient is so small that the initial layers learn very slowly or stop learning completely. In this case, the gradient doesn't change the weight values of the initial layers at all, so training the initial layers in the network is effectively stopped. This is known as the </a:t>
            </a:r>
            <a:r>
              <a:rPr lang="en-US" b="0" i="1" dirty="0">
                <a:solidFill>
                  <a:srgbClr val="3D3B49"/>
                </a:solidFill>
                <a:effectLst/>
                <a:latin typeface="Noto serif" panose="02020600060500020200" pitchFamily="18" charset="0"/>
              </a:rPr>
              <a:t>vanishing gradients problem</a:t>
            </a:r>
            <a:r>
              <a:rPr lang="en-US" b="0" i="0" dirty="0">
                <a:solidFill>
                  <a:srgbClr val="3D3B49"/>
                </a:solidFill>
                <a:effectLst/>
                <a:latin typeface="Noto serif" panose="02020600060500020200" pitchFamily="18" charset="0"/>
              </a:rPr>
              <a:t>.</a:t>
            </a:r>
          </a:p>
          <a:p>
            <a:r>
              <a:rPr lang="en-US" b="0" i="0" dirty="0">
                <a:solidFill>
                  <a:srgbClr val="3D3B49"/>
                </a:solidFill>
                <a:effectLst/>
                <a:latin typeface="Noto serif" panose="02020600060500020200" pitchFamily="18" charset="0"/>
              </a:rPr>
              <a:t>&lt;&lt;*&gt;&gt;There is no explicit representation of the generator's distribution over data. Therefore, random noise is sampled.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73239"/>
                </a:solidFill>
                <a:effectLst/>
                <a:latin typeface="Nunito" pitchFamily="2" charset="0"/>
              </a:rPr>
              <a:t>&lt;&lt;*&gt;&gt;GANs can require a lot of computational resources and can be slow to train, especially for high-resolution images or large data sets.</a:t>
            </a:r>
          </a:p>
          <a:p>
            <a:pPr algn="l" fontAlgn="base">
              <a:buFont typeface="+mj-lt"/>
              <a:buNone/>
            </a:pPr>
            <a:r>
              <a:rPr lang="en-US" b="0" i="0" dirty="0">
                <a:solidFill>
                  <a:srgbClr val="273239"/>
                </a:solidFill>
                <a:effectLst/>
                <a:latin typeface="Nunito" pitchFamily="2" charset="0"/>
              </a:rPr>
              <a:t>&lt;&lt;*&gt;&gt;GANs can reflect the biases and unfairness present in the training data, leading to discriminatory or biased synthetic data.</a:t>
            </a:r>
          </a:p>
          <a:p>
            <a:pPr algn="l" fontAlgn="base">
              <a:buFont typeface="+mj-lt"/>
              <a:buNone/>
            </a:pPr>
            <a:r>
              <a:rPr lang="en-US" b="0" i="0" dirty="0">
                <a:solidFill>
                  <a:srgbClr val="273239"/>
                </a:solidFill>
                <a:effectLst/>
                <a:latin typeface="Nunito" pitchFamily="2" charset="0"/>
              </a:rPr>
              <a:t>&lt;&lt;*&gt;&gt;GANs can be difficult to interpret or explain, making it challenging to ensure transparency, accountability, and fairness in their applications.</a:t>
            </a:r>
          </a:p>
          <a:p>
            <a:pPr algn="l" fontAlgn="base">
              <a:buFont typeface="+mj-lt"/>
              <a:buNone/>
            </a:pPr>
            <a:r>
              <a:rPr lang="en-US" b="0" i="0" dirty="0">
                <a:solidFill>
                  <a:srgbClr val="273239"/>
                </a:solidFill>
                <a:effectLst/>
                <a:latin typeface="Nunito" pitchFamily="2" charset="0"/>
              </a:rPr>
              <a:t>&lt;&lt;*&gt;&gt;Mode collapse is specific to GANs, as most of the other challenges are also present in other kinds of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73239"/>
              </a:solidFill>
              <a:effectLst/>
              <a:latin typeface="Nunito" pitchFamily="2" charset="0"/>
            </a:endParaRPr>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19</a:t>
            </a:fld>
            <a:endParaRPr lang="en-US"/>
          </a:p>
        </p:txBody>
      </p:sp>
    </p:spTree>
    <p:extLst>
      <p:ext uri="{BB962C8B-B14F-4D97-AF65-F5344CB8AC3E}">
        <p14:creationId xmlns:p14="http://schemas.microsoft.com/office/powerpoint/2010/main" val="1983666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000000"/>
                </a:solidFill>
                <a:effectLst/>
                <a:latin typeface="Arial" panose="020B0604020202020204" pitchFamily="34" charset="0"/>
              </a:rPr>
              <a:t>CPCTGAN’s training and synthetic data generation involve the following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&lt;&lt;*&gt;&gt;1. It transforms training data by discretizing the interval variables and using one-hot encoding for nominal variables. The discretization of interval variables is achieved by using the centroids table that contains centroid information for each interval variable. You can find the detailed transformation formulas in </a:t>
            </a:r>
            <a:r>
              <a:rPr lang="en-US" b="0" i="0" dirty="0" err="1">
                <a:solidFill>
                  <a:srgbClr val="000000"/>
                </a:solidFill>
                <a:effectLst/>
                <a:latin typeface="Arial" panose="020B0604020202020204" pitchFamily="34" charset="0"/>
              </a:rPr>
              <a:t>Torfi</a:t>
            </a:r>
            <a:r>
              <a:rPr lang="en-US" b="0" i="0" dirty="0">
                <a:solidFill>
                  <a:srgbClr val="000000"/>
                </a:solidFill>
                <a:effectLst/>
                <a:latin typeface="Arial" panose="020B0604020202020204" pitchFamily="34" charset="0"/>
              </a:rPr>
              <a:t> and Fox (2020</a:t>
            </a:r>
            <a:r>
              <a:rPr lang="en-US" b="0" i="0" u="none" strike="noStrike" dirty="0">
                <a:solidFill>
                  <a:srgbClr val="10599E"/>
                </a:solidFill>
                <a:effectLst/>
                <a:latin typeface="Arial" panose="020B0604020202020204" pitchFamily="34" charset="0"/>
              </a:rPr>
              <a:t>)</a:t>
            </a:r>
            <a:r>
              <a:rPr lang="en-US" b="0" i="0" dirty="0">
                <a:solidFill>
                  <a:srgbClr val="000000"/>
                </a:solidFill>
                <a:effectLst/>
                <a:latin typeface="Arial" panose="020B0604020202020204" pitchFamily="34" charset="0"/>
              </a:rPr>
              <a:t>.</a:t>
            </a:r>
          </a:p>
          <a:p>
            <a:r>
              <a:rPr lang="en-US" b="0" i="0" dirty="0">
                <a:solidFill>
                  <a:srgbClr val="000000"/>
                </a:solidFill>
                <a:effectLst/>
                <a:latin typeface="Arial" panose="020B0604020202020204" pitchFamily="34" charset="0"/>
              </a:rPr>
              <a:t>&lt;&lt;*&gt;&gt;2. It trains an autoencoder model on the transformed data by using the reconstruction loss. The mean square error is used as the loss criterion. The detailed architecture of the autoencoder is shown alongside. Let’s take a moment to discuss the architecture of the autoencoder:</a:t>
            </a:r>
          </a:p>
          <a:p>
            <a:pPr marL="171450" indent="-171450">
              <a:buFont typeface="Wingdings" panose="05000000000000000000" pitchFamily="2" charset="2"/>
              <a:buChar char="§"/>
            </a:pPr>
            <a:r>
              <a:rPr lang="en-US" b="0" i="0" dirty="0">
                <a:solidFill>
                  <a:srgbClr val="000000"/>
                </a:solidFill>
                <a:effectLst/>
                <a:latin typeface="Arial" panose="020B0604020202020204" pitchFamily="34" charset="0"/>
              </a:rPr>
              <a:t>Each green box in the figure represents a hidden layer, and the number in the box represents the output dimension of the corresponding layer. </a:t>
            </a:r>
            <a:r>
              <a:rPr lang="en-US" b="1" i="0" dirty="0">
                <a:solidFill>
                  <a:srgbClr val="000000"/>
                </a:solidFill>
                <a:effectLst/>
                <a:latin typeface="Arial" panose="020B0604020202020204" pitchFamily="34" charset="0"/>
              </a:rPr>
              <a:t>FC</a:t>
            </a:r>
            <a:r>
              <a:rPr lang="en-US" b="0" i="0" dirty="0">
                <a:solidFill>
                  <a:srgbClr val="000000"/>
                </a:solidFill>
                <a:effectLst/>
                <a:latin typeface="Arial" panose="020B0604020202020204" pitchFamily="34" charset="0"/>
              </a:rPr>
              <a:t> means that the layer is fully connected. </a:t>
            </a:r>
            <a:r>
              <a:rPr lang="en-US" b="1" i="0" dirty="0">
                <a:solidFill>
                  <a:srgbClr val="000000"/>
                </a:solidFill>
                <a:effectLst/>
                <a:latin typeface="Arial" panose="020B0604020202020204" pitchFamily="34" charset="0"/>
              </a:rPr>
              <a:t>Batch Norm </a:t>
            </a:r>
            <a:r>
              <a:rPr lang="en-US" b="0" i="0" dirty="0">
                <a:solidFill>
                  <a:srgbClr val="000000"/>
                </a:solidFill>
                <a:effectLst/>
                <a:latin typeface="Arial" panose="020B0604020202020204" pitchFamily="34" charset="0"/>
              </a:rPr>
              <a:t>means that the layer uses batch normalization. </a:t>
            </a:r>
            <a:r>
              <a:rPr lang="en-US" b="1" i="0" dirty="0">
                <a:solidFill>
                  <a:srgbClr val="000000"/>
                </a:solidFill>
                <a:effectLst/>
                <a:latin typeface="Arial" panose="020B0604020202020204" pitchFamily="34" charset="0"/>
              </a:rPr>
              <a:t>Dropout </a:t>
            </a:r>
            <a:r>
              <a:rPr lang="en-US" b="0" i="0" dirty="0">
                <a:solidFill>
                  <a:srgbClr val="000000"/>
                </a:solidFill>
                <a:effectLst/>
                <a:latin typeface="Arial" panose="020B0604020202020204" pitchFamily="34" charset="0"/>
              </a:rPr>
              <a:t>means that the layer uses the dropout technique in which randomly selected neurons are ignored during training. </a:t>
            </a:r>
            <a:r>
              <a:rPr lang="en-US" b="1" i="0" dirty="0">
                <a:solidFill>
                  <a:srgbClr val="000000"/>
                </a:solidFill>
                <a:effectLst/>
                <a:latin typeface="Arial" panose="020B0604020202020204" pitchFamily="34" charset="0"/>
              </a:rPr>
              <a:t>ELU</a:t>
            </a:r>
            <a:r>
              <a:rPr lang="en-US" b="0" i="0" dirty="0">
                <a:solidFill>
                  <a:srgbClr val="000000"/>
                </a:solidFill>
                <a:effectLst/>
                <a:latin typeface="Arial" panose="020B0604020202020204" pitchFamily="34" charset="0"/>
              </a:rPr>
              <a:t> means that the layer uses the exponential linear unit function as the activation function. The abbreviation </a:t>
            </a:r>
            <a:r>
              <a:rPr lang="en-US" b="1" i="0" dirty="0">
                <a:solidFill>
                  <a:srgbClr val="000000"/>
                </a:solidFill>
                <a:effectLst/>
                <a:latin typeface="Arial" panose="020B0604020202020204" pitchFamily="34" charset="0"/>
              </a:rPr>
              <a:t>tanh</a:t>
            </a:r>
            <a:r>
              <a:rPr lang="en-US" b="0" i="0" dirty="0">
                <a:solidFill>
                  <a:srgbClr val="000000"/>
                </a:solidFill>
                <a:effectLst/>
                <a:latin typeface="Arial" panose="020B0604020202020204" pitchFamily="34" charset="0"/>
              </a:rPr>
              <a:t> indicates that the layer uses the hyperbolic tangent activation function. </a:t>
            </a:r>
            <a:r>
              <a:rPr lang="en-US" b="1" i="0" dirty="0">
                <a:solidFill>
                  <a:srgbClr val="000000"/>
                </a:solidFill>
                <a:effectLst/>
                <a:latin typeface="Arial" panose="020B0604020202020204" pitchFamily="34" charset="0"/>
              </a:rPr>
              <a:t>Activation</a:t>
            </a:r>
            <a:r>
              <a:rPr lang="en-US" b="0" i="0" dirty="0">
                <a:solidFill>
                  <a:srgbClr val="000000"/>
                </a:solidFill>
                <a:effectLst/>
                <a:latin typeface="Arial" panose="020B0604020202020204" pitchFamily="34" charset="0"/>
              </a:rPr>
              <a:t> indicates that the layer uses a specialized activation function (a mix of the tanh and </a:t>
            </a:r>
            <a:r>
              <a:rPr lang="en-US" b="0" i="0" dirty="0" err="1">
                <a:solidFill>
                  <a:srgbClr val="000000"/>
                </a:solidFill>
                <a:effectLst/>
                <a:latin typeface="Arial" panose="020B0604020202020204" pitchFamily="34" charset="0"/>
              </a:rPr>
              <a:t>softMax</a:t>
            </a:r>
            <a:r>
              <a:rPr lang="en-US" b="0" i="0" dirty="0">
                <a:solidFill>
                  <a:srgbClr val="000000"/>
                </a:solidFill>
                <a:effectLst/>
                <a:latin typeface="Arial" panose="020B0604020202020204" pitchFamily="34" charset="0"/>
              </a:rPr>
              <a:t> functions).</a:t>
            </a:r>
          </a:p>
          <a:p>
            <a:pPr marL="171450" indent="-171450">
              <a:buFont typeface="Wingdings" panose="05000000000000000000" pitchFamily="2" charset="2"/>
              <a:buChar char="§"/>
            </a:pPr>
            <a:endParaRPr lang="en-US" b="0" i="0" dirty="0">
              <a:solidFill>
                <a:srgbClr val="000000"/>
              </a:solidFill>
              <a:effectLst/>
              <a:latin typeface="Arial" panose="020B0604020202020204" pitchFamily="34" charset="0"/>
            </a:endParaRPr>
          </a:p>
          <a:p>
            <a:r>
              <a:rPr lang="en-US" dirty="0"/>
              <a:t>TAG_NOTE: Reconstruction Loss is a loss function that measures how well an autoencoder can reconstruct the input data. It is highly dependent on the type of input and output that we want the autoencoder to adapt to.</a:t>
            </a:r>
          </a:p>
        </p:txBody>
      </p:sp>
      <p:sp>
        <p:nvSpPr>
          <p:cNvPr id="4" name="Slide Number Placeholder 3"/>
          <p:cNvSpPr>
            <a:spLocks noGrp="1"/>
          </p:cNvSpPr>
          <p:nvPr>
            <p:ph type="sldNum" sz="quarter" idx="5"/>
          </p:nvPr>
        </p:nvSpPr>
        <p:spPr/>
        <p:txBody>
          <a:bodyPr/>
          <a:lstStyle/>
          <a:p>
            <a:fld id="{6AF41113-877B-4F01-B7F4-3BD69A1FA37F}" type="slidenum">
              <a:rPr lang="en-US" smtClean="0"/>
              <a:t>20</a:t>
            </a:fld>
            <a:endParaRPr lang="en-US"/>
          </a:p>
        </p:txBody>
      </p:sp>
    </p:spTree>
    <p:extLst>
      <p:ext uri="{BB962C8B-B14F-4D97-AF65-F5344CB8AC3E}">
        <p14:creationId xmlns:p14="http://schemas.microsoft.com/office/powerpoint/2010/main" val="336039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MY observations when using CPCTGAN, just to give attendees some pointers.</a:t>
            </a:r>
            <a:endParaRPr lang="en-US" b="0" i="0" dirty="0">
              <a:solidFill>
                <a:srgbClr val="273239"/>
              </a:solidFill>
              <a:effectLst/>
              <a:latin typeface="Nunito" pitchFamily="2" charset="0"/>
            </a:endParaRPr>
          </a:p>
          <a:p>
            <a:pPr marL="0" indent="0">
              <a:buNone/>
            </a:pPr>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21</a:t>
            </a:fld>
            <a:endParaRPr lang="en-US"/>
          </a:p>
        </p:txBody>
      </p:sp>
    </p:spTree>
    <p:extLst>
      <p:ext uri="{BB962C8B-B14F-4D97-AF65-F5344CB8AC3E}">
        <p14:creationId xmlns:p14="http://schemas.microsoft.com/office/powerpoint/2010/main" val="2970692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pPr>
              <a:buClrTx/>
              <a:defRPr/>
            </a:pPr>
            <a:r>
              <a:rPr lang="en-US" dirty="0"/>
              <a:t>In 2017, a paper was published by researchers at Google and the University of Toronto titled “Attention is All You Need”. In this paper the authors introduced &lt;&lt;*&gt;&gt;a model called a transformer. This model &lt;&lt;*&gt;&gt;leverages a technique called attention and it was introduced in the model in the form of, what are called, multi-head attention layers. Attention is inspired by the idea of how human brains deal with massive amounts of audio and visual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relied entirely on self-attention, &lt;&lt;*&gt;&gt;without the need for recurrences or convolutions like what are used in RNNs and CNNs, respectively. One of the key motivations for using attention without recurrences is that it can address the shortcomings that are found in sequential models. Attention &lt;&lt;*&gt;&gt;does not require sequences to be processed sequentially. This means that these models &lt;&lt;*&gt;&gt;are much more parallelizable. They achieve this while &lt;&lt;*&gt;&gt;reducing the overall number of sequential operations required to generate an output and &lt;&lt;*&gt;&gt;reducing computational complexity. One last key advantage of attention-based models over RNNs is that they can learn dependencies between distant positions. This allows them to process and learn from longer sequences than RNNs are capable of.</a:t>
            </a:r>
            <a:endParaRPr lang="es-DO" dirty="0"/>
          </a:p>
        </p:txBody>
      </p:sp>
      <p:sp>
        <p:nvSpPr>
          <p:cNvPr id="4" name="Slide Number Placeholder 3"/>
          <p:cNvSpPr>
            <a:spLocks noGrp="1"/>
          </p:cNvSpPr>
          <p:nvPr>
            <p:ph type="sldNum" sz="quarter" idx="5"/>
          </p:nvPr>
        </p:nvSpPr>
        <p:spPr/>
        <p:txBody>
          <a:bodyPr/>
          <a:lstStyle/>
          <a:p>
            <a:fld id="{D569EA64-7D5C-42F3-A42F-5367DBB46831}" type="slidenum">
              <a:rPr lang="es-DO" smtClean="0"/>
              <a:t>24</a:t>
            </a:fld>
            <a:endParaRPr lang="es-DO"/>
          </a:p>
        </p:txBody>
      </p:sp>
    </p:spTree>
    <p:extLst>
      <p:ext uri="{BB962C8B-B14F-4D97-AF65-F5344CB8AC3E}">
        <p14:creationId xmlns:p14="http://schemas.microsoft.com/office/powerpoint/2010/main" val="3987852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r>
              <a:rPr lang="en-US" dirty="0" err="1"/>
              <a:t>TAG_Audio</a:t>
            </a:r>
            <a:r>
              <a:rPr lang="en-US" dirty="0"/>
              <a:t>:</a:t>
            </a:r>
          </a:p>
          <a:p>
            <a:r>
              <a:rPr lang="en-US" dirty="0"/>
              <a:t>Here we can see a visualization of the type of attention that is implemented in Transformers, the scaled dot product attention. Attention layers are fundamentally weighted mean reductions. They take three inputs, a query, a key, and a value. These vector names were inspired by data retrieval systems and one way that we can think about attention is as mapping a query and a key-value pair to an output.</a:t>
            </a:r>
          </a:p>
          <a:p>
            <a:endParaRPr lang="en-US" dirty="0"/>
          </a:p>
          <a:p>
            <a:r>
              <a:rPr lang="en-US" dirty="0"/>
              <a:t>The process begins by taking a query and key, generally in the form of matrices, and performing matrix multiplication between the query and the transposed key matrix. We then scale the product and can optionally apply a mask to this output. The mask is useful because it can hide words in a sequence. Masking can be used to prevent language models from looking at future words in a sequence during training. The resulting matrix is then passed to a </a:t>
            </a:r>
            <a:r>
              <a:rPr lang="en-US" dirty="0" err="1"/>
              <a:t>softmax</a:t>
            </a:r>
            <a:r>
              <a:rPr lang="en-US" dirty="0"/>
              <a:t> function. The </a:t>
            </a:r>
            <a:r>
              <a:rPr lang="en-US" dirty="0" err="1"/>
              <a:t>softmax</a:t>
            </a:r>
            <a:r>
              <a:rPr lang="en-US" dirty="0"/>
              <a:t> output is then multiplied with the value matrix.</a:t>
            </a:r>
          </a:p>
        </p:txBody>
      </p:sp>
      <p:sp>
        <p:nvSpPr>
          <p:cNvPr id="4" name="Slide Number Placeholder 3"/>
          <p:cNvSpPr>
            <a:spLocks noGrp="1"/>
          </p:cNvSpPr>
          <p:nvPr>
            <p:ph type="sldNum" sz="quarter" idx="5"/>
          </p:nvPr>
        </p:nvSpPr>
        <p:spPr/>
        <p:txBody>
          <a:bodyPr/>
          <a:lstStyle/>
          <a:p>
            <a:fld id="{D569EA64-7D5C-42F3-A42F-5367DBB46831}" type="slidenum">
              <a:rPr lang="es-DO" smtClean="0"/>
              <a:t>25</a:t>
            </a:fld>
            <a:endParaRPr lang="es-DO"/>
          </a:p>
        </p:txBody>
      </p:sp>
    </p:spTree>
    <p:extLst>
      <p:ext uri="{BB962C8B-B14F-4D97-AF65-F5344CB8AC3E}">
        <p14:creationId xmlns:p14="http://schemas.microsoft.com/office/powerpoint/2010/main" val="208968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noProof="0"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4</a:t>
            </a:fld>
            <a:endParaRPr lang="en-US" dirty="0"/>
          </a:p>
        </p:txBody>
      </p:sp>
    </p:spTree>
    <p:extLst>
      <p:ext uri="{BB962C8B-B14F-4D97-AF65-F5344CB8AC3E}">
        <p14:creationId xmlns:p14="http://schemas.microsoft.com/office/powerpoint/2010/main" val="1542661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dirty="0"/>
              <a:t>Mathematically looking at attention, it may be difficult to get an intuitive grasp with regards to what attention is computing. An example that can be used to gain some intuition about attention, is by thinking about a given sentence, &lt;&lt;*&gt;&gt;such as "The quick brown fox jumps over the lazy dog." In a given sentence we often place our attention on a specific word (or words) while the rest of the sentence generally adds structure and context to what you’re paying attention to. You can think of what’s being paid attention to in the sentence as &lt;&lt;*&gt;&gt;the query, in this case we'll choose "the lazy dog", as what we're calculate attention for. &lt;&lt;*&gt;&gt;The key and value are the words we are paying attention to in relation to the query. In other words, how relevant are those words to the query. Looking at the key and value, we can see that a quick brown fox is jumping over our lazy dog.</a:t>
            </a:r>
            <a:endParaRPr lang="es-D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DO" dirty="0"/>
          </a:p>
        </p:txBody>
      </p:sp>
      <p:sp>
        <p:nvSpPr>
          <p:cNvPr id="4" name="Slide Number Placeholder 3"/>
          <p:cNvSpPr>
            <a:spLocks noGrp="1"/>
          </p:cNvSpPr>
          <p:nvPr>
            <p:ph type="sldNum" sz="quarter" idx="5"/>
          </p:nvPr>
        </p:nvSpPr>
        <p:spPr/>
        <p:txBody>
          <a:bodyPr/>
          <a:lstStyle/>
          <a:p>
            <a:fld id="{D569EA64-7D5C-42F3-A42F-5367DBB46831}" type="slidenum">
              <a:rPr lang="es-DO" smtClean="0"/>
              <a:t>26</a:t>
            </a:fld>
            <a:endParaRPr lang="es-DO"/>
          </a:p>
        </p:txBody>
      </p:sp>
    </p:spTree>
    <p:extLst>
      <p:ext uri="{BB962C8B-B14F-4D97-AF65-F5344CB8AC3E}">
        <p14:creationId xmlns:p14="http://schemas.microsoft.com/office/powerpoint/2010/main" val="1117396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TAG_Audio</a:t>
            </a:r>
            <a:r>
              <a:rPr lang="en-US" noProof="0" dirty="0"/>
              <a:t>:</a:t>
            </a:r>
          </a:p>
          <a:p>
            <a:pPr>
              <a:buClrTx/>
              <a:defRPr/>
            </a:pPr>
            <a:r>
              <a:rPr lang="en-US" dirty="0"/>
              <a:t>Attention isn't only calculated once, in fact, it is calculated many times within a transformer. In</a:t>
            </a:r>
            <a:r>
              <a:rPr lang="en-US" noProof="0" dirty="0"/>
              <a:t> transformers attention is used in what are called multi-head attention (MHA) blocks. Within these blocks attention is computed multiple times in what are called heads; more specifically, attention is computed once per head. It’s important to note that we don’t just compute attention between Q, K, and V, multiple times. That would not accomplish anything since we would just be repeatedly re-averaging </a:t>
            </a:r>
            <a:r>
              <a:rPr lang="en-US" dirty="0"/>
              <a:t>words</a:t>
            </a:r>
            <a:r>
              <a:rPr lang="en-US" noProof="0" dirty="0"/>
              <a:t>. MHA blocks pass Q, K, and V through their own set of linear layers, which is where we start to introduce learnable parameters and effectively &lt;&lt;*&gt;&gt;turn transformers into neural networks.</a:t>
            </a:r>
            <a:endParaRPr lang="en-US" dirty="0"/>
          </a:p>
          <a:p>
            <a:endParaRPr lang="en-US" noProof="0" dirty="0"/>
          </a:p>
          <a:p>
            <a:r>
              <a:rPr lang="en-US" noProof="0" dirty="0"/>
              <a:t>Each attention head contains a different set of learnable parameters for all three of Q, K and, V. This makes it so that each attention head effectively computes attention using different values for all three of these vectors. The output of each attention head is then concatenated and passed through one final linear layer to generate the MHA layer output.</a:t>
            </a:r>
          </a:p>
          <a:p>
            <a:endParaRPr lang="en-US" noProof="0" dirty="0"/>
          </a:p>
          <a:p>
            <a:r>
              <a:rPr lang="en-US" dirty="0"/>
              <a:t>Ultimately, you </a:t>
            </a:r>
            <a:r>
              <a:rPr lang="en-US" noProof="0" dirty="0"/>
              <a:t>can think of multi-head attention as a method that allows the model to jointly attend to information from different representation subspaces at different positions. That means that as we train our model using some data set, each attention head will capture </a:t>
            </a:r>
            <a:r>
              <a:rPr lang="en-US" dirty="0"/>
              <a:t>and focus on different</a:t>
            </a:r>
            <a:r>
              <a:rPr lang="en-US" noProof="0" dirty="0"/>
              <a:t> relationships between these three inputs.</a:t>
            </a:r>
            <a:r>
              <a:rPr lang="en-US" dirty="0"/>
              <a:t> </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27</a:t>
            </a:fld>
            <a:endParaRPr lang="es-DO"/>
          </a:p>
        </p:txBody>
      </p:sp>
    </p:spTree>
    <p:extLst>
      <p:ext uri="{BB962C8B-B14F-4D97-AF65-F5344CB8AC3E}">
        <p14:creationId xmlns:p14="http://schemas.microsoft.com/office/powerpoint/2010/main" val="3328143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err="1"/>
              <a:t>TAG_MovieNum</a:t>
            </a:r>
            <a:r>
              <a:rPr lang="en-US" noProof="0" dirty="0"/>
              <a:t>:</a:t>
            </a:r>
          </a:p>
          <a:p>
            <a:endParaRPr lang="en-US" noProof="0" dirty="0"/>
          </a:p>
          <a:p>
            <a:r>
              <a:rPr lang="en-US" noProof="0" dirty="0" err="1"/>
              <a:t>TAG_Audio</a:t>
            </a:r>
            <a:r>
              <a:rPr lang="en-US" noProof="0" dirty="0"/>
              <a:t>:</a:t>
            </a:r>
          </a:p>
          <a:p>
            <a:r>
              <a:rPr lang="en-US" noProof="0" dirty="0"/>
              <a:t>Now that we understand what attention and multi-head attention are, we can start to discuss the overall architecture of a transformer. A transformer consists of two sections, an encoder and a decoder. The encoder takes an input sequence, learns the interrelatedness of all the words in the sequence, and outputs a representation of that. The decoder consults the encoder output to generate its own output, auto-regressively, one </a:t>
            </a:r>
            <a:r>
              <a:rPr lang="en-US" dirty="0"/>
              <a:t>word at</a:t>
            </a:r>
            <a:r>
              <a:rPr lang="en-US" noProof="0" dirty="0"/>
              <a:t> a time. The decoder output is the transformers final output.</a:t>
            </a:r>
          </a:p>
          <a:p>
            <a:endParaRPr lang="en-US" noProof="0" dirty="0"/>
          </a:p>
          <a:p>
            <a:r>
              <a:rPr lang="en-US" noProof="0" dirty="0"/>
              <a:t>Let's look at the encoder, the decoder, and all the other components that make transformers work in </a:t>
            </a:r>
            <a:r>
              <a:rPr lang="en-US" dirty="0"/>
              <a:t>a little </a:t>
            </a:r>
            <a:r>
              <a:rPr lang="en-US" noProof="0" dirty="0"/>
              <a:t>more detail.</a:t>
            </a:r>
          </a:p>
        </p:txBody>
      </p:sp>
      <p:sp>
        <p:nvSpPr>
          <p:cNvPr id="4" name="Slide Number Placeholder 3"/>
          <p:cNvSpPr>
            <a:spLocks noGrp="1"/>
          </p:cNvSpPr>
          <p:nvPr>
            <p:ph type="sldNum" sz="quarter" idx="5"/>
          </p:nvPr>
        </p:nvSpPr>
        <p:spPr/>
        <p:txBody>
          <a:bodyPr/>
          <a:lstStyle/>
          <a:p>
            <a:fld id="{D569EA64-7D5C-42F3-A42F-5367DBB46831}" type="slidenum">
              <a:rPr lang="es-DO" smtClean="0"/>
              <a:t>28</a:t>
            </a:fld>
            <a:endParaRPr lang="es-DO"/>
          </a:p>
        </p:txBody>
      </p:sp>
    </p:spTree>
    <p:extLst>
      <p:ext uri="{BB962C8B-B14F-4D97-AF65-F5344CB8AC3E}">
        <p14:creationId xmlns:p14="http://schemas.microsoft.com/office/powerpoint/2010/main" val="241563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TAG_Audio</a:t>
            </a:r>
            <a:r>
              <a:rPr lang="en-US" noProof="0" dirty="0"/>
              <a:t>:</a:t>
            </a:r>
          </a:p>
          <a:p>
            <a:pPr>
              <a:buClrTx/>
              <a:defRPr/>
            </a:pPr>
            <a:r>
              <a:rPr lang="en-US" noProof="0" dirty="0"/>
              <a:t>First, let's start with the encoder. The encoder receives the user input,</a:t>
            </a:r>
            <a:r>
              <a:rPr lang="en-US" dirty="0"/>
              <a:t> turns</a:t>
            </a:r>
            <a:r>
              <a:rPr lang="en-US" noProof="0" dirty="0"/>
              <a:t> </a:t>
            </a:r>
            <a:r>
              <a:rPr lang="en-US" dirty="0"/>
              <a:t>the text into numbers and</a:t>
            </a:r>
            <a:r>
              <a:rPr lang="en-US" noProof="0" dirty="0"/>
              <a:t> then passes the input through a stack of N identical layers. Each layer has two sub layers: a multi-head attention layer and a feed forward layer.</a:t>
            </a:r>
            <a:r>
              <a:rPr lang="en-US" dirty="0"/>
              <a:t> You can think of the feed forward layer as what you would find in a classic neural network.</a:t>
            </a:r>
            <a:r>
              <a:rPr lang="en-US" noProof="0" dirty="0"/>
              <a:t> Both the multi-head attention layer and the feed forward layer are followed by a residual layer with layer normalization. In the "Attention is All You Need" paper, this stack is repeated a total of 6 times.</a:t>
            </a:r>
            <a:r>
              <a:rPr lang="en-US" dirty="0"/>
              <a:t> </a:t>
            </a:r>
            <a:endParaRPr lang="en-US" noProof="0" dirty="0"/>
          </a:p>
          <a:p>
            <a:endParaRPr lang="en-US" noProof="0"/>
          </a:p>
          <a:p>
            <a:r>
              <a:rPr lang="en-US" dirty="0"/>
              <a:t>The objective of the encoder is to learn a representation and the interrelatedness between all the words in the sequence. Every word in the sequence pays attention to every other word in the sequence. </a:t>
            </a:r>
            <a:r>
              <a:rPr lang="en-US" noProof="0" dirty="0"/>
              <a:t>For example, when translating a sentence from one language to another, you first need to hear the entire sentence, process the meaning, then translate it accordingly in a manner that follows the grammatical rules of the target language.</a:t>
            </a:r>
          </a:p>
          <a:p>
            <a:endParaRPr lang="en-US" noProof="0"/>
          </a:p>
        </p:txBody>
      </p:sp>
      <p:sp>
        <p:nvSpPr>
          <p:cNvPr id="4" name="Slide Number Placeholder 3"/>
          <p:cNvSpPr>
            <a:spLocks noGrp="1"/>
          </p:cNvSpPr>
          <p:nvPr>
            <p:ph type="sldNum" sz="quarter" idx="5"/>
          </p:nvPr>
        </p:nvSpPr>
        <p:spPr/>
        <p:txBody>
          <a:bodyPr/>
          <a:lstStyle/>
          <a:p>
            <a:fld id="{D569EA64-7D5C-42F3-A42F-5367DBB46831}" type="slidenum">
              <a:rPr lang="es-DO" smtClean="0"/>
              <a:t>29</a:t>
            </a:fld>
            <a:endParaRPr lang="es-DO"/>
          </a:p>
        </p:txBody>
      </p:sp>
    </p:spTree>
    <p:extLst>
      <p:ext uri="{BB962C8B-B14F-4D97-AF65-F5344CB8AC3E}">
        <p14:creationId xmlns:p14="http://schemas.microsoft.com/office/powerpoint/2010/main" val="3775734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err="1"/>
              <a:t>TAG_Audio</a:t>
            </a:r>
            <a:r>
              <a:rPr lang="en-US" noProof="0" dirty="0"/>
              <a:t>:</a:t>
            </a:r>
          </a:p>
          <a:p>
            <a:r>
              <a:rPr lang="en-US" noProof="0" dirty="0"/>
              <a:t>The architecture for the decoder does not look much different from the </a:t>
            </a:r>
            <a:r>
              <a:rPr lang="en-US" dirty="0"/>
              <a:t>encoder </a:t>
            </a:r>
            <a:r>
              <a:rPr lang="en-US" noProof="0" dirty="0"/>
              <a:t>architecture. The key difference is that the decoder</a:t>
            </a:r>
            <a:r>
              <a:rPr lang="en-US" dirty="0"/>
              <a:t> applies masking, it</a:t>
            </a:r>
            <a:r>
              <a:rPr lang="en-US" noProof="0" dirty="0"/>
              <a:t> contains a second multi-head attention layer, and the </a:t>
            </a:r>
            <a:r>
              <a:rPr lang="en-US" dirty="0"/>
              <a:t>user </a:t>
            </a:r>
            <a:r>
              <a:rPr lang="en-US" noProof="0" dirty="0"/>
              <a:t>inputs are not passed into the decoder. The decoder </a:t>
            </a:r>
            <a:r>
              <a:rPr lang="en-US" dirty="0"/>
              <a:t>actually consults the encoder output in order to generate its own output</a:t>
            </a:r>
            <a:r>
              <a:rPr lang="en-US" noProof="0" dirty="0"/>
              <a:t>.</a:t>
            </a:r>
            <a:r>
              <a:rPr lang="en-US" dirty="0"/>
              <a:t> </a:t>
            </a:r>
            <a:r>
              <a:rPr lang="en-US" noProof="0" dirty="0"/>
              <a:t>Just like in the encoder, the stack is repeated a total of 6 times in the "Attention is All You Need" paper.</a:t>
            </a:r>
          </a:p>
          <a:p>
            <a:endParaRPr lang="en-US" noProof="0"/>
          </a:p>
          <a:p>
            <a:r>
              <a:rPr lang="en-US" dirty="0"/>
              <a:t>The objective of the decoder is to predict words one at a time. Unlike the encoder where the model tries to learn the interrelatedness between all words in a sequence, </a:t>
            </a:r>
            <a:r>
              <a:rPr lang="en-US" noProof="0" dirty="0"/>
              <a:t>the </a:t>
            </a:r>
            <a:r>
              <a:rPr lang="en-US" dirty="0"/>
              <a:t>decoder must only consult outputs</a:t>
            </a:r>
            <a:r>
              <a:rPr lang="en-US" noProof="0" dirty="0"/>
              <a:t> for previous time steps</a:t>
            </a:r>
            <a:r>
              <a:rPr lang="en-US" dirty="0"/>
              <a:t> (i.e. previous words)</a:t>
            </a:r>
            <a:r>
              <a:rPr lang="en-US" noProof="0" dirty="0"/>
              <a:t> </a:t>
            </a:r>
            <a:r>
              <a:rPr lang="en-US" dirty="0"/>
              <a:t>when</a:t>
            </a:r>
            <a:r>
              <a:rPr lang="en-US" noProof="0" dirty="0"/>
              <a:t> </a:t>
            </a:r>
            <a:r>
              <a:rPr lang="en-US" dirty="0"/>
              <a:t>computing</a:t>
            </a:r>
            <a:r>
              <a:rPr lang="en-US" noProof="0" dirty="0"/>
              <a:t> a future </a:t>
            </a:r>
            <a:r>
              <a:rPr lang="en-US" dirty="0"/>
              <a:t>output</a:t>
            </a:r>
            <a:r>
              <a:rPr lang="en-US" noProof="0" dirty="0"/>
              <a:t>. </a:t>
            </a:r>
            <a:r>
              <a:rPr lang="en-US" dirty="0"/>
              <a:t>Masking is used in decoders to prevent future words in a sequence from being used in the attention computation during training. When</a:t>
            </a:r>
            <a:r>
              <a:rPr lang="en-US" noProof="0" dirty="0"/>
              <a:t> the decoder is being used to generate predictions, it does not know what the future word that it needs to predict is, therefore training the model in a way such that it sees the future of the sequence would prove to be very detrimental.</a:t>
            </a:r>
            <a:r>
              <a:rPr lang="en-US" dirty="0"/>
              <a:t> </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30</a:t>
            </a:fld>
            <a:endParaRPr lang="es-DO"/>
          </a:p>
        </p:txBody>
      </p:sp>
    </p:spTree>
    <p:extLst>
      <p:ext uri="{BB962C8B-B14F-4D97-AF65-F5344CB8AC3E}">
        <p14:creationId xmlns:p14="http://schemas.microsoft.com/office/powerpoint/2010/main" val="2961049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latin typeface="+mn-lt"/>
            </a:endParaRPr>
          </a:p>
          <a:p>
            <a:r>
              <a:rPr lang="en-US" sz="1200" dirty="0" err="1">
                <a:latin typeface="+mn-lt"/>
              </a:rPr>
              <a:t>TAG_Audio</a:t>
            </a:r>
            <a:r>
              <a:rPr lang="en-US" sz="1200" dirty="0">
                <a:latin typeface="+mn-lt"/>
              </a:rPr>
              <a:t>:</a:t>
            </a:r>
          </a:p>
          <a:p>
            <a:pPr>
              <a:buClrTx/>
              <a:defRPr/>
            </a:pPr>
            <a:r>
              <a:rPr lang="en-US" sz="1200" dirty="0">
                <a:latin typeface="+mn-lt"/>
              </a:rPr>
              <a:t>Now you might be wondering, if the decoder is autoregressive how is it that it is more parallelizable </a:t>
            </a:r>
            <a:r>
              <a:rPr lang="en-US" dirty="0"/>
              <a:t>than </a:t>
            </a:r>
            <a:r>
              <a:rPr lang="en-US" sz="1200" dirty="0">
                <a:latin typeface="+mn-lt"/>
              </a:rPr>
              <a:t>RNNs? During training, a technique called &lt;&lt;*&gt;&gt;teacher forcing is used. Teacher forcing allows the true value of an input to be passed to the next time step regardless of the model's output at the current time step. Let's say that we are training a transformer to translate Spanish to English, and in this training iteration the sequence that we're trying to translate is&lt;&lt;*&gt;&gt; “</a:t>
            </a:r>
            <a:r>
              <a:rPr lang="en-US" sz="1200" dirty="0" err="1">
                <a:latin typeface="+mn-lt"/>
              </a:rPr>
              <a:t>Atención</a:t>
            </a:r>
            <a:r>
              <a:rPr lang="en-US" sz="1200" dirty="0">
                <a:latin typeface="+mn-lt"/>
              </a:rPr>
              <a:t> es </a:t>
            </a:r>
            <a:r>
              <a:rPr lang="en-US" sz="1200" dirty="0" err="1">
                <a:latin typeface="+mn-lt"/>
              </a:rPr>
              <a:t>todo</a:t>
            </a:r>
            <a:r>
              <a:rPr lang="en-US" sz="1200" dirty="0">
                <a:latin typeface="+mn-lt"/>
              </a:rPr>
              <a:t> lo que </a:t>
            </a:r>
            <a:r>
              <a:rPr lang="en-US" sz="1200" dirty="0" err="1">
                <a:latin typeface="+mn-lt"/>
              </a:rPr>
              <a:t>necesitas</a:t>
            </a:r>
            <a:r>
              <a:rPr lang="en-US" sz="1200" dirty="0">
                <a:latin typeface="+mn-lt"/>
              </a:rPr>
              <a:t>” which translates to&lt;&lt;*&gt;&gt; “Attention is all you need”. In this scenario we have &lt;&lt;*&gt;&gt;the input which is the Spanish sequence, and &lt;&lt;*&gt;&gt;the target which is the English sequence. Let's say we're trying to predict the third </a:t>
            </a:r>
            <a:r>
              <a:rPr lang="en-US" dirty="0"/>
              <a:t>word in</a:t>
            </a:r>
            <a:r>
              <a:rPr lang="en-US" sz="1200" dirty="0">
                <a:latin typeface="+mn-lt"/>
              </a:rPr>
              <a:t> the sequence, regardless of whether we correctly predicted the </a:t>
            </a:r>
            <a:r>
              <a:rPr lang="en-US" dirty="0"/>
              <a:t>words </a:t>
            </a:r>
            <a:r>
              <a:rPr lang="en-US" sz="1200" dirty="0">
                <a:latin typeface="+mn-lt"/>
              </a:rPr>
              <a:t>“Attention is” in the previous two iterations, when trying to predict the third </a:t>
            </a:r>
            <a:r>
              <a:rPr lang="en-US" dirty="0"/>
              <a:t>word we</a:t>
            </a:r>
            <a:r>
              <a:rPr lang="en-US" sz="1200" dirty="0">
                <a:latin typeface="+mn-lt"/>
              </a:rPr>
              <a:t> pass the correct </a:t>
            </a:r>
            <a:r>
              <a:rPr lang="en-US" dirty="0"/>
              <a:t>words</a:t>
            </a:r>
            <a:r>
              <a:rPr lang="en-US" sz="1200" dirty="0">
                <a:latin typeface="+mn-lt"/>
              </a:rPr>
              <a:t> as inputs to try to produce the third </a:t>
            </a:r>
            <a:r>
              <a:rPr lang="en-US" dirty="0"/>
              <a:t>word in</a:t>
            </a:r>
            <a:r>
              <a:rPr lang="en-US" sz="1200" dirty="0">
                <a:latin typeface="+mn-lt"/>
              </a:rPr>
              <a:t> the sequence.</a:t>
            </a:r>
            <a:r>
              <a:rPr lang="en-US" dirty="0"/>
              <a:t> </a:t>
            </a:r>
            <a:endParaRPr lang="en-US" sz="1200" dirty="0">
              <a:latin typeface="+mn-lt"/>
            </a:endParaRPr>
          </a:p>
          <a:p>
            <a:endParaRPr lang="en-US" sz="1200" dirty="0">
              <a:latin typeface="+mn-lt"/>
            </a:endParaRPr>
          </a:p>
          <a:p>
            <a:r>
              <a:rPr lang="en-US" sz="1200" dirty="0">
                <a:latin typeface="+mn-lt"/>
              </a:rPr>
              <a:t>Thanks to teacher forcing we do not need to run the model sequentially, the outputs at different sequence locations can be computed in parallel.</a:t>
            </a:r>
            <a:endParaRPr lang="es-DO" sz="1200" dirty="0">
              <a:latin typeface="+mn-lt"/>
            </a:endParaRPr>
          </a:p>
        </p:txBody>
      </p:sp>
      <p:sp>
        <p:nvSpPr>
          <p:cNvPr id="4" name="Slide Number Placeholder 3"/>
          <p:cNvSpPr>
            <a:spLocks noGrp="1"/>
          </p:cNvSpPr>
          <p:nvPr>
            <p:ph type="sldNum" sz="quarter" idx="5"/>
          </p:nvPr>
        </p:nvSpPr>
        <p:spPr/>
        <p:txBody>
          <a:bodyPr/>
          <a:lstStyle/>
          <a:p>
            <a:fld id="{D569EA64-7D5C-42F3-A42F-5367DBB46831}" type="slidenum">
              <a:rPr lang="es-DO" smtClean="0"/>
              <a:t>31</a:t>
            </a:fld>
            <a:endParaRPr lang="es-DO"/>
          </a:p>
        </p:txBody>
      </p:sp>
    </p:spTree>
    <p:extLst>
      <p:ext uri="{BB962C8B-B14F-4D97-AF65-F5344CB8AC3E}">
        <p14:creationId xmlns:p14="http://schemas.microsoft.com/office/powerpoint/2010/main" val="1785659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err="1"/>
              <a:t>TAG_Audio</a:t>
            </a:r>
            <a:r>
              <a:rPr lang="en-US" noProof="0" dirty="0"/>
              <a:t>:</a:t>
            </a:r>
          </a:p>
          <a:p>
            <a:r>
              <a:rPr lang="en-US" dirty="0"/>
              <a:t>An</a:t>
            </a:r>
            <a:r>
              <a:rPr lang="en-US" noProof="0" dirty="0"/>
              <a:t> </a:t>
            </a:r>
            <a:r>
              <a:rPr lang="en-US" dirty="0"/>
              <a:t>important component</a:t>
            </a:r>
            <a:r>
              <a:rPr lang="en-US" noProof="0" dirty="0"/>
              <a:t> of the transformer that we </a:t>
            </a:r>
            <a:r>
              <a:rPr lang="en-US" dirty="0"/>
              <a:t>need to discuss</a:t>
            </a:r>
            <a:r>
              <a:rPr lang="en-US" noProof="0" dirty="0"/>
              <a:t> </a:t>
            </a:r>
            <a:r>
              <a:rPr lang="en-US" dirty="0"/>
              <a:t>is the</a:t>
            </a:r>
            <a:r>
              <a:rPr lang="en-US" noProof="0" dirty="0"/>
              <a:t> input embeddings in the encoder and the decoder. </a:t>
            </a:r>
            <a:r>
              <a:rPr lang="en-US" dirty="0"/>
              <a:t>Transformers only work with numeric data, so the embeddings help the transformer turn text to numeric values. </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32</a:t>
            </a:fld>
            <a:endParaRPr lang="es-DO"/>
          </a:p>
        </p:txBody>
      </p:sp>
    </p:spTree>
    <p:extLst>
      <p:ext uri="{BB962C8B-B14F-4D97-AF65-F5344CB8AC3E}">
        <p14:creationId xmlns:p14="http://schemas.microsoft.com/office/powerpoint/2010/main" val="3771229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TAG_MovieNum</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TAG_Audio</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Language models, transformers included, have a vocabulary size which generally represent the words that the language model knows. Each word in the vocabulary has &lt;&lt;*&gt;&gt;a specific number, known as a token, that can be used to represent it. The vocabulary size is something that is determined early in the modeling process, and it is usually tied to the text that will be used to train and assess the model. There are special tokens for things like special characters, START and END tokens which indicate the beginning and end of a sentence, and tokens for unknown words that are not part of the vocabulary. There are many techniques used in language models to tokenize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r>
              <a:rPr lang="en-US" dirty="0"/>
              <a:t>When the transformer receives a text input, that text is turned into tokens which are used to represent the words in the input. In the example here, we can see the actual tokens (except for the [START] and [END] tokens) that represent these words in a BERT model. These tokens can then be used to find the embeddings corresponding to each of the words.</a:t>
            </a:r>
            <a:endParaRPr lang="es-DO" dirty="0"/>
          </a:p>
        </p:txBody>
      </p:sp>
      <p:sp>
        <p:nvSpPr>
          <p:cNvPr id="4" name="Slide Number Placeholder 3"/>
          <p:cNvSpPr>
            <a:spLocks noGrp="1"/>
          </p:cNvSpPr>
          <p:nvPr>
            <p:ph type="sldNum" sz="quarter" idx="5"/>
          </p:nvPr>
        </p:nvSpPr>
        <p:spPr/>
        <p:txBody>
          <a:bodyPr/>
          <a:lstStyle/>
          <a:p>
            <a:fld id="{D569EA64-7D5C-42F3-A42F-5367DBB46831}" type="slidenum">
              <a:rPr lang="es-DO" smtClean="0"/>
              <a:t>33</a:t>
            </a:fld>
            <a:endParaRPr lang="es-DO"/>
          </a:p>
        </p:txBody>
      </p:sp>
    </p:spTree>
    <p:extLst>
      <p:ext uri="{BB962C8B-B14F-4D97-AF65-F5344CB8AC3E}">
        <p14:creationId xmlns:p14="http://schemas.microsoft.com/office/powerpoint/2010/main" val="284430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err="1"/>
              <a:t>TAG_Audio</a:t>
            </a:r>
            <a:r>
              <a:rPr lang="en-US" dirty="0"/>
              <a:t>:</a:t>
            </a:r>
          </a:p>
          <a:p>
            <a:r>
              <a:rPr lang="en-US" dirty="0"/>
              <a:t>You can think of these tokens as keys that can be used &lt;&lt;*&gt;&gt;in a look up table to find the vector representation of the words in the input. The vectors that correspond to words are known as embeddings, and the matrix that houses all the vectors is known as &lt;&lt;*&gt;&gt;the embedding matrix. What truly makes embeddings powerful is the fact that there are learnable parameters associated with the embedding matrix. These learnable parameters are adjusted during training and these help the embeddings learn the relationships and meanings of words.</a:t>
            </a:r>
          </a:p>
          <a:p>
            <a:endParaRPr lang="en-US" dirty="0"/>
          </a:p>
        </p:txBody>
      </p:sp>
      <p:sp>
        <p:nvSpPr>
          <p:cNvPr id="4" name="Slide Number Placeholder 3"/>
          <p:cNvSpPr>
            <a:spLocks noGrp="1"/>
          </p:cNvSpPr>
          <p:nvPr>
            <p:ph type="sldNum" sz="quarter" idx="5"/>
          </p:nvPr>
        </p:nvSpPr>
        <p:spPr/>
        <p:txBody>
          <a:bodyPr/>
          <a:lstStyle/>
          <a:p>
            <a:fld id="{D569EA64-7D5C-42F3-A42F-5367DBB46831}" type="slidenum">
              <a:rPr lang="es-DO" smtClean="0"/>
              <a:t>34</a:t>
            </a:fld>
            <a:endParaRPr lang="es-DO"/>
          </a:p>
        </p:txBody>
      </p:sp>
    </p:spTree>
    <p:extLst>
      <p:ext uri="{BB962C8B-B14F-4D97-AF65-F5344CB8AC3E}">
        <p14:creationId xmlns:p14="http://schemas.microsoft.com/office/powerpoint/2010/main" val="398079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err="1"/>
              <a:t>TAG_MovieNum</a:t>
            </a:r>
            <a:r>
              <a:rPr lang="en-US" sz="1200" dirty="0"/>
              <a:t>:</a:t>
            </a:r>
          </a:p>
          <a:p>
            <a:endParaRPr lang="en-US" sz="1200" dirty="0"/>
          </a:p>
          <a:p>
            <a:r>
              <a:rPr lang="en-US" sz="1200" dirty="0" err="1"/>
              <a:t>TAG_Audio</a:t>
            </a:r>
            <a:r>
              <a:rPr lang="en-US" sz="1200" dirty="0"/>
              <a:t>:</a:t>
            </a:r>
          </a:p>
          <a:p>
            <a:r>
              <a:rPr lang="en-US" sz="1200" dirty="0"/>
              <a:t>After the words in an input have been vectorized, both the encoder and the decoder in the original transformer &lt;&lt;*&gt;&gt;apply positional encoding to the embedded vectors. In the sentence “Attention is all you need.”, attention is the first word, all is the third word, etc. The order in which those words appear in the sentence matters. “Attention is all you need” may not be interpreted in the same way as “You need attention is all”.</a:t>
            </a:r>
            <a:r>
              <a:rPr lang="en-US" dirty="0"/>
              <a:t> </a:t>
            </a:r>
            <a:r>
              <a:rPr lang="en-US" sz="1200" dirty="0"/>
              <a:t> The positional encoding encodes the location of where words appear in a sequence. Without this the order of the inputs is lost which would have very detrimental effects on the model.</a:t>
            </a:r>
          </a:p>
        </p:txBody>
      </p:sp>
      <p:sp>
        <p:nvSpPr>
          <p:cNvPr id="4" name="Slide Number Placeholder 3"/>
          <p:cNvSpPr>
            <a:spLocks noGrp="1"/>
          </p:cNvSpPr>
          <p:nvPr>
            <p:ph type="sldNum" sz="quarter" idx="5"/>
          </p:nvPr>
        </p:nvSpPr>
        <p:spPr/>
        <p:txBody>
          <a:bodyPr/>
          <a:lstStyle/>
          <a:p>
            <a:fld id="{D569EA64-7D5C-42F3-A42F-5367DBB46831}" type="slidenum">
              <a:rPr lang="es-DO" smtClean="0"/>
              <a:t>35</a:t>
            </a:fld>
            <a:endParaRPr lang="es-DO"/>
          </a:p>
        </p:txBody>
      </p:sp>
    </p:spTree>
    <p:extLst>
      <p:ext uri="{BB962C8B-B14F-4D97-AF65-F5344CB8AC3E}">
        <p14:creationId xmlns:p14="http://schemas.microsoft.com/office/powerpoint/2010/main" val="282266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18288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r>
              <a:rPr lang="en-US" sz="1200" dirty="0" err="1">
                <a:solidFill>
                  <a:srgbClr val="000000"/>
                </a:solidFill>
                <a:effectLst/>
                <a:latin typeface="+mn-lt"/>
                <a:ea typeface="Times New Roman" panose="02020603050405020304" pitchFamily="18" charset="0"/>
                <a:cs typeface="Times New Roman" panose="02020603050405020304" pitchFamily="18" charset="0"/>
              </a:rPr>
              <a:t>TAG_Audio</a:t>
            </a:r>
            <a:r>
              <a:rPr lang="en-US" sz="1200" dirty="0">
                <a:solidFill>
                  <a:srgbClr val="000000"/>
                </a:solidFill>
                <a:effectLst/>
                <a:latin typeface="+mn-lt"/>
                <a:ea typeface="Times New Roman" panose="02020603050405020304" pitchFamily="18" charset="0"/>
                <a:cs typeface="Times New Roman" panose="02020603050405020304" pitchFamily="18" charset="0"/>
              </a:rPr>
              <a:t>:</a:t>
            </a:r>
          </a:p>
          <a:p>
            <a:pPr marL="0" marR="0" lvl="0" indent="0" algn="l" defTabSz="6858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avenir-reg"/>
              </a:rPr>
              <a:t>Data are crucial for the development of AI applications. However, </a:t>
            </a:r>
            <a:r>
              <a:rPr lang="en-US" b="0" i="0" dirty="0">
                <a:solidFill>
                  <a:srgbClr val="333333"/>
                </a:solidFill>
                <a:effectLst/>
                <a:latin typeface="Anova"/>
              </a:rPr>
              <a:t>real data are expensive to collect and properly annotate, especially when they are in large scale. Real data can also be messy, requiring time to clean or extract useful features (or both). </a:t>
            </a:r>
            <a:r>
              <a:rPr lang="en-US" sz="1200" dirty="0">
                <a:latin typeface="Arial" panose="020B0604020202020204" pitchFamily="34" charset="0"/>
                <a:cs typeface="Arial" panose="020B0604020202020204" pitchFamily="34" charset="0"/>
              </a:rPr>
              <a:t>At times you have enough data, but that data might not be sufficiently relevant to the problem at hand.</a:t>
            </a:r>
            <a:r>
              <a:rPr lang="en-US" sz="1200" b="0" i="0" dirty="0">
                <a:solidFill>
                  <a:srgbClr val="000000"/>
                </a:solidFill>
                <a:effectLst/>
                <a:latin typeface="avenir-reg"/>
                <a:cs typeface="Arial" panose="020B0604020202020204" pitchFamily="34" charset="0"/>
              </a:rPr>
              <a:t> You also encounter the problem of </a:t>
            </a:r>
            <a:r>
              <a:rPr lang="en-US" b="0" i="0" dirty="0">
                <a:solidFill>
                  <a:srgbClr val="333333"/>
                </a:solidFill>
                <a:effectLst/>
                <a:latin typeface="Anova"/>
              </a:rPr>
              <a:t>imbalanced data where </a:t>
            </a:r>
            <a:r>
              <a:rPr lang="en-US" sz="1200" dirty="0">
                <a:latin typeface="Arial" panose="020B0604020202020204" pitchFamily="34" charset="0"/>
                <a:cs typeface="Arial" panose="020B0604020202020204" pitchFamily="34" charset="0"/>
                <a:sym typeface="Arial" pitchFamily="34" charset="0"/>
              </a:rPr>
              <a:t>the event of interest is often rare</a:t>
            </a:r>
            <a:r>
              <a:rPr lang="en-US" b="0" i="0" dirty="0">
                <a:solidFill>
                  <a:srgbClr val="333333"/>
                </a:solidFill>
                <a:effectLst/>
                <a:latin typeface="Anova"/>
              </a:rPr>
              <a:t>, which makes it harder to train good models. </a:t>
            </a:r>
            <a:r>
              <a:rPr lang="en-US" b="0" i="0" dirty="0">
                <a:solidFill>
                  <a:srgbClr val="000000"/>
                </a:solidFill>
                <a:effectLst/>
                <a:latin typeface="avenir-reg"/>
              </a:rPr>
              <a:t>Moreover, the rapid availability of data is a challenge due to increasingly strict privacy regulations.</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avenir-reg"/>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b="1" i="0" dirty="0">
                <a:solidFill>
                  <a:srgbClr val="000000"/>
                </a:solidFill>
                <a:effectLst/>
                <a:latin typeface="avenir-reg"/>
              </a:rPr>
              <a:t>&lt;&lt;*&gt;&gt;</a:t>
            </a:r>
            <a:r>
              <a:rPr lang="en-US" b="0" i="0" dirty="0">
                <a:solidFill>
                  <a:srgbClr val="000000"/>
                </a:solidFill>
                <a:effectLst/>
                <a:latin typeface="Helvetica" panose="020B0604020202020204" pitchFamily="34" charset="0"/>
              </a:rPr>
              <a:t>Whereas original data are collected through interactions with individuals or operational systems of the business, synthetic data are generated by an AI algorithm that generates completely new and artificial data points. </a:t>
            </a: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Synthetic data reproduce the same statistical properties, probability, and characteristics of the real-world data set from which they are trained. </a:t>
            </a:r>
            <a:r>
              <a:rPr lang="en-US" b="0" i="0" dirty="0">
                <a:solidFill>
                  <a:srgbClr val="000000"/>
                </a:solidFill>
                <a:effectLst/>
                <a:latin typeface="Helvetica" panose="020B0604020202020204" pitchFamily="34" charset="0"/>
              </a:rPr>
              <a:t>It is new to apply AI in the data synthesis process to model the generated synthetic data in an economic way. Synthetic data are also effective </a:t>
            </a: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in meeting conditions lacking in real data. It is essentially considered to be a privacy-preserving technique. </a:t>
            </a:r>
            <a:r>
              <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Calibri Light" panose="020F0302020204030204" pitchFamily="34" charset="0"/>
              </a:rPr>
              <a:t>Many regulated industries are interested in using synthetic data.</a:t>
            </a:r>
          </a:p>
          <a:p>
            <a:pPr marL="0" marR="0" lvl="0" indent="0" algn="l" defTabSz="6858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Calibri Light" panose="020F0302020204030204"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panose="020B0604020202020204" pitchFamily="34" charset="0"/>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5</a:t>
            </a:fld>
            <a:endParaRPr lang="en-US"/>
          </a:p>
        </p:txBody>
      </p:sp>
    </p:spTree>
    <p:extLst>
      <p:ext uri="{BB962C8B-B14F-4D97-AF65-F5344CB8AC3E}">
        <p14:creationId xmlns:p14="http://schemas.microsoft.com/office/powerpoint/2010/main" val="232192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TAG_Audio:</a:t>
            </a:r>
          </a:p>
          <a:p>
            <a:r>
              <a:rPr lang="en-US"/>
              <a:t>In a transformer, positional encoding replaces convolutions</a:t>
            </a:r>
            <a:r>
              <a:rPr lang="es-DO"/>
              <a:t> and </a:t>
            </a:r>
            <a:r>
              <a:rPr lang="en-US"/>
              <a:t>recurrences. It is hypothesized that this function allows the model to easily learn to attend by relative positions. Positional encodings are designed such that they have the same dimensionality as the embeddings, in other words, they can simply be summed to the embedded vectors. This makes this implementation of positional encodings very computationally efficient.</a:t>
            </a:r>
          </a:p>
          <a:p>
            <a:endParaRPr lang="en-US"/>
          </a:p>
          <a:p>
            <a:r>
              <a:rPr lang="en-US"/>
              <a:t>A sine and cosine function of different frequencies are used to encode the positions of words in a sequence. The functions takes the position of the word, the element in the embedded to which information is being encoded to, and the model embedding dimensions as arguments. The sinusoidal and cosine function are used for even and odd words respectively.</a:t>
            </a:r>
            <a:endParaRPr lang="es-DO"/>
          </a:p>
        </p:txBody>
      </p:sp>
      <p:sp>
        <p:nvSpPr>
          <p:cNvPr id="4" name="Slide Number Placeholder 3"/>
          <p:cNvSpPr>
            <a:spLocks noGrp="1"/>
          </p:cNvSpPr>
          <p:nvPr>
            <p:ph type="sldNum" sz="quarter" idx="5"/>
          </p:nvPr>
        </p:nvSpPr>
        <p:spPr/>
        <p:txBody>
          <a:bodyPr/>
          <a:lstStyle/>
          <a:p>
            <a:fld id="{D569EA64-7D5C-42F3-A42F-5367DBB46831}" type="slidenum">
              <a:rPr lang="es-DO" smtClean="0"/>
              <a:t>36</a:t>
            </a:fld>
            <a:endParaRPr lang="es-DO"/>
          </a:p>
        </p:txBody>
      </p:sp>
    </p:spTree>
    <p:extLst>
      <p:ext uri="{BB962C8B-B14F-4D97-AF65-F5344CB8AC3E}">
        <p14:creationId xmlns:p14="http://schemas.microsoft.com/office/powerpoint/2010/main" val="1440932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err="1"/>
              <a:t>TAG_Audio</a:t>
            </a:r>
            <a:r>
              <a:rPr lang="en-US" noProof="0" dirty="0"/>
              <a:t>:</a:t>
            </a:r>
          </a:p>
          <a:p>
            <a:r>
              <a:rPr lang="en-US" noProof="0" dirty="0"/>
              <a:t>The transformer model is one of the most influential architectures </a:t>
            </a:r>
            <a:r>
              <a:rPr lang="en-US" dirty="0"/>
              <a:t>proposed</a:t>
            </a:r>
            <a:r>
              <a:rPr lang="en-US" noProof="0" dirty="0"/>
              <a:t>. Thanks to &lt;&lt;*&gt;&gt;advancements in computing, &lt;&lt;*&gt;&gt;basing the model off attention, and &lt;&lt;*&gt;&gt;the ability to massively parallelize computations, the door to &lt;&lt;*&gt;&gt;building language models much more powerful than anything seen before is now open. The original transformer architecture largely focused on machine translation, however by applying modifications to the layers appearing after the decoder output, the architecture could be applied to a variety of different tasks. As a result, the transformer architecture is the basis for modern large language models including the family of &lt;&lt;*&gt;&gt;GPT models, BERT, </a:t>
            </a:r>
            <a:r>
              <a:rPr lang="en-US" noProof="0" dirty="0" err="1"/>
              <a:t>LLaMA</a:t>
            </a:r>
            <a:r>
              <a:rPr lang="en-US" noProof="0" dirty="0"/>
              <a:t>, </a:t>
            </a:r>
            <a:r>
              <a:rPr lang="en-US" dirty="0"/>
              <a:t>Gemini, etc</a:t>
            </a:r>
            <a:r>
              <a:rPr lang="en-US" noProof="0" dirty="0"/>
              <a:t>.</a:t>
            </a:r>
          </a:p>
          <a:p>
            <a:endParaRPr lang="en-US" noProof="0" dirty="0"/>
          </a:p>
          <a:p>
            <a:r>
              <a:rPr lang="en-US" noProof="0" dirty="0"/>
              <a:t>A lot of the differences between LLMs are due to the volumes of data used, number of layers, number of parameters, training times, and training objectives. The architectures used between LLMs are similar with regards to the type of layers and connections that we see. Understanding the transformer architecture can help you learn how modern LLMs work.</a:t>
            </a:r>
            <a:r>
              <a:rPr lang="en-US" dirty="0"/>
              <a:t> </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37</a:t>
            </a:fld>
            <a:endParaRPr lang="es-DO"/>
          </a:p>
        </p:txBody>
      </p:sp>
    </p:spTree>
    <p:extLst>
      <p:ext uri="{BB962C8B-B14F-4D97-AF65-F5344CB8AC3E}">
        <p14:creationId xmlns:p14="http://schemas.microsoft.com/office/powerpoint/2010/main" val="89064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err="1"/>
              <a:t>TAG_Audio</a:t>
            </a:r>
            <a:r>
              <a:rPr lang="en-US" noProof="0" dirty="0"/>
              <a:t>:</a:t>
            </a:r>
          </a:p>
          <a:p>
            <a:r>
              <a:rPr lang="en-US" noProof="0" dirty="0"/>
              <a:t>There are two key ideas that gave rise to modern LLMs, &lt;&lt;*&gt;&gt;pre-training and fine tuning. Most deep learning methods require substantial amounts of manually labeled data, which restricts their applicability in many domains that do not have much annotated data. Prior research showed that models that can leverage linguistic information from unlabeled data could be used as an alternative to gathering more annotated data. The goal of one of the first transformer based large language models, the &lt;&lt;*&gt;&gt;Generative Pre-trained Transformer, also known as GPT, was to learn a universal representation that transfers to a wide range of </a:t>
            </a:r>
            <a:r>
              <a:rPr lang="en-US" dirty="0"/>
              <a:t>tasks</a:t>
            </a:r>
            <a:r>
              <a:rPr lang="en-US" noProof="0" dirty="0"/>
              <a:t> with little adaptation.</a:t>
            </a:r>
          </a:p>
          <a:p>
            <a:endParaRPr lang="en-US" noProof="0" dirty="0"/>
          </a:p>
          <a:p>
            <a:r>
              <a:rPr lang="en-US" noProof="0" dirty="0"/>
              <a:t>These models are effectively semi-supervised because they are &lt;&lt;*&gt;&gt;pre-trained with a large language modeling </a:t>
            </a:r>
            <a:r>
              <a:rPr lang="en-US" dirty="0"/>
              <a:t>objective on unlabeled data, an example of such an objective could be predict</a:t>
            </a:r>
            <a:r>
              <a:rPr lang="en-US" noProof="0" dirty="0"/>
              <a:t> </a:t>
            </a:r>
            <a:r>
              <a:rPr lang="en-US" dirty="0"/>
              <a:t>the next word in a sequence. This &lt;&lt;*&gt;&gt;pre-training process allows the model to learn initial parameters estimates. The pre-trained model </a:t>
            </a:r>
            <a:r>
              <a:rPr lang="en-US" noProof="0" dirty="0"/>
              <a:t>can </a:t>
            </a:r>
            <a:r>
              <a:rPr lang="en-US" dirty="0"/>
              <a:t>then </a:t>
            </a:r>
            <a:r>
              <a:rPr lang="en-US" noProof="0" dirty="0"/>
              <a:t>be fine-tuned on a supervised objective with minor, or no, architectural modifications.</a:t>
            </a:r>
            <a:r>
              <a:rPr lang="en-US" dirty="0"/>
              <a:t> &lt;&lt;*&gt;&gt;Fine tuning does assume that a labeled dataset consisting of input tokens and a label is used.</a:t>
            </a:r>
          </a:p>
          <a:p>
            <a:r>
              <a:rPr lang="en-US" dirty="0"/>
              <a:t>The</a:t>
            </a:r>
            <a:r>
              <a:rPr lang="en-US" noProof="0" dirty="0"/>
              <a:t> majority of work on language models up to this point generally required major architectural </a:t>
            </a:r>
            <a:r>
              <a:rPr lang="en-US" dirty="0"/>
              <a:t>changes to</a:t>
            </a:r>
            <a:r>
              <a:rPr lang="en-US" noProof="0" dirty="0"/>
              <a:t> apply a language model to a different supervised task. The objective in this case was to build a model where you did not have to do that. The hypothesis was that with enough pre-training these models could be easily applied to </a:t>
            </a:r>
            <a:r>
              <a:rPr lang="en-US" dirty="0"/>
              <a:t>a </a:t>
            </a:r>
            <a:r>
              <a:rPr lang="en-US" noProof="0" dirty="0"/>
              <a:t>variety of different tasks.</a:t>
            </a:r>
            <a:r>
              <a:rPr lang="en-US" dirty="0"/>
              <a:t>  </a:t>
            </a:r>
          </a:p>
        </p:txBody>
      </p:sp>
      <p:sp>
        <p:nvSpPr>
          <p:cNvPr id="4" name="Slide Number Placeholder 3"/>
          <p:cNvSpPr>
            <a:spLocks noGrp="1"/>
          </p:cNvSpPr>
          <p:nvPr>
            <p:ph type="sldNum" sz="quarter" idx="5"/>
          </p:nvPr>
        </p:nvSpPr>
        <p:spPr/>
        <p:txBody>
          <a:bodyPr/>
          <a:lstStyle/>
          <a:p>
            <a:fld id="{D569EA64-7D5C-42F3-A42F-5367DBB46831}" type="slidenum">
              <a:rPr lang="es-DO" smtClean="0"/>
              <a:t>38</a:t>
            </a:fld>
            <a:endParaRPr lang="es-DO"/>
          </a:p>
        </p:txBody>
      </p:sp>
    </p:spTree>
    <p:extLst>
      <p:ext uri="{BB962C8B-B14F-4D97-AF65-F5344CB8AC3E}">
        <p14:creationId xmlns:p14="http://schemas.microsoft.com/office/powerpoint/2010/main" val="593722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err="1"/>
              <a:t>TAG_Movie_Num</a:t>
            </a:r>
            <a:r>
              <a:rPr lang="en-US" noProof="0" dirty="0"/>
              <a:t>:</a:t>
            </a:r>
          </a:p>
          <a:p>
            <a:endParaRPr lang="en-US" noProof="0" dirty="0"/>
          </a:p>
          <a:p>
            <a:r>
              <a:rPr lang="en-US" noProof="0" dirty="0" err="1"/>
              <a:t>TAG_Audio</a:t>
            </a:r>
            <a:r>
              <a:rPr lang="en-US" noProof="0" dirty="0"/>
              <a:t>:</a:t>
            </a:r>
          </a:p>
          <a:p>
            <a:r>
              <a:rPr lang="en-US" dirty="0"/>
              <a:t>Two models</a:t>
            </a:r>
            <a:r>
              <a:rPr lang="en-US" noProof="0" dirty="0"/>
              <a:t> </a:t>
            </a:r>
            <a:r>
              <a:rPr lang="en-US" dirty="0"/>
              <a:t>that are directly based off of the original transformer architecture are the</a:t>
            </a:r>
            <a:r>
              <a:rPr lang="en-US" noProof="0" dirty="0"/>
              <a:t> first GPT model and the BERT model. Both models were published a few months apart in 2018 and were two of the first transformer based large language models. It is worth noting that at the time both models achieved state of the art performance on a variety of benchmark datasets.</a:t>
            </a:r>
          </a:p>
          <a:p>
            <a:endParaRPr lang="en-US" noProof="0" dirty="0"/>
          </a:p>
          <a:p>
            <a:r>
              <a:rPr lang="en-US" noProof="0" dirty="0"/>
              <a:t>In terms of their architectural design, &lt;&lt;*&gt;&gt;both models are noticeably simpler than transformers. This is because GPT models are decoder only models, while BERT and its variations are encoder only models. The GPT decoder is even simpler than the transformer decoder since it does not include the second MHA layer.</a:t>
            </a:r>
            <a:r>
              <a:rPr lang="en-US" dirty="0"/>
              <a:t> </a:t>
            </a:r>
            <a:endParaRPr lang="en-US" noProof="0" dirty="0"/>
          </a:p>
          <a:p>
            <a:endParaRPr lang="en-US" dirty="0"/>
          </a:p>
          <a:p>
            <a:r>
              <a:rPr lang="en-US" noProof="0" dirty="0"/>
              <a:t>Comparing the model architectures of these two models side by side, it may be a bit difficult to immediately spot any differences aside from the positional embedding. Let's discuss these two models </a:t>
            </a:r>
            <a:r>
              <a:rPr lang="en-US" dirty="0"/>
              <a:t>in a bit more detail.</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39</a:t>
            </a:fld>
            <a:endParaRPr lang="es-DO"/>
          </a:p>
        </p:txBody>
      </p:sp>
    </p:spTree>
    <p:extLst>
      <p:ext uri="{BB962C8B-B14F-4D97-AF65-F5344CB8AC3E}">
        <p14:creationId xmlns:p14="http://schemas.microsoft.com/office/powerpoint/2010/main" val="3435230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TAG_Audio</a:t>
            </a:r>
            <a:r>
              <a:rPr lang="en-US" dirty="0"/>
              <a:t>:</a:t>
            </a:r>
          </a:p>
          <a:p>
            <a:endParaRPr lang="en-US" dirty="0"/>
          </a:p>
          <a:p>
            <a:r>
              <a:rPr lang="en-US" dirty="0"/>
              <a:t>The other LLM we will briefly discuss in this presentation is BERT, which stands for “Bidirectional Encoder Representations from Transformers”. The B in BERT stands for bidirectional, this comes from the fact that the language modeling objective isn't just predicting the next word in the sequence. In fact, the pre-training objective is to predict a random word in the sequence using all of the other words in the sequence. So maybe we have the sentence &lt;&lt;*&gt;&gt; "The grey dog wagged her tail", we could try to predict the word "dog" using all other words in the sequence. </a:t>
            </a:r>
          </a:p>
          <a:p>
            <a:endParaRPr lang="en-US" dirty="0"/>
          </a:p>
          <a:p>
            <a:r>
              <a:rPr lang="en-US" dirty="0"/>
              <a:t>The ER in BERT stand for "Encoder Representations". &lt;&lt;*&gt;&gt; BERT is an encoder only model and it's objective is to extract information from text inputs. This extracted information can then be used to accomplish different tasks, like text classification or sentiment analysis, by performing minor adaptations to the architecture. Unlike GPT, BERT is not an autoregressive model that generates text. This is part of the reason why the language modeling objective can attend to words in both directions. Since it is not trying to predict future words in a sequence, the entire sequence of words can be used to extract useful information. </a:t>
            </a:r>
          </a:p>
          <a:p>
            <a:endParaRPr lang="en-US" dirty="0"/>
          </a:p>
          <a:p>
            <a:r>
              <a:rPr lang="en-US" dirty="0"/>
              <a:t>The T in BERT also stands for &lt;&lt;*&gt;&gt;"Transformer" since it uses the transformer architecture proposed in the "Attention is All you Need" paper. Although there are differences in the training approach, the model architecture for BERT's encoder is not too different than the architecture of the original transformer. </a:t>
            </a:r>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40</a:t>
            </a:fld>
            <a:endParaRPr lang="en-US"/>
          </a:p>
        </p:txBody>
      </p:sp>
    </p:spTree>
    <p:extLst>
      <p:ext uri="{BB962C8B-B14F-4D97-AF65-F5344CB8AC3E}">
        <p14:creationId xmlns:p14="http://schemas.microsoft.com/office/powerpoint/2010/main" val="1137650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TAG_Audio</a:t>
            </a:r>
            <a:r>
              <a:rPr lang="en-US" dirty="0"/>
              <a:t>:</a:t>
            </a:r>
          </a:p>
          <a:p>
            <a:pPr>
              <a:defRPr/>
            </a:pPr>
            <a:r>
              <a:rPr lang="en-US" dirty="0"/>
              <a:t>BERTs architecture also consists of multiple stacked encoders that process the embedded text to create transformed representations of the inputs. Similar to GPT, BERT is also pre-trained on a language modeling objective and can be subsequently fine-tuned to perform different tasks. BERT is pre-trained using the </a:t>
            </a:r>
            <a:r>
              <a:rPr lang="en-US" dirty="0" err="1"/>
              <a:t>BookCorpus</a:t>
            </a:r>
            <a:r>
              <a:rPr lang="en-US" dirty="0"/>
              <a:t> dataset with two training objectives, language modeling and next sentence prediction. BERT's parameters can be fine tuned end to end by plugging task specific inputs and targets into the model. Compared to pre-training, fine tuning is relatively inexpensive. Although encoder-only models cannot be used to generate text by default,&lt;&lt;*&gt;&gt;the encodings created by the model can be used for tasks like text classification, question answering (like multiple-choice questions), and name entity recognition. It should be noted that &lt;&lt;*&gt;&gt; the encodings can be passed to decoder layers which can be used to generate sequential outputs. </a:t>
            </a:r>
          </a:p>
          <a:p>
            <a:endParaRPr lang="en-US" dirty="0"/>
          </a:p>
          <a:p>
            <a:r>
              <a:rPr lang="en-US" dirty="0"/>
              <a:t>The encoding blocks consist of a combination of multi-head attention layers and fully connected layers, connected with residual and batch normalization layers. These attention layers allow the model to learn long-range relationships between sequence elements, and the rest of the encoder block is designed to efficiently extract this information and then convert it into a useful form (useful for predicting the target). </a:t>
            </a:r>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41</a:t>
            </a:fld>
            <a:endParaRPr lang="en-US"/>
          </a:p>
        </p:txBody>
      </p:sp>
    </p:spTree>
    <p:extLst>
      <p:ext uri="{BB962C8B-B14F-4D97-AF65-F5344CB8AC3E}">
        <p14:creationId xmlns:p14="http://schemas.microsoft.com/office/powerpoint/2010/main" val="2682558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TAG_Audio</a:t>
            </a:r>
            <a:r>
              <a:rPr lang="en-US" dirty="0"/>
              <a:t>:</a:t>
            </a:r>
          </a:p>
          <a:p>
            <a:r>
              <a:rPr lang="en-US" dirty="0"/>
              <a:t>The pre-training objective for many decoder based models, such as GPT, is to predict the probability of the next token in a sequence. This is useful in decoder based models since we want to generate syntactically correct text. The BERT language modeling task is an important part of it's pre-training because it allows the model to learn what words mean and how they are used in text. When a person reads or listens, we have access to the entire sequence and can extract information to generate some sort of response. This is similar to what BERT models attempt to do during pre-training by accessing an entire sequence and exploring the interrelatedness of all words in said sequence. </a:t>
            </a:r>
          </a:p>
          <a:p>
            <a:endParaRPr lang="en-US" dirty="0"/>
          </a:p>
          <a:p>
            <a:r>
              <a:rPr lang="en-US" dirty="0"/>
              <a:t>To enable this pre-training we &lt;&lt;*&gt;&gt;select a random token from each sentence in the training data and &lt;&lt;*&gt;&gt;replace it with a placeholder </a:t>
            </a:r>
            <a:r>
              <a:rPr lang="en-US" b="1" dirty="0"/>
              <a:t>[MASK]</a:t>
            </a:r>
            <a:r>
              <a:rPr lang="en-US" b="0" dirty="0"/>
              <a:t> token, and train the model to predict the replaced token (supervised training). The problem with this approach is the model will never actually see real text input data with the special </a:t>
            </a:r>
            <a:r>
              <a:rPr lang="en-US" b="1" dirty="0"/>
              <a:t>[MASK]</a:t>
            </a:r>
            <a:r>
              <a:rPr lang="en-US" b="0" dirty="0"/>
              <a:t> token, so when preparing the training data for pre-training, we include the </a:t>
            </a:r>
            <a:r>
              <a:rPr lang="en-US" b="1" dirty="0"/>
              <a:t>[MASK]</a:t>
            </a:r>
            <a:r>
              <a:rPr lang="en-US" b="0" dirty="0"/>
              <a:t> token &lt;&lt;*&gt;&gt;in 80% of the training data. For the rest of the training data, we leave the </a:t>
            </a:r>
            <a:r>
              <a:rPr lang="en-US" b="1" dirty="0"/>
              <a:t>[MASK]</a:t>
            </a:r>
            <a:r>
              <a:rPr lang="en-US" b="0" dirty="0"/>
              <a:t> token out, &lt;&lt;*&gt;&gt;replacing the token of interest with a random token 10% of the time, and &lt;&lt;*&gt;&gt;leaving the token of interest in the training data 10% of time. This prepares the model to see data which does not include the </a:t>
            </a:r>
            <a:r>
              <a:rPr lang="en-US" b="1" dirty="0"/>
              <a:t>[MASK]</a:t>
            </a:r>
            <a:r>
              <a:rPr lang="en-US" b="0" dirty="0"/>
              <a:t> token.</a:t>
            </a:r>
            <a:endParaRPr lang="en-US"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42</a:t>
            </a:fld>
            <a:endParaRPr lang="en-US"/>
          </a:p>
        </p:txBody>
      </p:sp>
    </p:spTree>
    <p:extLst>
      <p:ext uri="{BB962C8B-B14F-4D97-AF65-F5344CB8AC3E}">
        <p14:creationId xmlns:p14="http://schemas.microsoft.com/office/powerpoint/2010/main" val="371489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TAG_Audio</a:t>
            </a:r>
            <a:r>
              <a:rPr lang="en-US" dirty="0"/>
              <a:t>:</a:t>
            </a:r>
          </a:p>
          <a:p>
            <a:pPr>
              <a:defRPr/>
            </a:pPr>
            <a:r>
              <a:rPr lang="en-US" dirty="0"/>
              <a:t>Many language tasks such as question and answering and natural language inference are based on understanding the relationships between two sentences. These relationships are not things directly captured by language modeling nor by the decoder pre-training employed in the GPT-1 model. This is why the next sentence prediction task is an important part of pre-training the BERT model because without it the model would not have a good understanding of how sentences are composed together. &lt;&lt;*&gt;&gt;The model is trained to predict whether sentence A is followed in the corpus by sentence B. This is a simple binary classification task, where the model predicts whether &lt;&lt;*&gt;&gt;a pair of sentences A and B should have the label </a:t>
            </a:r>
            <a:r>
              <a:rPr lang="en-US" b="1" dirty="0"/>
              <a:t>[</a:t>
            </a:r>
            <a:r>
              <a:rPr lang="en-US" b="1" dirty="0" err="1"/>
              <a:t>IsNext</a:t>
            </a:r>
            <a:r>
              <a:rPr lang="en-US" b="1" dirty="0"/>
              <a:t>]</a:t>
            </a:r>
            <a:r>
              <a:rPr lang="en-US" b="0" dirty="0"/>
              <a:t>, meaning sentence B directly follows sentence A, or &lt;&lt;*&gt;&gt;the label </a:t>
            </a:r>
            <a:r>
              <a:rPr lang="en-US" b="1" dirty="0"/>
              <a:t>[</a:t>
            </a:r>
            <a:r>
              <a:rPr lang="en-US" b="1" dirty="0" err="1"/>
              <a:t>NotNext</a:t>
            </a:r>
            <a:r>
              <a:rPr lang="en-US" b="1" dirty="0"/>
              <a:t>]</a:t>
            </a:r>
            <a:r>
              <a:rPr lang="en-US" b="0" dirty="0"/>
              <a:t>, meaning sentence B is either a random sentence unrelated to sentence A, or sentences are missing between them. The data is prepared such that &lt;&lt;*&gt;&gt;50% of the training pair have the label </a:t>
            </a:r>
            <a:r>
              <a:rPr lang="en-US" b="1" dirty="0"/>
              <a:t>[</a:t>
            </a:r>
            <a:r>
              <a:rPr lang="en-US" b="1" dirty="0" err="1"/>
              <a:t>IsNext</a:t>
            </a:r>
            <a:r>
              <a:rPr lang="en-US" b="1" dirty="0"/>
              <a:t>]</a:t>
            </a:r>
            <a:r>
              <a:rPr lang="en-US" b="0" dirty="0"/>
              <a:t> and &lt;&lt;*&gt;&gt;50% have the label </a:t>
            </a:r>
            <a:r>
              <a:rPr lang="en-US" b="1" dirty="0"/>
              <a:t>[</a:t>
            </a:r>
            <a:r>
              <a:rPr lang="en-US" b="1" dirty="0" err="1"/>
              <a:t>NotNext</a:t>
            </a:r>
            <a:r>
              <a:rPr lang="en-US" b="1" dirty="0"/>
              <a:t>]</a:t>
            </a:r>
            <a:r>
              <a:rPr lang="en-US" b="0" dirty="0"/>
              <a:t>.</a:t>
            </a:r>
            <a:r>
              <a:rPr lang="en-US" dirty="0"/>
              <a:t> In this example, the first pair of sentences appear in order in Shakespeare's Romeo and Juliet, but the second par of sentences are not contiguous in the text. Instead, they are pulled randomly from the sentences in the play.</a:t>
            </a:r>
          </a:p>
          <a:p>
            <a:pPr marL="0" marR="0" lvl="0" indent="0" algn="l" defTabSz="914400">
              <a:lnSpc>
                <a:spcPct val="100000"/>
              </a:lnSpc>
              <a:spcBef>
                <a:spcPts val="0"/>
              </a:spcBef>
              <a:spcAft>
                <a:spcPts val="0"/>
              </a:spcAft>
              <a:buSzTx/>
              <a:buFont typeface="Anova Light" panose="020B0403020203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43</a:t>
            </a:fld>
            <a:endParaRPr lang="en-US"/>
          </a:p>
        </p:txBody>
      </p:sp>
    </p:spTree>
    <p:extLst>
      <p:ext uri="{BB962C8B-B14F-4D97-AF65-F5344CB8AC3E}">
        <p14:creationId xmlns:p14="http://schemas.microsoft.com/office/powerpoint/2010/main" val="2533483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err="1"/>
              <a:t>TAG_Audio</a:t>
            </a:r>
            <a:r>
              <a:rPr lang="en-US" noProof="0" dirty="0"/>
              <a:t>:</a:t>
            </a:r>
          </a:p>
          <a:p>
            <a:r>
              <a:rPr lang="en-US" noProof="0" dirty="0"/>
              <a:t>Now that we have discussed both GPT-1 and BERT, let's come back and discuss some of the differences.</a:t>
            </a:r>
          </a:p>
          <a:p>
            <a:endParaRPr lang="en-US" noProof="0" dirty="0"/>
          </a:p>
          <a:p>
            <a:r>
              <a:rPr lang="en-US" noProof="0" dirty="0"/>
              <a:t>Although both models are based off the transformer architecture, they are fundamentally different. &lt;&lt;*&gt;&gt;GPT models are decoder only models whereas &lt;&lt;*&gt;&gt;BERT and its variations are encoder only. &lt;&lt;*&gt;&gt;GPT-1 was trained with a language modeling objective that is unidirectional whereas &lt;&lt;*&gt;&gt;BERT is bidirectional. This is a major difference between the design of both models, because in GPT the prediction for a given position can only depend on the outputs that came prior to it. Whereas in BERT everything in the sequence attends to itself without any restriction, the modeling objective randomly masks certain words, and every other token in a sequence is used to predict the masked word. These differences make GPT &lt;&lt;*&gt;&gt;better for tasks that require syntactically accurate text generation including dialogue, creative writing, and more. Whereas &lt;&lt;*&gt;&gt;BERT is better suited for tasks like sentiment analysis, language understanding, and named entity recognition.</a:t>
            </a:r>
          </a:p>
          <a:p>
            <a:endParaRPr lang="en-US" noProof="0" dirty="0"/>
          </a:p>
          <a:p>
            <a:r>
              <a:rPr lang="en-US" noProof="0" dirty="0"/>
              <a:t>There are also other architectural differences. GPT-1 has &lt;&lt;*&gt;&gt;learned positional embeddings, while BERT has &lt;&lt;*&gt;&gt;sinusoidal embeddings. In the original BERT paper, one </a:t>
            </a:r>
            <a:r>
              <a:rPr lang="en-US" dirty="0"/>
              <a:t>BERT model</a:t>
            </a:r>
            <a:r>
              <a:rPr lang="en-US" noProof="0" dirty="0"/>
              <a:t> was built using an architecture that closely matched GPT‘s</a:t>
            </a:r>
            <a:r>
              <a:rPr lang="en-US" dirty="0"/>
              <a:t> for comparison's sake. That being said, </a:t>
            </a:r>
            <a:r>
              <a:rPr lang="en-US" noProof="0" dirty="0"/>
              <a:t>a larger version of </a:t>
            </a:r>
            <a:r>
              <a:rPr lang="en-US" dirty="0"/>
              <a:t>BERT was built to really try to show the power of the model</a:t>
            </a:r>
            <a:r>
              <a:rPr lang="en-US" noProof="0" dirty="0"/>
              <a:t>. The GPT-1 model had &lt;&lt;*&gt;&gt;117 million parameters, while the BERT model had a total of &lt;&lt;*&gt;&gt;345 million parameters. Some other differences include the number of layers and optimization settings.</a:t>
            </a:r>
            <a:r>
              <a:rPr lang="en-US" dirty="0"/>
              <a:t> </a:t>
            </a:r>
            <a:endParaRPr lang="en-US" noProof="0" dirty="0"/>
          </a:p>
        </p:txBody>
      </p:sp>
      <p:sp>
        <p:nvSpPr>
          <p:cNvPr id="4" name="Slide Number Placeholder 3"/>
          <p:cNvSpPr>
            <a:spLocks noGrp="1"/>
          </p:cNvSpPr>
          <p:nvPr>
            <p:ph type="sldNum" sz="quarter" idx="5"/>
          </p:nvPr>
        </p:nvSpPr>
        <p:spPr/>
        <p:txBody>
          <a:bodyPr/>
          <a:lstStyle/>
          <a:p>
            <a:fld id="{D569EA64-7D5C-42F3-A42F-5367DBB46831}" type="slidenum">
              <a:rPr lang="es-DO" smtClean="0"/>
              <a:t>44</a:t>
            </a:fld>
            <a:endParaRPr lang="es-DO"/>
          </a:p>
        </p:txBody>
      </p:sp>
    </p:spTree>
    <p:extLst>
      <p:ext uri="{BB962C8B-B14F-4D97-AF65-F5344CB8AC3E}">
        <p14:creationId xmlns:p14="http://schemas.microsoft.com/office/powerpoint/2010/main" val="971437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TAG_MovieNum</a:t>
            </a:r>
            <a:r>
              <a:rPr lang="en-US" dirty="0"/>
              <a:t>:</a:t>
            </a:r>
          </a:p>
          <a:p>
            <a:endParaRPr lang="en-US"/>
          </a:p>
          <a:p>
            <a:r>
              <a:rPr lang="en-US" dirty="0" err="1"/>
              <a:t>TAG_Audio</a:t>
            </a:r>
            <a:r>
              <a:rPr lang="en-US" dirty="0"/>
              <a:t>:</a:t>
            </a:r>
          </a:p>
          <a:p>
            <a:r>
              <a:rPr lang="en-US" dirty="0"/>
              <a:t>To wrap everything up, large language models have come a long way since the first GPT model was published by open AI. In the years since, large language models have gotten substantially bigger in size, have entered the main stream, and are being used in a wide variety of industries to accomplish many different tasks. Although we cannot dive into the details of every major large language model, it is worth discussing some of the major changes in GPT models since GPT-1 was released. &lt;&lt;*&gt;&gt;GPT-2  was released in 2019. The architectures for GPT-1 and GPT-2 are overall very similar and contain minor differences. The major difference in the training of these two models is that GPT-2 was trained on a much larger volume of data, and the number of learnable parameters in GPT-2 is also substantially larger. GPT-1 was trained on a dataset containing about &lt;&lt;*&gt;&gt;3.3 billion tokens, whereas GPT 2 was trained on a much larger and diverse dataset containing text from over 45 million links and approximately &lt;&lt;*&gt;&gt;10 billion tokens after cleaning the text. GPT-2 contains a larger vocabulary, a larger context size so that it can process even more information, and even more layers.</a:t>
            </a:r>
            <a:r>
              <a:rPr lang="es-DO" dirty="0"/>
              <a:t> </a:t>
            </a:r>
            <a:r>
              <a:rPr lang="en-US" dirty="0"/>
              <a:t>Work on GPT- 2 showed a lot of promise in zero shot learning, which is effectively applying the model on a task to which it wasn't trained on. The increase in parameter size showed that the model was good on a number of tasks on which it wasn't explicitly trained on, such as question answering. The massive increase in performance and state-of-the-art results on multiple tasks, led open AI researchers to continue to build larger models with even more diverse datasets. </a:t>
            </a:r>
          </a:p>
          <a:p>
            <a:endParaRPr lang="en-US"/>
          </a:p>
          <a:p>
            <a:r>
              <a:rPr lang="en-US" dirty="0"/>
              <a:t>The release of &lt;&lt;*&gt;&gt;GPT-3 in 2020 was truly the game changer for the GPT models, it contains approximately &lt;&lt;*&gt;&gt;175 billion weights and was trained on roughly 300 billion tokens. GPT-3 and GPT-4, &lt;&lt;*&gt;&gt;which was released in 2023, are closed source models so most of the known information pertaining to these models comes directly from open AI and in some cases can be derived. It is estimated that GPT-4 contains a total of &lt;&lt;*&gt;&gt;1.7 trillion weights and, as of early 2024, it is currently unknown what the size of the training dataset was. The sheer size of these models give it extremely impressive performance even on tasks for which it was not trained on. These models with clever prompting can outperform the best encoder-based models on tasks in which encoders are meant to shine due to the complexity and size of the language model.</a:t>
            </a:r>
            <a:endParaRPr lang="es-DO" dirty="0"/>
          </a:p>
        </p:txBody>
      </p:sp>
      <p:sp>
        <p:nvSpPr>
          <p:cNvPr id="4" name="Slide Number Placeholder 3"/>
          <p:cNvSpPr>
            <a:spLocks noGrp="1"/>
          </p:cNvSpPr>
          <p:nvPr>
            <p:ph type="sldNum" sz="quarter" idx="5"/>
          </p:nvPr>
        </p:nvSpPr>
        <p:spPr/>
        <p:txBody>
          <a:bodyPr/>
          <a:lstStyle/>
          <a:p>
            <a:fld id="{D569EA64-7D5C-42F3-A42F-5367DBB46831}" type="slidenum">
              <a:rPr lang="es-DO" smtClean="0"/>
              <a:t>45</a:t>
            </a:fld>
            <a:endParaRPr lang="es-DO"/>
          </a:p>
        </p:txBody>
      </p:sp>
    </p:spTree>
    <p:extLst>
      <p:ext uri="{BB962C8B-B14F-4D97-AF65-F5344CB8AC3E}">
        <p14:creationId xmlns:p14="http://schemas.microsoft.com/office/powerpoint/2010/main" val="64363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endParaRPr lang="en-US" sz="120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1828800" rtl="0" eaLnBrk="1" fontAlgn="auto" latinLnBrk="0" hangingPunct="1">
              <a:lnSpc>
                <a:spcPct val="100000"/>
              </a:lnSpc>
              <a:spcBef>
                <a:spcPts val="0"/>
              </a:spcBef>
              <a:spcAft>
                <a:spcPts val="0"/>
              </a:spcAft>
              <a:buClr>
                <a:schemeClr val="accent5"/>
              </a:buClr>
              <a:buSzTx/>
              <a:buFont typeface="Anova Light" panose="020B0403020203020204" pitchFamily="34" charset="0"/>
              <a:buNone/>
              <a:tabLst/>
              <a:defRPr/>
            </a:pPr>
            <a:r>
              <a:rPr lang="en-US" sz="1200" dirty="0" err="1">
                <a:solidFill>
                  <a:srgbClr val="000000"/>
                </a:solidFill>
                <a:effectLst/>
                <a:latin typeface="+mn-lt"/>
                <a:ea typeface="Times New Roman" panose="02020603050405020304" pitchFamily="18" charset="0"/>
                <a:cs typeface="Times New Roman" panose="02020603050405020304" pitchFamily="18" charset="0"/>
              </a:rPr>
              <a:t>TAG_Audio</a:t>
            </a:r>
            <a:r>
              <a:rPr lang="en-US" sz="1200" dirty="0">
                <a:solidFill>
                  <a:srgbClr val="000000"/>
                </a:solidFill>
                <a:effectLst/>
                <a:latin typeface="+mn-lt"/>
                <a:ea typeface="Times New Roman" panose="02020603050405020304" pitchFamily="18" charset="0"/>
                <a:cs typeface="Times New Roman" panose="02020603050405020304" pitchFamily="18" charset="0"/>
              </a:rPr>
              <a:t>:</a:t>
            </a:r>
          </a:p>
          <a:p>
            <a:pPr marL="0" marR="0" lvl="0" indent="0" algn="l" defTabSz="6858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6368"/>
                </a:solidFill>
                <a:effectLst/>
                <a:uLnTx/>
                <a:uFillTx/>
                <a:latin typeface="Roboto" panose="02000000000000000000" pitchFamily="2" charset="0"/>
                <a:ea typeface="+mn-ea"/>
                <a:cs typeface="+mn-cs"/>
              </a:rPr>
              <a:t>C</a:t>
            </a: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onventional NLP models (for example, RNNs) </a:t>
            </a:r>
            <a:r>
              <a:rPr lang="en-US" b="0" i="0" dirty="0">
                <a:solidFill>
                  <a:srgbClr val="5F6368"/>
                </a:solidFill>
                <a:effectLst/>
                <a:latin typeface="Roboto" panose="02000000000000000000" pitchFamily="2" charset="0"/>
              </a:rPr>
              <a:t>have not greatly been shown to be a reliable way to improve performance on a range of natural language processing (NLP) tasks. You cannot scale up such models beyond a point. You need enormous training examples on tasks like </a:t>
            </a:r>
            <a:r>
              <a:rPr lang="en-US" b="0" i="0" dirty="0">
                <a:solidFill>
                  <a:srgbClr val="1A73E8"/>
                </a:solidFill>
                <a:effectLst/>
                <a:latin typeface="Roboto" panose="02000000000000000000" pitchFamily="2" charset="0"/>
              </a:rPr>
              <a:t>sentiment analysis</a:t>
            </a:r>
            <a:r>
              <a:rPr lang="en-US" b="0" i="0" dirty="0">
                <a:solidFill>
                  <a:srgbClr val="5F6368"/>
                </a:solidFill>
                <a:effectLst/>
                <a:latin typeface="Roboto" panose="02000000000000000000" pitchFamily="2" charset="0"/>
              </a:rPr>
              <a:t> and machine translation. If you have little or no training examples, you will not have any luck. Moreover, you will need </a:t>
            </a:r>
            <a:r>
              <a:rPr lang="en-US" sz="1200" dirty="0">
                <a:solidFill>
                  <a:schemeClr val="bg1"/>
                </a:solidFill>
              </a:rPr>
              <a:t>separate models, and not even one, for different NLP tasks, </a:t>
            </a:r>
            <a:r>
              <a:rPr lang="en-US" b="0" i="0" dirty="0">
                <a:solidFill>
                  <a:srgbClr val="333333"/>
                </a:solidFill>
                <a:effectLst/>
                <a:latin typeface="Helvetica Neue"/>
              </a:rPr>
              <a:t>including question answering, document summarization, text generation, sentence completion, translation and more. </a:t>
            </a:r>
            <a:r>
              <a:rPr lang="en-US" b="0" i="0" dirty="0">
                <a:solidFill>
                  <a:srgbClr val="5F6368"/>
                </a:solidFill>
                <a:effectLst/>
                <a:latin typeface="Roboto" panose="02000000000000000000" pitchFamily="2" charset="0"/>
              </a:rPr>
              <a:t>The conventional NLP models also struggle with certain multi-step reasoning tasks, such as math word problems and </a:t>
            </a:r>
            <a:r>
              <a:rPr lang="en-US" b="0" i="0" dirty="0">
                <a:solidFill>
                  <a:srgbClr val="1A73E8"/>
                </a:solidFill>
                <a:effectLst/>
                <a:latin typeface="Roboto" panose="02000000000000000000" pitchFamily="2" charset="0"/>
              </a:rPr>
              <a:t>common-sense reasoning</a:t>
            </a:r>
            <a:r>
              <a:rPr lang="en-US" b="0" i="0" dirty="0">
                <a:solidFill>
                  <a:srgbClr val="5F6368"/>
                </a:solidFill>
                <a:effectLst/>
                <a:latin typeface="Roboto" panose="02000000000000000000" pitchFamily="2" charset="0"/>
              </a:rPr>
              <a:t>.</a:t>
            </a:r>
            <a:endParaRPr lang="en-IN" sz="1200" dirty="0">
              <a:solidFill>
                <a:schemeClr val="bg1"/>
              </a:solidFill>
            </a:endParaRPr>
          </a:p>
          <a:p>
            <a:pPr marL="0" marR="0" lvl="0" indent="0" algn="l" defTabSz="685800" rtl="0" eaLnBrk="1" fontAlgn="base" latinLnBrk="0" hangingPunct="1">
              <a:lnSpc>
                <a:spcPct val="100000"/>
              </a:lnSpc>
              <a:spcBef>
                <a:spcPts val="0"/>
              </a:spcBef>
              <a:spcAft>
                <a:spcPts val="0"/>
              </a:spcAft>
              <a:buClrTx/>
              <a:buSzTx/>
              <a:buFontTx/>
              <a:buNone/>
              <a:tabLst/>
              <a:defRPr/>
            </a:pPr>
            <a:endParaRPr lang="en-US" b="0" i="0" dirty="0">
              <a:solidFill>
                <a:srgbClr val="5F6368"/>
              </a:solidFill>
              <a:effectLst/>
              <a:latin typeface="Roboto" panose="02000000000000000000" pitchFamily="2"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F6368"/>
                </a:solidFill>
                <a:effectLst/>
                <a:uLnTx/>
                <a:uFillTx/>
                <a:latin typeface="Roboto" panose="02000000000000000000" pitchFamily="2" charset="0"/>
                <a:ea typeface="+mn-ea"/>
                <a:cs typeface="+mn-cs"/>
              </a:rPr>
              <a:t>&lt;&lt;*&gt;&gt;</a:t>
            </a:r>
            <a:r>
              <a:rPr kumimoji="0" lang="en-US" sz="1200" b="0" i="0" u="none" strike="noStrike" kern="1200" cap="none" spc="0" normalizeH="0" baseline="0" noProof="0" dirty="0">
                <a:ln>
                  <a:noFill/>
                </a:ln>
                <a:solidFill>
                  <a:srgbClr val="FFFFFF"/>
                </a:solidFill>
                <a:effectLst/>
                <a:uLnTx/>
                <a:uFillTx/>
                <a:latin typeface="Calibri Light"/>
                <a:ea typeface="+mn-lt"/>
                <a:cs typeface="Calibri Light"/>
              </a:rPr>
              <a:t>A </a:t>
            </a:r>
            <a:r>
              <a:rPr kumimoji="0" lang="en-US" sz="1200" b="0" i="0" u="none" strike="noStrike" kern="1200" cap="none" spc="0" normalizeH="0" baseline="0" noProof="0" dirty="0">
                <a:ln>
                  <a:noFill/>
                </a:ln>
                <a:solidFill>
                  <a:srgbClr val="6D69FF"/>
                </a:solidFill>
                <a:effectLst/>
                <a:uLnTx/>
                <a:uFillTx/>
                <a:latin typeface="Calibri Light"/>
                <a:ea typeface="+mn-lt"/>
                <a:cs typeface="Calibri Light"/>
              </a:rPr>
              <a:t>large language model (LLM) </a:t>
            </a:r>
            <a:r>
              <a:rPr kumimoji="0" lang="en-US" sz="1200" b="0" i="0" u="none" strike="noStrike" kern="1200" cap="none" spc="0" normalizeH="0" baseline="0" noProof="0" dirty="0">
                <a:ln>
                  <a:noFill/>
                </a:ln>
                <a:solidFill>
                  <a:srgbClr val="FFFFFF"/>
                </a:solidFill>
                <a:effectLst/>
                <a:uLnTx/>
                <a:uFillTx/>
                <a:latin typeface="Calibri Light"/>
                <a:ea typeface="+mn-lt"/>
                <a:cs typeface="Calibri Light"/>
              </a:rPr>
              <a:t>is a type of </a:t>
            </a:r>
            <a:r>
              <a:rPr kumimoji="0" lang="en-US" sz="1200" b="0" i="0" u="none" strike="noStrike" kern="1200" cap="none" spc="0" normalizeH="0" baseline="0" noProof="0" dirty="0">
                <a:ln>
                  <a:noFill/>
                </a:ln>
                <a:solidFill>
                  <a:srgbClr val="6D69FF"/>
                </a:solidFill>
                <a:effectLst/>
                <a:uLnTx/>
                <a:uFillTx/>
                <a:latin typeface="Calibri Light"/>
                <a:ea typeface="+mn-lt"/>
                <a:cs typeface="Calibri Light"/>
              </a:rPr>
              <a:t>natural language processing </a:t>
            </a:r>
            <a:r>
              <a:rPr kumimoji="0" lang="en-US" sz="1200" b="0" i="0" u="none" strike="noStrike" kern="1200" cap="none" spc="0" normalizeH="0" baseline="0" noProof="0" dirty="0">
                <a:ln>
                  <a:noFill/>
                </a:ln>
                <a:solidFill>
                  <a:srgbClr val="FFFFFF"/>
                </a:solidFill>
                <a:effectLst/>
                <a:uLnTx/>
                <a:uFillTx/>
                <a:latin typeface="Calibri Light"/>
                <a:ea typeface="+mn-lt"/>
                <a:cs typeface="Calibri Light"/>
              </a:rPr>
              <a:t>AI model that is designed to process and generate natural language text. These models are typically trained on massive amounts of text data, using techniques like deep learning and neural networks </a:t>
            </a: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with millions or billions of parameters </a:t>
            </a:r>
            <a:r>
              <a:rPr kumimoji="0" lang="en-US" sz="1200" b="0" i="0" u="none" strike="noStrike" kern="1200" cap="none" spc="0" normalizeH="0" baseline="0" noProof="0" dirty="0">
                <a:ln>
                  <a:noFill/>
                </a:ln>
                <a:solidFill>
                  <a:srgbClr val="FFFFFF"/>
                </a:solidFill>
                <a:effectLst/>
                <a:uLnTx/>
                <a:uFillTx/>
                <a:latin typeface="Calibri Light"/>
                <a:ea typeface="+mn-lt"/>
                <a:cs typeface="Calibri Light"/>
              </a:rPr>
              <a:t>to identify complex relationships in language. </a:t>
            </a:r>
            <a:r>
              <a:rPr lang="en-US" b="0" i="0" dirty="0">
                <a:solidFill>
                  <a:srgbClr val="555555"/>
                </a:solidFill>
                <a:effectLst/>
                <a:latin typeface="Helvetica Neue"/>
              </a:rPr>
              <a:t>Behind the scenes, it is a large transformer model that does all the magic</a:t>
            </a:r>
            <a:r>
              <a:rPr lang="en-US" b="0" i="0" dirty="0">
                <a:effectLst/>
                <a:latin typeface="Source Sans Pro" panose="020B0503030403020204" pitchFamily="34" charset="0"/>
              </a:rPr>
              <a:t>, which is designed to process and generate data in sequence, like text. </a:t>
            </a:r>
            <a:r>
              <a:rPr lang="en-US" b="0" i="0" dirty="0">
                <a:solidFill>
                  <a:srgbClr val="555555"/>
                </a:solidFill>
                <a:effectLst/>
                <a:latin typeface="Helvetica Neue"/>
              </a:rPr>
              <a:t>A</a:t>
            </a:r>
            <a:r>
              <a:rPr lang="en-US" b="0" i="0" dirty="0">
                <a:effectLst/>
                <a:latin typeface="Source Sans Pro" panose="020B0503030403020204" pitchFamily="34" charset="0"/>
              </a:rPr>
              <a:t> transformer is based on the idea of </a:t>
            </a:r>
            <a:r>
              <a:rPr lang="en-US" b="0" i="1" dirty="0">
                <a:effectLst/>
                <a:latin typeface="Source Sans Pro" panose="020B0503030403020204" pitchFamily="34" charset="0"/>
              </a:rPr>
              <a:t>attention</a:t>
            </a:r>
            <a:r>
              <a:rPr lang="en-US" b="0" i="0" dirty="0">
                <a:effectLst/>
                <a:latin typeface="Source Sans Pro" panose="020B0503030403020204" pitchFamily="34" charset="0"/>
              </a:rPr>
              <a:t>, whereby certain neurons are more strongly connected, or </a:t>
            </a:r>
            <a:r>
              <a:rPr lang="en-US" b="0" i="1" dirty="0">
                <a:effectLst/>
                <a:latin typeface="Source Sans Pro" panose="020B0503030403020204" pitchFamily="34" charset="0"/>
              </a:rPr>
              <a:t>pay more attention to</a:t>
            </a:r>
            <a:r>
              <a:rPr lang="en-US" b="0" i="0" dirty="0">
                <a:effectLst/>
                <a:latin typeface="Source Sans Pro" panose="020B0503030403020204" pitchFamily="34" charset="0"/>
              </a:rPr>
              <a:t>, other neurons in a sequence. </a:t>
            </a:r>
            <a:r>
              <a:rPr lang="en-US" b="0" i="0" dirty="0">
                <a:solidFill>
                  <a:srgbClr val="1B2031"/>
                </a:solidFill>
                <a:effectLst/>
                <a:latin typeface="fabrikat"/>
              </a:rPr>
              <a:t>An LLM predicts which word should follow the previous word.</a:t>
            </a:r>
            <a:r>
              <a:rPr lang="en-US" b="1" i="0" dirty="0">
                <a:solidFill>
                  <a:srgbClr val="1B2031"/>
                </a:solidFill>
                <a:effectLst/>
                <a:latin typeface="fabrikat"/>
              </a:rPr>
              <a:t> </a:t>
            </a:r>
            <a:r>
              <a:rPr lang="en-US" b="0" i="0" dirty="0">
                <a:solidFill>
                  <a:srgbClr val="333333"/>
                </a:solidFill>
                <a:effectLst/>
                <a:latin typeface="Helvetica Neue"/>
              </a:rPr>
              <a:t>One reason these large language models remain so remarkable is that a single model can be used for many NLP tasks. LLMs can be used in scenarios where </a:t>
            </a:r>
            <a:r>
              <a:rPr lang="en-US" b="0" i="0" dirty="0">
                <a:solidFill>
                  <a:srgbClr val="5F6368"/>
                </a:solidFill>
                <a:effectLst/>
                <a:latin typeface="Roboto" panose="02000000000000000000" pitchFamily="2" charset="0"/>
              </a:rPr>
              <a:t>little or no </a:t>
            </a:r>
            <a:r>
              <a:rPr lang="en-US" b="0" i="0" dirty="0">
                <a:solidFill>
                  <a:srgbClr val="333333"/>
                </a:solidFill>
                <a:effectLst/>
                <a:latin typeface="Helvetica Neue"/>
              </a:rPr>
              <a:t>domain training data are available, and they usually work satisfactorily generating something based on a few prompts. </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6</a:t>
            </a:fld>
            <a:endParaRPr lang="en-US"/>
          </a:p>
        </p:txBody>
      </p:sp>
    </p:spTree>
    <p:extLst>
      <p:ext uri="{BB962C8B-B14F-4D97-AF65-F5344CB8AC3E}">
        <p14:creationId xmlns:p14="http://schemas.microsoft.com/office/powerpoint/2010/main" val="1612837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QR Code:  SIGSAI  </a:t>
            </a:r>
            <a:r>
              <a:rPr lang="en-US" sz="1200" b="0" i="0" dirty="0">
                <a:solidFill>
                  <a:srgbClr val="000000"/>
                </a:solidFill>
                <a:effectLst/>
                <a:latin typeface="Calibri" panose="020F0502020204030204" pitchFamily="34" charset="0"/>
              </a:rPr>
              <a:t>Getting Started with Generative AI</a:t>
            </a:r>
            <a:endParaRPr lang="en-US" sz="1200" dirty="0">
              <a:solidFill>
                <a:schemeClr val="bg1"/>
              </a:solidFill>
              <a:latin typeface="Aptos Display"/>
            </a:endParaRPr>
          </a:p>
          <a:p>
            <a:endParaRPr lang="en-US" dirty="0"/>
          </a:p>
        </p:txBody>
      </p:sp>
      <p:sp>
        <p:nvSpPr>
          <p:cNvPr id="4" name="Slide Number Placeholder 3"/>
          <p:cNvSpPr>
            <a:spLocks noGrp="1"/>
          </p:cNvSpPr>
          <p:nvPr>
            <p:ph type="sldNum" sz="quarter" idx="5"/>
          </p:nvPr>
        </p:nvSpPr>
        <p:spPr/>
        <p:txBody>
          <a:bodyPr/>
          <a:lstStyle/>
          <a:p>
            <a:fld id="{9256A321-10CA-4939-BB09-90370C9F35CD}" type="slidenum">
              <a:rPr lang="en-US" smtClean="0"/>
              <a:t>51</a:t>
            </a:fld>
            <a:endParaRPr lang="en-US"/>
          </a:p>
        </p:txBody>
      </p:sp>
    </p:spTree>
    <p:extLst>
      <p:ext uri="{BB962C8B-B14F-4D97-AF65-F5344CB8AC3E}">
        <p14:creationId xmlns:p14="http://schemas.microsoft.com/office/powerpoint/2010/main" val="123122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DO"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9</a:t>
            </a:fld>
            <a:endParaRPr lang="en-US" dirty="0"/>
          </a:p>
        </p:txBody>
      </p:sp>
    </p:spTree>
    <p:extLst>
      <p:ext uri="{BB962C8B-B14F-4D97-AF65-F5344CB8AC3E}">
        <p14:creationId xmlns:p14="http://schemas.microsoft.com/office/powerpoint/2010/main" val="419737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242424"/>
                </a:solidFill>
                <a:effectLst/>
                <a:latin typeface="source-serif-pro"/>
              </a:rPr>
              <a:t>GANs support data augmentation by helping to create synthetic data samples that augment the data at hand, increasing the robustness and generalizability of models.</a:t>
            </a:r>
          </a:p>
          <a:p>
            <a:pPr marL="0" indent="0">
              <a:buNone/>
            </a:pPr>
            <a:endParaRPr lang="en-US" b="0" i="0" strike="sngStrike"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10</a:t>
            </a:fld>
            <a:endParaRPr lang="en-US"/>
          </a:p>
        </p:txBody>
      </p:sp>
    </p:spTree>
    <p:extLst>
      <p:ext uri="{BB962C8B-B14F-4D97-AF65-F5344CB8AC3E}">
        <p14:creationId xmlns:p14="http://schemas.microsoft.com/office/powerpoint/2010/main" val="322134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242424"/>
                </a:solidFill>
                <a:effectLst/>
                <a:latin typeface="source-serif-pro"/>
              </a:rPr>
              <a:t>GANs have been used for style transfer in which the model can extract the content of one image and the style of another image, combining them to create a new image. This technique is broadly used in animation production, entertainment items, and so on.</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11</a:t>
            </a:fld>
            <a:endParaRPr lang="en-US"/>
          </a:p>
        </p:txBody>
      </p:sp>
    </p:spTree>
    <p:extLst>
      <p:ext uri="{BB962C8B-B14F-4D97-AF65-F5344CB8AC3E}">
        <p14:creationId xmlns:p14="http://schemas.microsoft.com/office/powerpoint/2010/main" val="283049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TAG_Audio</a:t>
            </a:r>
            <a:r>
              <a:rPr lang="en-US" dirty="0"/>
              <a:t>:</a:t>
            </a:r>
          </a:p>
          <a:p>
            <a:r>
              <a:rPr lang="en-US" b="0" i="0" dirty="0">
                <a:solidFill>
                  <a:srgbClr val="242424"/>
                </a:solidFill>
                <a:effectLst/>
                <a:latin typeface="source-serif-pro"/>
              </a:rPr>
              <a:t>GANs can perform photograph inpainting, in which you can remove unwanted objects or fix imperfections. This technique can help remove damage, such as noises, strokes, or text on images.</a:t>
            </a:r>
          </a:p>
          <a:p>
            <a:endParaRPr lang="en-US" b="0" i="0" dirty="0">
              <a:solidFill>
                <a:srgbClr val="242424"/>
              </a:solidFill>
              <a:effectLst/>
              <a:latin typeface="source-serif-pro"/>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F41113-877B-4F01-B7F4-3BD69A1FA37F}" type="slidenum">
              <a:rPr lang="en-US" smtClean="0"/>
              <a:t>12</a:t>
            </a:fld>
            <a:endParaRPr lang="en-US"/>
          </a:p>
        </p:txBody>
      </p:sp>
    </p:spTree>
    <p:extLst>
      <p:ext uri="{BB962C8B-B14F-4D97-AF65-F5344CB8AC3E}">
        <p14:creationId xmlns:p14="http://schemas.microsoft.com/office/powerpoint/2010/main" val="29339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noProof="0" dirty="0"/>
          </a:p>
        </p:txBody>
      </p:sp>
      <p:sp>
        <p:nvSpPr>
          <p:cNvPr id="4" name="Slide Number Placeholder 3"/>
          <p:cNvSpPr>
            <a:spLocks noGrp="1"/>
          </p:cNvSpPr>
          <p:nvPr>
            <p:ph type="sldNum" sz="quarter" idx="5"/>
          </p:nvPr>
        </p:nvSpPr>
        <p:spPr/>
        <p:txBody>
          <a:bodyPr/>
          <a:lstStyle/>
          <a:p>
            <a:pPr algn="l"/>
            <a:fld id="{C4EF46A2-9381-4C51-8277-3C7F2938E9F9}" type="slidenum">
              <a:rPr lang="en-US" smtClean="0"/>
              <a:pPr algn="l"/>
              <a:t>13</a:t>
            </a:fld>
            <a:endParaRPr lang="en-US" dirty="0"/>
          </a:p>
        </p:txBody>
      </p:sp>
    </p:spTree>
    <p:extLst>
      <p:ext uri="{BB962C8B-B14F-4D97-AF65-F5344CB8AC3E}">
        <p14:creationId xmlns:p14="http://schemas.microsoft.com/office/powerpoint/2010/main" val="187718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S Innovate -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1252431" y="2927508"/>
            <a:ext cx="15778269" cy="1292662"/>
          </a:xfrm>
          <a:prstGeom prst="rect">
            <a:avLst/>
          </a:prstGeom>
        </p:spPr>
        <p:txBody>
          <a:bodyPr vert="horz" wrap="square" lIns="0" tIns="0" rIns="0" bIns="182880" rtlCol="0" anchor="b" anchorCtr="0">
            <a:spAutoFit/>
          </a:bodyPr>
          <a:lstStyle>
            <a:lvl1pPr>
              <a:lnSpc>
                <a:spcPct val="100000"/>
              </a:lnSpc>
              <a:spcBef>
                <a:spcPts val="600"/>
              </a:spcBef>
              <a:defRPr sz="7200">
                <a:solidFill>
                  <a:schemeClr val="bg1"/>
                </a:solidFill>
              </a:defRPr>
            </a:lvl1pPr>
          </a:lstStyle>
          <a:p>
            <a:r>
              <a:rPr lang="en-US" dirty="0"/>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1252431" y="4220170"/>
            <a:ext cx="15778269" cy="923330"/>
          </a:xfrm>
        </p:spPr>
        <p:txBody>
          <a:bodyPr wrap="square">
            <a:noAutofit/>
          </a:bodyPr>
          <a:lstStyle>
            <a:lvl1pPr marL="0" indent="0">
              <a:lnSpc>
                <a:spcPct val="100000"/>
              </a:lnSpc>
              <a:spcBef>
                <a:spcPts val="600"/>
              </a:spcBef>
              <a:buNone/>
              <a:defRPr sz="4800">
                <a:solidFill>
                  <a:schemeClr val="accent3"/>
                </a:solidFill>
              </a:defRPr>
            </a:lvl1pPr>
            <a:lvl2pPr marL="365760" indent="0">
              <a:buNone/>
              <a:defRPr>
                <a:solidFill>
                  <a:schemeClr val="accent3"/>
                </a:solidFill>
              </a:defRPr>
            </a:lvl2pPr>
            <a:lvl3pPr marL="731520" indent="0">
              <a:buNone/>
              <a:defRPr>
                <a:solidFill>
                  <a:schemeClr val="accent3"/>
                </a:solidFill>
              </a:defRPr>
            </a:lvl3pPr>
            <a:lvl4pPr marL="2057400" indent="0">
              <a:buNone/>
              <a:defRPr>
                <a:solidFill>
                  <a:schemeClr val="accent3"/>
                </a:solidFill>
              </a:defRPr>
            </a:lvl4pPr>
            <a:lvl5pPr marL="2743200" indent="0">
              <a:buNone/>
              <a:defRPr>
                <a:solidFill>
                  <a:schemeClr val="accent3"/>
                </a:solidFill>
              </a:defRPr>
            </a:lvl5pPr>
          </a:lstStyle>
          <a:p>
            <a:pPr lvl="0"/>
            <a:r>
              <a:rPr lang="en-US" dirty="0"/>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1252432" y="8276977"/>
            <a:ext cx="10306964" cy="1057522"/>
          </a:xfrm>
        </p:spPr>
        <p:txBody>
          <a:bodyPr wrap="square" anchor="ctr" anchorCtr="0">
            <a:noAutofit/>
          </a:bodyPr>
          <a:lstStyle>
            <a:lvl1pPr marL="0" indent="0">
              <a:lnSpc>
                <a:spcPct val="100000"/>
              </a:lnSpc>
              <a:spcBef>
                <a:spcPts val="600"/>
              </a:spcBef>
              <a:buNone/>
              <a:defRPr sz="2800">
                <a:solidFill>
                  <a:schemeClr val="accent3"/>
                </a:solidFill>
              </a:defRPr>
            </a:lvl1pPr>
            <a:lvl2pPr marL="365760" indent="0">
              <a:buNone/>
              <a:defRPr sz="2200">
                <a:solidFill>
                  <a:schemeClr val="accent3"/>
                </a:solidFill>
              </a:defRPr>
            </a:lvl2pPr>
            <a:lvl3pPr marL="731520" indent="0">
              <a:buNone/>
              <a:defRPr sz="2100">
                <a:solidFill>
                  <a:schemeClr val="accent3"/>
                </a:solidFill>
              </a:defRPr>
            </a:lvl3pPr>
            <a:lvl4pPr marL="2057400" indent="0">
              <a:buNone/>
              <a:defRPr sz="2000">
                <a:solidFill>
                  <a:schemeClr val="accent3"/>
                </a:solidFill>
              </a:defRPr>
            </a:lvl4pPr>
            <a:lvl5pPr marL="2743200" indent="0">
              <a:buNone/>
              <a:defRPr sz="2000">
                <a:solidFill>
                  <a:schemeClr val="accent3"/>
                </a:solidFill>
              </a:defRPr>
            </a:lvl5pPr>
          </a:lstStyle>
          <a:p>
            <a:pPr lvl="0"/>
            <a:r>
              <a:rPr lang="en-US" dirty="0"/>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1252432" y="9855354"/>
            <a:ext cx="5029200" cy="246221"/>
          </a:xfrm>
          <a:prstGeom prst="rect">
            <a:avLst/>
          </a:prstGeom>
          <a:noFill/>
        </p:spPr>
        <p:txBody>
          <a:bodyPr wrap="square" lIns="0" anchor="b" anchorCtr="0">
            <a:spAutoFit/>
          </a:bodyPr>
          <a:lstStyle/>
          <a:p>
            <a:pPr marL="0" marR="0" lvl="0" indent="0" algn="l" defTabSz="548626" rtl="0" eaLnBrk="0" fontAlgn="auto" latinLnBrk="0" hangingPunct="0">
              <a:lnSpc>
                <a:spcPct val="100000"/>
              </a:lnSpc>
              <a:spcBef>
                <a:spcPts val="0"/>
              </a:spcBef>
              <a:spcAft>
                <a:spcPts val="0"/>
              </a:spcAft>
              <a:buClrTx/>
              <a:buSzTx/>
              <a:buFontTx/>
              <a:buNone/>
              <a:tabLst/>
              <a:defRPr/>
            </a:pPr>
            <a:r>
              <a:rPr kumimoji="0" lang="en-US" sz="1000" b="0" i="0" u="none" strike="noStrike" kern="300" cap="none" spc="100" normalizeH="0" baseline="0" noProof="0" dirty="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23533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842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1252432" y="9855354"/>
            <a:ext cx="5029200" cy="246221"/>
          </a:xfrm>
          <a:prstGeom prst="rect">
            <a:avLst/>
          </a:prstGeom>
          <a:noFill/>
        </p:spPr>
        <p:txBody>
          <a:bodyPr wrap="square" lIns="0" anchor="b" anchorCtr="0">
            <a:spAutoFit/>
          </a:bodyPr>
          <a:lstStyle/>
          <a:p>
            <a:pPr marL="0" marR="0" lvl="0" indent="0" algn="l" defTabSz="548626" rtl="0" eaLnBrk="0" fontAlgn="auto" latinLnBrk="0" hangingPunct="0">
              <a:lnSpc>
                <a:spcPct val="100000"/>
              </a:lnSpc>
              <a:spcBef>
                <a:spcPts val="0"/>
              </a:spcBef>
              <a:spcAft>
                <a:spcPts val="0"/>
              </a:spcAft>
              <a:buClrTx/>
              <a:buSzTx/>
              <a:buFontTx/>
              <a:buNone/>
              <a:tabLst/>
              <a:defRPr/>
            </a:pPr>
            <a:r>
              <a:rPr kumimoji="0" lang="en-US" sz="1000" b="0" i="0" u="none" strike="noStrike" kern="300" cap="none" spc="100" normalizeH="0" baseline="0" noProof="0" dirty="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826158" y="9516543"/>
            <a:ext cx="1112812" cy="461922"/>
          </a:xfrm>
          <a:prstGeom prst="rect">
            <a:avLst/>
          </a:prstGeom>
        </p:spPr>
      </p:pic>
    </p:spTree>
    <p:custDataLst>
      <p:tags r:id="rId1"/>
    </p:custDataLst>
    <p:extLst>
      <p:ext uri="{BB962C8B-B14F-4D97-AF65-F5344CB8AC3E}">
        <p14:creationId xmlns:p14="http://schemas.microsoft.com/office/powerpoint/2010/main" val="42166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AS - Title Only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759B-F060-420E-906F-AA790DE3CBF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569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1257300" y="1463676"/>
            <a:ext cx="15773400" cy="914400"/>
          </a:xfrm>
        </p:spPr>
        <p:txBody>
          <a:bodyPr anchor="t"/>
          <a:lstStyle>
            <a:lvl1pPr marL="0" indent="0" algn="ctr">
              <a:buNone/>
              <a:defRPr>
                <a:solidFill>
                  <a:schemeClr val="accent1">
                    <a:lumMod val="60000"/>
                    <a:lumOff val="40000"/>
                  </a:schemeClr>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25052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8"/>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58300" y="2738438"/>
            <a:ext cx="7772400" cy="6527008"/>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1257300" y="1463676"/>
            <a:ext cx="15773400" cy="914400"/>
          </a:xfrm>
        </p:spPr>
        <p:txBody>
          <a:bodyPr anchor="t"/>
          <a:lstStyle>
            <a:lvl1pPr marL="0" indent="0" algn="ctr">
              <a:buNone/>
              <a:defRPr>
                <a:solidFill>
                  <a:schemeClr val="accent1">
                    <a:lumMod val="60000"/>
                    <a:lumOff val="40000"/>
                  </a:schemeClr>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00705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AS - Text Only - Blue ">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254BED0-8C43-4643-A1C6-05321E44E322}"/>
              </a:ext>
            </a:extLst>
          </p:cNvPr>
          <p:cNvSpPr>
            <a:spLocks noGrp="1"/>
          </p:cNvSpPr>
          <p:nvPr>
            <p:ph idx="1"/>
          </p:nvPr>
        </p:nvSpPr>
        <p:spPr>
          <a:xfrm>
            <a:off x="1261872" y="1609345"/>
            <a:ext cx="15782544" cy="7541578"/>
          </a:xfrm>
          <a:prstGeom prst="rect">
            <a:avLst/>
          </a:prstGeom>
        </p:spPr>
        <p:txBody>
          <a:bodyPr/>
          <a:lstStyle>
            <a:lvl1pPr>
              <a:lnSpc>
                <a:spcPct val="100000"/>
              </a:lnSpc>
              <a:spcBef>
                <a:spcPts val="1200"/>
              </a:spcBef>
              <a:buClr>
                <a:schemeClr val="bg2"/>
              </a:buClr>
              <a:defRPr>
                <a:solidFill>
                  <a:schemeClr val="bg1"/>
                </a:solidFill>
                <a:latin typeface="+mn-lt"/>
              </a:defRPr>
            </a:lvl1pPr>
            <a:lvl2pPr>
              <a:lnSpc>
                <a:spcPct val="100000"/>
              </a:lnSpc>
              <a:spcBef>
                <a:spcPts val="1200"/>
              </a:spcBef>
              <a:buClr>
                <a:schemeClr val="bg1"/>
              </a:buClr>
              <a:defRPr>
                <a:solidFill>
                  <a:schemeClr val="bg1"/>
                </a:solidFill>
                <a:latin typeface="+mn-lt"/>
              </a:defRPr>
            </a:lvl2pPr>
            <a:lvl3pPr>
              <a:lnSpc>
                <a:spcPct val="100000"/>
              </a:lnSpc>
              <a:spcBef>
                <a:spcPts val="1200"/>
              </a:spcBef>
              <a:buClr>
                <a:schemeClr val="bg1"/>
              </a:buClr>
              <a:defRPr>
                <a:solidFill>
                  <a:schemeClr val="bg1"/>
                </a:solidFill>
                <a:latin typeface="+mn-lt"/>
              </a:defRPr>
            </a:lvl3pPr>
            <a:lvl4pPr marL="1260476" indent="-342900">
              <a:lnSpc>
                <a:spcPct val="100000"/>
              </a:lnSpc>
              <a:spcBef>
                <a:spcPts val="1200"/>
              </a:spcBef>
              <a:buClr>
                <a:schemeClr val="bg2"/>
              </a:buClr>
              <a:tabLst>
                <a:tab pos="7315200" algn="l"/>
              </a:tabLst>
              <a:defRPr sz="2800">
                <a:solidFill>
                  <a:schemeClr val="bg1"/>
                </a:solidFill>
                <a:latin typeface="+mn-lt"/>
              </a:defRPr>
            </a:lvl4pPr>
            <a:lvl5pPr marL="1719072" indent="-342900">
              <a:lnSpc>
                <a:spcPct val="100000"/>
              </a:lnSpc>
              <a:spcBef>
                <a:spcPts val="1200"/>
              </a:spcBef>
              <a:buClr>
                <a:schemeClr val="bg2"/>
              </a:buClr>
              <a:buFont typeface="Arial" panose="020B0604020202020204" pitchFamily="34" charset="0"/>
              <a:buChar char="–"/>
              <a:defRPr sz="2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425581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1257300" y="1463676"/>
            <a:ext cx="15773400" cy="914400"/>
          </a:xfrm>
        </p:spPr>
        <p:txBody>
          <a:bodyPr anchor="t"/>
          <a:lstStyle>
            <a:lvl1pPr marL="0" indent="0" algn="ctr">
              <a:buNone/>
              <a:defRPr>
                <a:solidFill>
                  <a:schemeClr val="accent1">
                    <a:lumMod val="60000"/>
                    <a:lumOff val="40000"/>
                  </a:schemeClr>
                </a:solidFill>
              </a:defRPr>
            </a:lvl1pPr>
            <a:lvl2pPr marL="365752" indent="0">
              <a:buNone/>
              <a:defRPr/>
            </a:lvl2pPr>
            <a:lvl3pPr marL="731502" indent="0">
              <a:buNone/>
              <a:defRPr/>
            </a:lvl3pPr>
            <a:lvl4pPr marL="2057350" indent="0">
              <a:buNone/>
              <a:defRPr/>
            </a:lvl4pPr>
            <a:lvl5pPr marL="2743132"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40993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1252432" y="3850838"/>
            <a:ext cx="12123722" cy="1292662"/>
          </a:xfrm>
          <a:prstGeom prst="rect">
            <a:avLst/>
          </a:prstGeom>
        </p:spPr>
        <p:txBody>
          <a:bodyPr vert="horz" wrap="square" lIns="0" tIns="0" rIns="0" bIns="182880" rtlCol="0" anchor="b" anchorCtr="0">
            <a:spAutoFit/>
          </a:bodyPr>
          <a:lstStyle>
            <a:lvl1pPr>
              <a:lnSpc>
                <a:spcPct val="100000"/>
              </a:lnSpc>
              <a:spcBef>
                <a:spcPts val="600"/>
              </a:spcBef>
              <a:defRPr sz="7200">
                <a:solidFill>
                  <a:schemeClr val="bg1"/>
                </a:solidFill>
              </a:defRPr>
            </a:lvl1pPr>
          </a:lstStyle>
          <a:p>
            <a:r>
              <a:rPr lang="en-US" dirty="0"/>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1252432" y="5342753"/>
            <a:ext cx="12123722" cy="923330"/>
          </a:xfrm>
        </p:spPr>
        <p:txBody>
          <a:bodyPr wrap="square" anchor="t" anchorCtr="0">
            <a:noAutofit/>
          </a:bodyPr>
          <a:lstStyle>
            <a:lvl1pPr marL="0" indent="0">
              <a:lnSpc>
                <a:spcPct val="100000"/>
              </a:lnSpc>
              <a:spcBef>
                <a:spcPts val="600"/>
              </a:spcBef>
              <a:buNone/>
              <a:defRPr sz="4800">
                <a:solidFill>
                  <a:schemeClr val="bg1"/>
                </a:solidFill>
              </a:defRPr>
            </a:lvl1pPr>
            <a:lvl2pPr marL="365760" indent="0">
              <a:buNone/>
              <a:defRPr>
                <a:solidFill>
                  <a:schemeClr val="accent3"/>
                </a:solidFill>
              </a:defRPr>
            </a:lvl2pPr>
            <a:lvl3pPr marL="731520" indent="0">
              <a:buNone/>
              <a:defRPr>
                <a:solidFill>
                  <a:schemeClr val="accent3"/>
                </a:solidFill>
              </a:defRPr>
            </a:lvl3pPr>
            <a:lvl4pPr marL="2057400" indent="0">
              <a:buNone/>
              <a:defRPr>
                <a:solidFill>
                  <a:schemeClr val="accent3"/>
                </a:solidFill>
              </a:defRPr>
            </a:lvl4pPr>
            <a:lvl5pPr marL="2743200" indent="0">
              <a:buNone/>
              <a:defRPr>
                <a:solidFill>
                  <a:schemeClr val="accent3"/>
                </a:solidFill>
              </a:defRPr>
            </a:lvl5pPr>
          </a:lstStyle>
          <a:p>
            <a:pPr lvl="0"/>
            <a:r>
              <a:rPr lang="en-US" dirty="0"/>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1252432" y="9855354"/>
            <a:ext cx="5029200" cy="246221"/>
          </a:xfrm>
          <a:prstGeom prst="rect">
            <a:avLst/>
          </a:prstGeom>
          <a:noFill/>
        </p:spPr>
        <p:txBody>
          <a:bodyPr wrap="square" lIns="0" anchor="b" anchorCtr="0">
            <a:spAutoFit/>
          </a:bodyPr>
          <a:lstStyle/>
          <a:p>
            <a:pPr marL="0" marR="0" lvl="0" indent="0" algn="l" defTabSz="548626" rtl="0" eaLnBrk="0" fontAlgn="auto" latinLnBrk="0" hangingPunct="0">
              <a:lnSpc>
                <a:spcPct val="100000"/>
              </a:lnSpc>
              <a:spcBef>
                <a:spcPts val="0"/>
              </a:spcBef>
              <a:spcAft>
                <a:spcPts val="0"/>
              </a:spcAft>
              <a:buClrTx/>
              <a:buSzTx/>
              <a:buFontTx/>
              <a:buNone/>
              <a:tabLst/>
              <a:defRPr/>
            </a:pPr>
            <a:r>
              <a:rPr kumimoji="0" lang="en-US" sz="1000" b="0" i="0" u="none" strike="noStrike" kern="300" cap="none" spc="100" normalizeH="0" baseline="0" noProof="0" dirty="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descr="A white text on a black background&#10;&#10;Description automatically generated">
            <a:extLst>
              <a:ext uri="{FF2B5EF4-FFF2-40B4-BE49-F238E27FC236}">
                <a16:creationId xmlns:a16="http://schemas.microsoft.com/office/drawing/2014/main" id="{06B80D28-2703-B3D4-4B88-AB01AD70CE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272519" y="9220775"/>
            <a:ext cx="4454257" cy="923330"/>
          </a:xfrm>
          <a:prstGeom prst="rect">
            <a:avLst/>
          </a:prstGeom>
        </p:spPr>
      </p:pic>
    </p:spTree>
    <p:custDataLst>
      <p:tags r:id="rId1"/>
    </p:custDataLst>
    <p:extLst>
      <p:ext uri="{BB962C8B-B14F-4D97-AF65-F5344CB8AC3E}">
        <p14:creationId xmlns:p14="http://schemas.microsoft.com/office/powerpoint/2010/main" val="93521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1257300" y="710304"/>
            <a:ext cx="15773400" cy="775596"/>
          </a:xfrm>
          <a:prstGeom prst="rect">
            <a:avLst/>
          </a:prstGeom>
        </p:spPr>
        <p:txBody>
          <a:bodyPr vert="horz"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98612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dirty="0"/>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1257300" y="1562100"/>
            <a:ext cx="15773400" cy="549382"/>
          </a:xfrm>
          <a:prstGeom prst="rect">
            <a:avLst/>
          </a:prstGeom>
        </p:spPr>
        <p:txBody>
          <a:bodyPr anchor="t">
            <a:normAutofit/>
          </a:bodyPr>
          <a:lstStyle>
            <a:lvl1pPr marL="0" indent="0" algn="l">
              <a:buNone/>
              <a:defRPr>
                <a:solidFill>
                  <a:schemeClr val="bg2"/>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18989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1257300" y="2400300"/>
            <a:ext cx="15773400" cy="6865146"/>
          </a:xfrm>
          <a:prstGeom prst="rect">
            <a:avLst/>
          </a:prstGeom>
        </p:spPr>
        <p:txBody>
          <a:bodyPr vert="horz" lIns="0" tIns="0" rIns="0" bIns="0" rtlCol="0">
            <a:normAutofit/>
          </a:bodyPr>
          <a:lstStyle>
            <a:lvl1pPr>
              <a:defRPr sz="3600"/>
            </a:lvl1pPr>
            <a:lvl2pPr>
              <a:defRPr sz="2800"/>
            </a:lvl2pPr>
            <a:lvl3pPr>
              <a:defRPr sz="24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1257300" y="1562100"/>
            <a:ext cx="15773400" cy="549382"/>
          </a:xfrm>
          <a:prstGeom prst="rect">
            <a:avLst/>
          </a:prstGeom>
        </p:spPr>
        <p:txBody>
          <a:bodyPr anchor="t">
            <a:normAutofit/>
          </a:bodyPr>
          <a:lstStyle>
            <a:lvl1pPr marL="0" indent="0" algn="l">
              <a:buNone/>
              <a:defRPr>
                <a:solidFill>
                  <a:schemeClr val="bg2"/>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29023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dirty="0"/>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1257299" y="2400300"/>
            <a:ext cx="7741846" cy="6865145"/>
          </a:xfrm>
          <a:prstGeom prst="rect">
            <a:avLst/>
          </a:prstGeom>
        </p:spPr>
        <p:txBody>
          <a:bodyPr vert="horz" lIns="0" tIns="0" rIns="0" bIns="0" rtlCol="0">
            <a:normAutofit/>
          </a:bodyPr>
          <a:lstStyle>
            <a:lvl1pPr>
              <a:defRPr sz="3600"/>
            </a:lvl1pPr>
            <a:lvl2pPr>
              <a:defRPr sz="2800">
                <a:latin typeface="+mn-lt"/>
              </a:defRPr>
            </a:lvl2pPr>
            <a:lvl3pPr>
              <a:defRPr sz="24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9288856" y="2400300"/>
            <a:ext cx="7741848" cy="6865145"/>
          </a:xfrm>
          <a:prstGeom prst="rect">
            <a:avLst/>
          </a:prstGeom>
        </p:spPr>
        <p:txBody>
          <a:bodyPr vert="horz" lIns="0" tIns="0" rIns="0" bIns="0" rtlCol="0">
            <a:normAutofit/>
          </a:bodyPr>
          <a:lstStyle>
            <a:lvl1pPr>
              <a:defRPr sz="3600"/>
            </a:lvl1pPr>
            <a:lvl2pPr>
              <a:defRPr sz="2800">
                <a:latin typeface="+mn-lt"/>
              </a:defRPr>
            </a:lvl2pPr>
            <a:lvl3pPr>
              <a:defRPr sz="24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1257300" y="1562100"/>
            <a:ext cx="15773400" cy="549382"/>
          </a:xfrm>
          <a:prstGeom prst="rect">
            <a:avLst/>
          </a:prstGeom>
        </p:spPr>
        <p:txBody>
          <a:bodyPr anchor="t">
            <a:normAutofit/>
          </a:bodyPr>
          <a:lstStyle>
            <a:lvl1pPr marL="0" indent="0" algn="l">
              <a:buNone/>
              <a:defRPr>
                <a:solidFill>
                  <a:schemeClr val="bg2"/>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dirty="0"/>
              <a:t>Click to Add Subtitle</a:t>
            </a:r>
          </a:p>
        </p:txBody>
      </p:sp>
    </p:spTree>
    <p:custDataLst>
      <p:tags r:id="rId1"/>
    </p:custDataLst>
    <p:extLst>
      <p:ext uri="{BB962C8B-B14F-4D97-AF65-F5344CB8AC3E}">
        <p14:creationId xmlns:p14="http://schemas.microsoft.com/office/powerpoint/2010/main" val="30410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1257300" y="4367905"/>
            <a:ext cx="4428276" cy="1551194"/>
          </a:xfrm>
          <a:prstGeom prst="rect">
            <a:avLst/>
          </a:prstGeom>
        </p:spPr>
        <p:txBody>
          <a:bodyPr vert="horz" wrap="square" lIns="0" tIns="0" rIns="0" bIns="0" rtlCol="0" anchor="ctr">
            <a:spAutoFit/>
          </a:bodyPr>
          <a:lstStyle/>
          <a:p>
            <a:r>
              <a:rPr lang="en-US" dirty="0"/>
              <a:t>Click to Add Slide Title</a:t>
            </a:r>
          </a:p>
        </p:txBody>
      </p:sp>
    </p:spTree>
    <p:custDataLst>
      <p:tags r:id="rId1"/>
    </p:custDataLst>
    <p:extLst>
      <p:ext uri="{BB962C8B-B14F-4D97-AF65-F5344CB8AC3E}">
        <p14:creationId xmlns:p14="http://schemas.microsoft.com/office/powerpoint/2010/main" val="412170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1257299" y="5920995"/>
            <a:ext cx="5004350" cy="549382"/>
          </a:xfrm>
          <a:prstGeom prst="rect">
            <a:avLst/>
          </a:prstGeom>
        </p:spPr>
        <p:txBody>
          <a:bodyPr wrap="square" anchor="t">
            <a:noAutofit/>
          </a:bodyPr>
          <a:lstStyle>
            <a:lvl1pPr marL="0" indent="0" algn="l">
              <a:buNone/>
              <a:defRPr>
                <a:solidFill>
                  <a:schemeClr val="bg2"/>
                </a:solidFill>
              </a:defRPr>
            </a:lvl1pPr>
            <a:lvl2pPr marL="365760" indent="0">
              <a:buNone/>
              <a:defRPr/>
            </a:lvl2pPr>
            <a:lvl3pPr marL="731520" indent="0">
              <a:buNone/>
              <a:defRPr/>
            </a:lvl3pPr>
            <a:lvl4pPr marL="2057400" indent="0">
              <a:buNone/>
              <a:defRPr/>
            </a:lvl4pPr>
            <a:lvl5pPr marL="2743200" indent="0">
              <a:buNone/>
              <a:defRPr/>
            </a:lvl5pPr>
          </a:lstStyle>
          <a:p>
            <a:pPr lvl="0"/>
            <a:r>
              <a:rPr lang="en-US" dirty="0"/>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1252432" y="4150330"/>
            <a:ext cx="5001768" cy="1554480"/>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dirty="0"/>
              <a:t>Click to Add Slide Title</a:t>
            </a:r>
          </a:p>
        </p:txBody>
      </p:sp>
    </p:spTree>
    <p:custDataLst>
      <p:tags r:id="rId1"/>
    </p:custDataLst>
    <p:extLst>
      <p:ext uri="{BB962C8B-B14F-4D97-AF65-F5344CB8AC3E}">
        <p14:creationId xmlns:p14="http://schemas.microsoft.com/office/powerpoint/2010/main" val="381217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1252432" y="4497169"/>
            <a:ext cx="13063133" cy="1292662"/>
          </a:xfrm>
          <a:prstGeom prst="rect">
            <a:avLst/>
          </a:prstGeom>
        </p:spPr>
        <p:txBody>
          <a:bodyPr vert="horz" wrap="square" lIns="0" tIns="0" rIns="0" bIns="182880" rtlCol="0" anchor="ctr" anchorCtr="0">
            <a:spAutoFit/>
          </a:bodyPr>
          <a:lstStyle>
            <a:lvl1pPr>
              <a:lnSpc>
                <a:spcPct val="100000"/>
              </a:lnSpc>
              <a:spcBef>
                <a:spcPts val="600"/>
              </a:spcBef>
              <a:defRPr sz="7200">
                <a:solidFill>
                  <a:schemeClr val="bg1"/>
                </a:solidFill>
              </a:defRPr>
            </a:lvl1pPr>
          </a:lstStyle>
          <a:p>
            <a:r>
              <a:rPr lang="en-US" dirty="0"/>
              <a:t>Click to Add Slideshow Closing</a:t>
            </a:r>
          </a:p>
        </p:txBody>
      </p:sp>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1252432" y="8276977"/>
            <a:ext cx="12123722" cy="1057522"/>
          </a:xfrm>
        </p:spPr>
        <p:txBody>
          <a:bodyPr wrap="square" anchor="ctr" anchorCtr="0">
            <a:noAutofit/>
          </a:bodyPr>
          <a:lstStyle>
            <a:lvl1pPr marL="0" indent="0">
              <a:lnSpc>
                <a:spcPct val="100000"/>
              </a:lnSpc>
              <a:spcBef>
                <a:spcPts val="600"/>
              </a:spcBef>
              <a:buNone/>
              <a:defRPr sz="2800">
                <a:solidFill>
                  <a:schemeClr val="accent3"/>
                </a:solidFill>
              </a:defRPr>
            </a:lvl1pPr>
            <a:lvl2pPr marL="365760" indent="0">
              <a:buNone/>
              <a:defRPr sz="2200">
                <a:solidFill>
                  <a:schemeClr val="accent3"/>
                </a:solidFill>
              </a:defRPr>
            </a:lvl2pPr>
            <a:lvl3pPr marL="731520" indent="0">
              <a:buNone/>
              <a:defRPr sz="2100">
                <a:solidFill>
                  <a:schemeClr val="accent3"/>
                </a:solidFill>
              </a:defRPr>
            </a:lvl3pPr>
            <a:lvl4pPr marL="2057400" indent="0">
              <a:buNone/>
              <a:defRPr sz="2000">
                <a:solidFill>
                  <a:schemeClr val="accent3"/>
                </a:solidFill>
              </a:defRPr>
            </a:lvl4pPr>
            <a:lvl5pPr marL="2743200" indent="0">
              <a:buNone/>
              <a:defRPr sz="2000">
                <a:solidFill>
                  <a:schemeClr val="accent3"/>
                </a:solidFill>
              </a:defRPr>
            </a:lvl5pPr>
          </a:lstStyle>
          <a:p>
            <a:pPr lvl="0"/>
            <a:r>
              <a:rPr lang="en-US" dirty="0"/>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1252432" y="9855354"/>
            <a:ext cx="5029200" cy="246221"/>
          </a:xfrm>
          <a:prstGeom prst="rect">
            <a:avLst/>
          </a:prstGeom>
          <a:noFill/>
        </p:spPr>
        <p:txBody>
          <a:bodyPr wrap="square" lIns="0" anchor="b" anchorCtr="0">
            <a:spAutoFit/>
          </a:bodyPr>
          <a:lstStyle/>
          <a:p>
            <a:pPr marL="0" marR="0" lvl="0" indent="0" algn="l" defTabSz="548626" rtl="0" eaLnBrk="0" fontAlgn="auto" latinLnBrk="0" hangingPunct="0">
              <a:lnSpc>
                <a:spcPct val="100000"/>
              </a:lnSpc>
              <a:spcBef>
                <a:spcPts val="0"/>
              </a:spcBef>
              <a:spcAft>
                <a:spcPts val="0"/>
              </a:spcAft>
              <a:buClrTx/>
              <a:buSzTx/>
              <a:buFontTx/>
              <a:buNone/>
              <a:tabLst/>
              <a:defRPr/>
            </a:pPr>
            <a:r>
              <a:rPr kumimoji="0" lang="en-US" sz="1000" b="0" i="0" u="none" strike="noStrike" kern="300" cap="none" spc="100" normalizeH="0" baseline="0" noProof="0" dirty="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8" name="Picture 7" descr="A white text on a black background&#10;&#10;Description automatically generated">
            <a:extLst>
              <a:ext uri="{FF2B5EF4-FFF2-40B4-BE49-F238E27FC236}">
                <a16:creationId xmlns:a16="http://schemas.microsoft.com/office/drawing/2014/main" id="{2C3837E7-08E6-1D79-6C59-45D82FB82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55082" y="7897516"/>
            <a:ext cx="7772400" cy="1611153"/>
          </a:xfrm>
          <a:prstGeom prst="rect">
            <a:avLst/>
          </a:prstGeom>
        </p:spPr>
      </p:pic>
    </p:spTree>
    <p:custDataLst>
      <p:tags r:id="rId1"/>
    </p:custDataLst>
    <p:extLst>
      <p:ext uri="{BB962C8B-B14F-4D97-AF65-F5344CB8AC3E}">
        <p14:creationId xmlns:p14="http://schemas.microsoft.com/office/powerpoint/2010/main" val="330268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1252432" y="9855354"/>
            <a:ext cx="5029200" cy="246221"/>
          </a:xfrm>
          <a:prstGeom prst="rect">
            <a:avLst/>
          </a:prstGeom>
          <a:noFill/>
        </p:spPr>
        <p:txBody>
          <a:bodyPr wrap="square" lIns="0" anchor="b" anchorCtr="0">
            <a:spAutoFit/>
          </a:bodyPr>
          <a:lstStyle/>
          <a:p>
            <a:pPr marL="0" marR="0" lvl="0" indent="0" algn="l" defTabSz="548626" rtl="0" eaLnBrk="0" fontAlgn="auto" latinLnBrk="0" hangingPunct="0">
              <a:lnSpc>
                <a:spcPct val="100000"/>
              </a:lnSpc>
              <a:spcBef>
                <a:spcPts val="0"/>
              </a:spcBef>
              <a:spcAft>
                <a:spcPts val="0"/>
              </a:spcAft>
              <a:buClrTx/>
              <a:buSzTx/>
              <a:buFontTx/>
              <a:buNone/>
              <a:tabLst/>
              <a:defRPr/>
            </a:pPr>
            <a:r>
              <a:rPr kumimoji="0" lang="en-US" sz="1000" b="0" i="0" u="none" strike="noStrike" kern="300" cap="none" spc="100" normalizeH="0" baseline="0" noProof="0" dirty="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1252432" y="2400300"/>
            <a:ext cx="15773400" cy="6865146"/>
          </a:xfrm>
          <a:prstGeom prst="rect">
            <a:avLst/>
          </a:prstGeom>
        </p:spPr>
        <p:txBody>
          <a:bodyPr vert="horz" lIns="0" tIns="0" rIns="0" bIns="0" rtlCol="0">
            <a:normAutofit/>
          </a:bodyPr>
          <a:lstStyle/>
          <a:p>
            <a:pPr lvl="0"/>
            <a:r>
              <a:rPr lang="en-US" dirty="0"/>
              <a:t>Click to Edit Text</a:t>
            </a:r>
          </a:p>
          <a:p>
            <a:pPr lvl="1"/>
            <a:r>
              <a:rPr lang="en-US" dirty="0"/>
              <a:t>Second level</a:t>
            </a:r>
          </a:p>
          <a:p>
            <a:pPr lvl="2"/>
            <a:r>
              <a:rPr lang="en-US" dirty="0"/>
              <a:t>Third level</a:t>
            </a:r>
          </a:p>
        </p:txBody>
      </p:sp>
      <p:sp>
        <p:nvSpPr>
          <p:cNvPr id="2" name="Title Placeholder 1"/>
          <p:cNvSpPr>
            <a:spLocks noGrp="1"/>
          </p:cNvSpPr>
          <p:nvPr>
            <p:ph type="title"/>
          </p:nvPr>
        </p:nvSpPr>
        <p:spPr>
          <a:xfrm>
            <a:off x="1252432" y="710304"/>
            <a:ext cx="15773400" cy="775596"/>
          </a:xfrm>
          <a:prstGeom prst="rect">
            <a:avLst/>
          </a:prstGeom>
        </p:spPr>
        <p:txBody>
          <a:bodyPr vert="horz" lIns="0" tIns="0" rIns="0" bIns="0" rtlCol="0" anchor="ctr">
            <a:normAutofit/>
          </a:bodyPr>
          <a:lstStyle/>
          <a:p>
            <a:r>
              <a:rPr lang="en-US" dirty="0"/>
              <a:t>Click to Add Slide Title</a:t>
            </a:r>
          </a:p>
        </p:txBody>
      </p:sp>
      <p:pic>
        <p:nvPicPr>
          <p:cNvPr id="6" name="Picture 5" descr="A black background with blue text&#10;&#10;Description automatically generated">
            <a:extLst>
              <a:ext uri="{FF2B5EF4-FFF2-40B4-BE49-F238E27FC236}">
                <a16:creationId xmlns:a16="http://schemas.microsoft.com/office/drawing/2014/main" id="{4564A355-93E1-60E7-7605-1B88FAC630B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4223893" y="8417462"/>
            <a:ext cx="4485196" cy="2522923"/>
          </a:xfrm>
          <a:prstGeom prst="rect">
            <a:avLst/>
          </a:prstGeom>
        </p:spPr>
      </p:pic>
    </p:spTree>
    <p:custDataLst>
      <p:tags r:id="rId18"/>
    </p:custDataLst>
    <p:extLst>
      <p:ext uri="{BB962C8B-B14F-4D97-AF65-F5344CB8AC3E}">
        <p14:creationId xmlns:p14="http://schemas.microsoft.com/office/powerpoint/2010/main" val="519966091"/>
      </p:ext>
    </p:extLst>
  </p:cSld>
  <p:clrMap bg1="lt1" tx1="dk1" bg2="lt2" tx2="dk2" accent1="accent1" accent2="accent2" accent3="accent3" accent4="accent4" accent5="accent5" accent6="accent6" hlink="hlink" folHlink="folHlink"/>
  <p:sldLayoutIdLst>
    <p:sldLayoutId id="2147483851" r:id="rId1"/>
    <p:sldLayoutId id="2147483838" r:id="rId2"/>
    <p:sldLayoutId id="2147483821" r:id="rId3"/>
    <p:sldLayoutId id="2147483820" r:id="rId4"/>
    <p:sldLayoutId id="2147483819" r:id="rId5"/>
    <p:sldLayoutId id="2147483822" r:id="rId6"/>
    <p:sldLayoutId id="2147483824" r:id="rId7"/>
    <p:sldLayoutId id="2147483832" r:id="rId8"/>
    <p:sldLayoutId id="2147483837" r:id="rId9"/>
    <p:sldLayoutId id="2147483828" r:id="rId10"/>
    <p:sldLayoutId id="2147483829" r:id="rId11"/>
    <p:sldLayoutId id="2147483852" r:id="rId12"/>
    <p:sldLayoutId id="2147483853" r:id="rId13"/>
    <p:sldLayoutId id="2147483854" r:id="rId14"/>
    <p:sldLayoutId id="2147483855" r:id="rId15"/>
    <p:sldLayoutId id="2147483856" r:id="rId16"/>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asvg="http://schemas.microsoft.com/office/drawing/2016/SVG/main" xmlns="">
      <p:transition spd="med">
        <p:fade/>
      </p:transition>
    </mc:Fallback>
  </mc:AlternateContent>
  <p:txStyles>
    <p:titleStyle>
      <a:lvl1pPr algn="l" defTabSz="1371600" rtl="0" eaLnBrk="1" latinLnBrk="0" hangingPunct="1">
        <a:lnSpc>
          <a:spcPct val="90000"/>
        </a:lnSpc>
        <a:spcBef>
          <a:spcPct val="0"/>
        </a:spcBef>
        <a:buNone/>
        <a:defRPr sz="5600" b="1" i="0" kern="1200">
          <a:solidFill>
            <a:schemeClr val="accent5"/>
          </a:solidFill>
          <a:latin typeface="Anova Bold" panose="020B0503020203020204" pitchFamily="34" charset="0"/>
          <a:ea typeface="+mj-ea"/>
          <a:cs typeface="+mj-cs"/>
        </a:defRPr>
      </a:lvl1pPr>
    </p:titleStyle>
    <p:bodyStyle>
      <a:lvl1pPr marL="365760" indent="-365760" algn="l" defTabSz="1371600" rtl="0" eaLnBrk="1" latinLnBrk="0" hangingPunct="1">
        <a:lnSpc>
          <a:spcPct val="85000"/>
        </a:lnSpc>
        <a:spcBef>
          <a:spcPts val="1600"/>
        </a:spcBef>
        <a:buClr>
          <a:schemeClr val="accent5"/>
        </a:buClr>
        <a:buFont typeface="Anova Light" panose="020B0403020203020204" pitchFamily="34" charset="0"/>
        <a:buChar char="•"/>
        <a:defRPr sz="3600" b="0" i="0" kern="1200">
          <a:solidFill>
            <a:schemeClr val="tx1"/>
          </a:solidFill>
          <a:latin typeface="+mn-lt"/>
          <a:ea typeface="+mn-ea"/>
          <a:cs typeface="+mn-cs"/>
        </a:defRPr>
      </a:lvl1pPr>
      <a:lvl2pPr marL="731520" indent="-365760" algn="l" defTabSz="1371600" rtl="0" eaLnBrk="1" latinLnBrk="0" hangingPunct="1">
        <a:lnSpc>
          <a:spcPct val="85000"/>
        </a:lnSpc>
        <a:spcBef>
          <a:spcPts val="1600"/>
        </a:spcBef>
        <a:buClr>
          <a:schemeClr val="accent5"/>
        </a:buClr>
        <a:buFont typeface="Anova Light" panose="020B0403020203020204" pitchFamily="34" charset="0"/>
        <a:buChar char="–"/>
        <a:defRPr sz="2800" b="0" i="0" kern="1200">
          <a:solidFill>
            <a:schemeClr val="tx1"/>
          </a:solidFill>
          <a:latin typeface="+mn-lt"/>
          <a:ea typeface="+mn-ea"/>
          <a:cs typeface="+mn-cs"/>
        </a:defRPr>
      </a:lvl2pPr>
      <a:lvl3pPr marL="1097280" indent="-365760" algn="l" defTabSz="1371600" rtl="0" eaLnBrk="1" latinLnBrk="0" hangingPunct="1">
        <a:lnSpc>
          <a:spcPct val="85000"/>
        </a:lnSpc>
        <a:spcBef>
          <a:spcPts val="1600"/>
        </a:spcBef>
        <a:buClr>
          <a:schemeClr val="accent5"/>
        </a:buClr>
        <a:buFont typeface="Anova Light" panose="020B0403020203020204" pitchFamily="34" charset="0"/>
        <a:buChar char="•"/>
        <a:defRPr sz="2400" b="0" i="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bg2"/>
          </a:solidFill>
          <a:latin typeface="+mj-lt"/>
          <a:ea typeface="+mn-ea"/>
          <a:cs typeface="+mn-cs"/>
        </a:defRPr>
      </a:lvl4pPr>
      <a:lvl5pPr marL="30861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bg2"/>
          </a:solidFill>
          <a:latin typeface="+mj-lt"/>
          <a:ea typeface="+mn-ea"/>
          <a:cs typeface="+mn-cs"/>
        </a:defRPr>
      </a:lvl5pPr>
      <a:lvl6pPr marL="37719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29.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31.xml"/><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svg"/><Relationship Id="rId2" Type="http://schemas.openxmlformats.org/officeDocument/2006/relationships/slideLayout" Target="../slideLayouts/slideLayout15.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40.xml"/><Relationship Id="rId7" Type="http://schemas.openxmlformats.org/officeDocument/2006/relationships/image" Target="../media/image41.svg"/><Relationship Id="rId2" Type="http://schemas.openxmlformats.org/officeDocument/2006/relationships/slideLayout" Target="../slideLayouts/slideLayout10.xml"/><Relationship Id="rId1" Type="http://schemas.openxmlformats.org/officeDocument/2006/relationships/tags" Target="../tags/tag37.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png"/><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4.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slideLayout" Target="../slideLayouts/slideLayout15.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27.svg"/><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6.png"/><Relationship Id="rId4" Type="http://schemas.openxmlformats.org/officeDocument/2006/relationships/diagramLayout" Target="../diagrams/layout1.xml"/><Relationship Id="rId9" Type="http://schemas.openxmlformats.org/officeDocument/2006/relationships/image" Target="../media/image25.svg"/><Relationship Id="rId1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381F-9F12-5E1C-168E-82FBDA53FE40}"/>
              </a:ext>
            </a:extLst>
          </p:cNvPr>
          <p:cNvSpPr>
            <a:spLocks noGrp="1"/>
          </p:cNvSpPr>
          <p:nvPr>
            <p:ph type="title"/>
          </p:nvPr>
        </p:nvSpPr>
        <p:spPr/>
        <p:txBody>
          <a:bodyPr/>
          <a:lstStyle/>
          <a:p>
            <a:r>
              <a:rPr lang="en-US" dirty="0"/>
              <a:t>Getting Started with Generative A.I.</a:t>
            </a:r>
          </a:p>
        </p:txBody>
      </p:sp>
      <p:sp>
        <p:nvSpPr>
          <p:cNvPr id="3" name="Text Placeholder 2">
            <a:extLst>
              <a:ext uri="{FF2B5EF4-FFF2-40B4-BE49-F238E27FC236}">
                <a16:creationId xmlns:a16="http://schemas.microsoft.com/office/drawing/2014/main" id="{10E990EC-4680-8D3B-1BE0-12DAC53F075A}"/>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9C14E150-A123-77F5-953B-04BF92810F8B}"/>
              </a:ext>
            </a:extLst>
          </p:cNvPr>
          <p:cNvSpPr>
            <a:spLocks noGrp="1"/>
          </p:cNvSpPr>
          <p:nvPr>
            <p:ph type="body" sz="quarter" idx="11"/>
          </p:nvPr>
        </p:nvSpPr>
        <p:spPr/>
        <p:txBody>
          <a:bodyPr/>
          <a:lstStyle/>
          <a:p>
            <a:r>
              <a:rPr lang="en-US" dirty="0"/>
              <a:t>Jason Colón</a:t>
            </a:r>
          </a:p>
        </p:txBody>
      </p:sp>
    </p:spTree>
    <p:custDataLst>
      <p:tags r:id="rId1"/>
    </p:custDataLst>
    <p:extLst>
      <p:ext uri="{BB962C8B-B14F-4D97-AF65-F5344CB8AC3E}">
        <p14:creationId xmlns:p14="http://schemas.microsoft.com/office/powerpoint/2010/main" val="6808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B0DB-1BAE-6D2B-6958-EA90D36DAC67}"/>
              </a:ext>
            </a:extLst>
          </p:cNvPr>
          <p:cNvSpPr>
            <a:spLocks noGrp="1"/>
          </p:cNvSpPr>
          <p:nvPr>
            <p:ph type="title"/>
          </p:nvPr>
        </p:nvSpPr>
        <p:spPr/>
        <p:txBody>
          <a:bodyPr vert="horz" lIns="0" tIns="0" rIns="0" bIns="0" rtlCol="0" anchor="t" anchorCtr="0">
            <a:normAutofit/>
          </a:bodyPr>
          <a:lstStyle/>
          <a:p>
            <a:r>
              <a:rPr lang="en-US" dirty="0"/>
              <a:t>Applications of GANs</a:t>
            </a:r>
          </a:p>
        </p:txBody>
      </p:sp>
      <p:sp>
        <p:nvSpPr>
          <p:cNvPr id="4" name="Text Placeholder 3">
            <a:extLst>
              <a:ext uri="{FF2B5EF4-FFF2-40B4-BE49-F238E27FC236}">
                <a16:creationId xmlns:a16="http://schemas.microsoft.com/office/drawing/2014/main" id="{03D184BA-6CFD-95B6-204C-21179E7089BE}"/>
              </a:ext>
            </a:extLst>
          </p:cNvPr>
          <p:cNvSpPr>
            <a:spLocks noGrp="1"/>
          </p:cNvSpPr>
          <p:nvPr>
            <p:ph type="body" sz="quarter" idx="10"/>
          </p:nvPr>
        </p:nvSpPr>
        <p:spPr/>
        <p:txBody>
          <a:bodyPr/>
          <a:lstStyle/>
          <a:p>
            <a:r>
              <a:rPr lang="en-US" dirty="0"/>
              <a:t>Data Augmentation</a:t>
            </a:r>
          </a:p>
        </p:txBody>
      </p:sp>
      <p:grpSp>
        <p:nvGrpSpPr>
          <p:cNvPr id="8" name="Group 7">
            <a:extLst>
              <a:ext uri="{FF2B5EF4-FFF2-40B4-BE49-F238E27FC236}">
                <a16:creationId xmlns:a16="http://schemas.microsoft.com/office/drawing/2014/main" id="{8A60EBB9-73BF-3B32-D00F-368BAC0FA724}"/>
              </a:ext>
            </a:extLst>
          </p:cNvPr>
          <p:cNvGrpSpPr/>
          <p:nvPr/>
        </p:nvGrpSpPr>
        <p:grpSpPr>
          <a:xfrm>
            <a:off x="2326219" y="2460980"/>
            <a:ext cx="13635566" cy="5867469"/>
            <a:chOff x="1348133" y="1924643"/>
            <a:chExt cx="9090377" cy="3911645"/>
          </a:xfrm>
        </p:grpSpPr>
        <p:grpSp>
          <p:nvGrpSpPr>
            <p:cNvPr id="7" name="Group 6">
              <a:extLst>
                <a:ext uri="{FF2B5EF4-FFF2-40B4-BE49-F238E27FC236}">
                  <a16:creationId xmlns:a16="http://schemas.microsoft.com/office/drawing/2014/main" id="{37FF7CD9-D256-B6C8-9899-74CD8BD0EB5E}"/>
                </a:ext>
              </a:extLst>
            </p:cNvPr>
            <p:cNvGrpSpPr/>
            <p:nvPr/>
          </p:nvGrpSpPr>
          <p:grpSpPr>
            <a:xfrm>
              <a:off x="1348133" y="1924643"/>
              <a:ext cx="2578308" cy="3557976"/>
              <a:chOff x="1348133" y="1924643"/>
              <a:chExt cx="2578308" cy="3557976"/>
            </a:xfrm>
          </p:grpSpPr>
          <p:grpSp>
            <p:nvGrpSpPr>
              <p:cNvPr id="45" name="Group 44">
                <a:extLst>
                  <a:ext uri="{FF2B5EF4-FFF2-40B4-BE49-F238E27FC236}">
                    <a16:creationId xmlns:a16="http://schemas.microsoft.com/office/drawing/2014/main" id="{9C78B382-517E-4A15-DB0A-15B343699BC7}"/>
                  </a:ext>
                </a:extLst>
              </p:cNvPr>
              <p:cNvGrpSpPr/>
              <p:nvPr/>
            </p:nvGrpSpPr>
            <p:grpSpPr>
              <a:xfrm>
                <a:off x="1348133" y="1924643"/>
                <a:ext cx="2578308" cy="3057994"/>
                <a:chOff x="1019331" y="1723869"/>
                <a:chExt cx="2578308" cy="3057994"/>
              </a:xfrm>
            </p:grpSpPr>
            <p:sp>
              <p:nvSpPr>
                <p:cNvPr id="46" name="Rectangle 45">
                  <a:extLst>
                    <a:ext uri="{FF2B5EF4-FFF2-40B4-BE49-F238E27FC236}">
                      <a16:creationId xmlns:a16="http://schemas.microsoft.com/office/drawing/2014/main" id="{791BE0C2-D6AF-161C-8FD2-1F9C6EFA371D}"/>
                    </a:ext>
                  </a:extLst>
                </p:cNvPr>
                <p:cNvSpPr/>
                <p:nvPr/>
              </p:nvSpPr>
              <p:spPr>
                <a:xfrm>
                  <a:off x="1019331" y="1723869"/>
                  <a:ext cx="2578308" cy="305799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Oval 46">
                  <a:extLst>
                    <a:ext uri="{FF2B5EF4-FFF2-40B4-BE49-F238E27FC236}">
                      <a16:creationId xmlns:a16="http://schemas.microsoft.com/office/drawing/2014/main" id="{9F0BA609-EE7E-EB7B-C2DB-97CAC1191A06}"/>
                    </a:ext>
                  </a:extLst>
                </p:cNvPr>
                <p:cNvSpPr/>
                <p:nvPr/>
              </p:nvSpPr>
              <p:spPr>
                <a:xfrm>
                  <a:off x="1858780" y="1993692"/>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Oval 47">
                  <a:extLst>
                    <a:ext uri="{FF2B5EF4-FFF2-40B4-BE49-F238E27FC236}">
                      <a16:creationId xmlns:a16="http://schemas.microsoft.com/office/drawing/2014/main" id="{C7E987A9-72FD-E0D4-C1AF-18ECF52A4139}"/>
                    </a:ext>
                  </a:extLst>
                </p:cNvPr>
                <p:cNvSpPr/>
                <p:nvPr/>
              </p:nvSpPr>
              <p:spPr>
                <a:xfrm>
                  <a:off x="2490865" y="3045502"/>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Oval 48">
                  <a:extLst>
                    <a:ext uri="{FF2B5EF4-FFF2-40B4-BE49-F238E27FC236}">
                      <a16:creationId xmlns:a16="http://schemas.microsoft.com/office/drawing/2014/main" id="{F50FD966-A438-7DB3-42F3-D5CABE72DA3B}"/>
                    </a:ext>
                  </a:extLst>
                </p:cNvPr>
                <p:cNvSpPr/>
                <p:nvPr/>
              </p:nvSpPr>
              <p:spPr>
                <a:xfrm>
                  <a:off x="1584460" y="3319822"/>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Oval 49">
                  <a:extLst>
                    <a:ext uri="{FF2B5EF4-FFF2-40B4-BE49-F238E27FC236}">
                      <a16:creationId xmlns:a16="http://schemas.microsoft.com/office/drawing/2014/main" id="{59AFF0B5-FDBD-3C3A-8C59-0B73BD2288FA}"/>
                    </a:ext>
                  </a:extLst>
                </p:cNvPr>
                <p:cNvSpPr/>
                <p:nvPr/>
              </p:nvSpPr>
              <p:spPr>
                <a:xfrm>
                  <a:off x="3093094" y="325266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Oval 50">
                  <a:extLst>
                    <a:ext uri="{FF2B5EF4-FFF2-40B4-BE49-F238E27FC236}">
                      <a16:creationId xmlns:a16="http://schemas.microsoft.com/office/drawing/2014/main" id="{2D8DB106-A436-2C7A-F285-B5397A171BD2}"/>
                    </a:ext>
                  </a:extLst>
                </p:cNvPr>
                <p:cNvSpPr/>
                <p:nvPr/>
              </p:nvSpPr>
              <p:spPr>
                <a:xfrm>
                  <a:off x="2600646" y="4036505"/>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Oval 51">
                  <a:extLst>
                    <a:ext uri="{FF2B5EF4-FFF2-40B4-BE49-F238E27FC236}">
                      <a16:creationId xmlns:a16="http://schemas.microsoft.com/office/drawing/2014/main" id="{DBFA813D-60B2-F314-567A-A49F0C621BF5}"/>
                    </a:ext>
                  </a:extLst>
                </p:cNvPr>
                <p:cNvSpPr/>
                <p:nvPr/>
              </p:nvSpPr>
              <p:spPr>
                <a:xfrm>
                  <a:off x="2698229" y="207978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Oval 52">
                  <a:extLst>
                    <a:ext uri="{FF2B5EF4-FFF2-40B4-BE49-F238E27FC236}">
                      <a16:creationId xmlns:a16="http://schemas.microsoft.com/office/drawing/2014/main" id="{8ACEDF08-289E-33D7-D305-52384C5521A7}"/>
                    </a:ext>
                  </a:extLst>
                </p:cNvPr>
                <p:cNvSpPr/>
                <p:nvPr/>
              </p:nvSpPr>
              <p:spPr>
                <a:xfrm>
                  <a:off x="1175477" y="4284537"/>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4" name="Oval 53">
                  <a:extLst>
                    <a:ext uri="{FF2B5EF4-FFF2-40B4-BE49-F238E27FC236}">
                      <a16:creationId xmlns:a16="http://schemas.microsoft.com/office/drawing/2014/main" id="{D25F8097-FBF8-6748-B18A-FEF1D3AAD4F4}"/>
                    </a:ext>
                  </a:extLst>
                </p:cNvPr>
                <p:cNvSpPr/>
                <p:nvPr/>
              </p:nvSpPr>
              <p:spPr>
                <a:xfrm>
                  <a:off x="1924737" y="435989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89" name="TextBox 88">
                <a:extLst>
                  <a:ext uri="{FF2B5EF4-FFF2-40B4-BE49-F238E27FC236}">
                    <a16:creationId xmlns:a16="http://schemas.microsoft.com/office/drawing/2014/main" id="{D7BBBFD0-D25D-AB73-FCEE-506A23EEB912}"/>
                  </a:ext>
                </a:extLst>
              </p:cNvPr>
              <p:cNvSpPr txBox="1"/>
              <p:nvPr/>
            </p:nvSpPr>
            <p:spPr>
              <a:xfrm flipH="1">
                <a:off x="1627514" y="5092769"/>
                <a:ext cx="2019544" cy="389850"/>
              </a:xfrm>
              <a:prstGeom prst="rect">
                <a:avLst/>
              </a:prstGeom>
              <a:noFill/>
            </p:spPr>
            <p:txBody>
              <a:bodyPr wrap="square" rtlCol="0">
                <a:spAutoFit/>
              </a:bodyPr>
              <a:lstStyle/>
              <a:p>
                <a:pPr algn="ctr"/>
                <a:r>
                  <a:rPr lang="en-US" sz="3200"/>
                  <a:t>Raw Samples</a:t>
                </a:r>
                <a:endParaRPr lang="en-US" sz="3200" err="1"/>
              </a:p>
            </p:txBody>
          </p:sp>
        </p:grpSp>
        <p:grpSp>
          <p:nvGrpSpPr>
            <p:cNvPr id="6" name="Group 5">
              <a:extLst>
                <a:ext uri="{FF2B5EF4-FFF2-40B4-BE49-F238E27FC236}">
                  <a16:creationId xmlns:a16="http://schemas.microsoft.com/office/drawing/2014/main" id="{5E509607-0447-A9ED-B177-C85F65FA7417}"/>
                </a:ext>
              </a:extLst>
            </p:cNvPr>
            <p:cNvGrpSpPr/>
            <p:nvPr/>
          </p:nvGrpSpPr>
          <p:grpSpPr>
            <a:xfrm>
              <a:off x="4604168" y="1970792"/>
              <a:ext cx="2578308" cy="3511826"/>
              <a:chOff x="4491570" y="1970792"/>
              <a:chExt cx="2578308" cy="3511826"/>
            </a:xfrm>
          </p:grpSpPr>
          <p:grpSp>
            <p:nvGrpSpPr>
              <p:cNvPr id="55" name="Group 54">
                <a:extLst>
                  <a:ext uri="{FF2B5EF4-FFF2-40B4-BE49-F238E27FC236}">
                    <a16:creationId xmlns:a16="http://schemas.microsoft.com/office/drawing/2014/main" id="{8308A4D9-276C-041A-5E95-A1F063A78265}"/>
                  </a:ext>
                </a:extLst>
              </p:cNvPr>
              <p:cNvGrpSpPr/>
              <p:nvPr/>
            </p:nvGrpSpPr>
            <p:grpSpPr>
              <a:xfrm>
                <a:off x="4491570" y="1970792"/>
                <a:ext cx="2578308" cy="3057994"/>
                <a:chOff x="4375240" y="1922184"/>
                <a:chExt cx="2578308" cy="3057994"/>
              </a:xfrm>
            </p:grpSpPr>
            <p:grpSp>
              <p:nvGrpSpPr>
                <p:cNvPr id="56" name="Group 55">
                  <a:extLst>
                    <a:ext uri="{FF2B5EF4-FFF2-40B4-BE49-F238E27FC236}">
                      <a16:creationId xmlns:a16="http://schemas.microsoft.com/office/drawing/2014/main" id="{19329245-9CF5-E9B1-10E3-2B6334B62B9D}"/>
                    </a:ext>
                  </a:extLst>
                </p:cNvPr>
                <p:cNvGrpSpPr/>
                <p:nvPr/>
              </p:nvGrpSpPr>
              <p:grpSpPr>
                <a:xfrm>
                  <a:off x="4375240" y="1922184"/>
                  <a:ext cx="2578308" cy="3057994"/>
                  <a:chOff x="4450292" y="1873021"/>
                  <a:chExt cx="2578308" cy="3057994"/>
                </a:xfrm>
              </p:grpSpPr>
              <p:sp>
                <p:nvSpPr>
                  <p:cNvPr id="64" name="Rectangle 63">
                    <a:extLst>
                      <a:ext uri="{FF2B5EF4-FFF2-40B4-BE49-F238E27FC236}">
                        <a16:creationId xmlns:a16="http://schemas.microsoft.com/office/drawing/2014/main" id="{203019CA-4BF0-7BCC-C77E-7144217CF9A8}"/>
                      </a:ext>
                    </a:extLst>
                  </p:cNvPr>
                  <p:cNvSpPr/>
                  <p:nvPr/>
                </p:nvSpPr>
                <p:spPr>
                  <a:xfrm>
                    <a:off x="4450292" y="1873021"/>
                    <a:ext cx="2578308" cy="305799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65" name="Group 64">
                    <a:extLst>
                      <a:ext uri="{FF2B5EF4-FFF2-40B4-BE49-F238E27FC236}">
                        <a16:creationId xmlns:a16="http://schemas.microsoft.com/office/drawing/2014/main" id="{D6064886-5A6B-01D2-E30F-93F2F8CED335}"/>
                      </a:ext>
                    </a:extLst>
                  </p:cNvPr>
                  <p:cNvGrpSpPr/>
                  <p:nvPr/>
                </p:nvGrpSpPr>
                <p:grpSpPr>
                  <a:xfrm>
                    <a:off x="4757480" y="3440456"/>
                    <a:ext cx="1075042" cy="658665"/>
                    <a:chOff x="4757480" y="3440456"/>
                    <a:chExt cx="1075042" cy="658665"/>
                  </a:xfrm>
                </p:grpSpPr>
                <p:sp>
                  <p:nvSpPr>
                    <p:cNvPr id="66" name="Oval 65">
                      <a:extLst>
                        <a:ext uri="{FF2B5EF4-FFF2-40B4-BE49-F238E27FC236}">
                          <a16:creationId xmlns:a16="http://schemas.microsoft.com/office/drawing/2014/main" id="{B4C5C507-F980-CDC2-7105-B2791E4BBF1A}"/>
                        </a:ext>
                      </a:extLst>
                    </p:cNvPr>
                    <p:cNvSpPr/>
                    <p:nvPr/>
                  </p:nvSpPr>
                  <p:spPr>
                    <a:xfrm>
                      <a:off x="4757480" y="3440456"/>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7" name="Oval 66">
                      <a:extLst>
                        <a:ext uri="{FF2B5EF4-FFF2-40B4-BE49-F238E27FC236}">
                          <a16:creationId xmlns:a16="http://schemas.microsoft.com/office/drawing/2014/main" id="{3CF614CB-D60F-2136-4420-FDFC7C33F0F7}"/>
                        </a:ext>
                      </a:extLst>
                    </p:cNvPr>
                    <p:cNvSpPr/>
                    <p:nvPr/>
                  </p:nvSpPr>
                  <p:spPr>
                    <a:xfrm>
                      <a:off x="5558202" y="3824801"/>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57" name="Group 56">
                  <a:extLst>
                    <a:ext uri="{FF2B5EF4-FFF2-40B4-BE49-F238E27FC236}">
                      <a16:creationId xmlns:a16="http://schemas.microsoft.com/office/drawing/2014/main" id="{84DD77F5-04EE-C5C1-BB50-50E7389B983A}"/>
                    </a:ext>
                  </a:extLst>
                </p:cNvPr>
                <p:cNvGrpSpPr/>
                <p:nvPr/>
              </p:nvGrpSpPr>
              <p:grpSpPr>
                <a:xfrm>
                  <a:off x="4819588" y="2216856"/>
                  <a:ext cx="1922738" cy="2445896"/>
                  <a:chOff x="4894640" y="2167693"/>
                  <a:chExt cx="1922738" cy="2445896"/>
                </a:xfrm>
              </p:grpSpPr>
              <p:sp>
                <p:nvSpPr>
                  <p:cNvPr id="58" name="Oval 57">
                    <a:extLst>
                      <a:ext uri="{FF2B5EF4-FFF2-40B4-BE49-F238E27FC236}">
                        <a16:creationId xmlns:a16="http://schemas.microsoft.com/office/drawing/2014/main" id="{FE06CE49-7EE8-9D43-CC5F-87EF587DBF9D}"/>
                      </a:ext>
                    </a:extLst>
                  </p:cNvPr>
                  <p:cNvSpPr/>
                  <p:nvPr/>
                </p:nvSpPr>
                <p:spPr>
                  <a:xfrm>
                    <a:off x="4894640" y="2452756"/>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9" name="Oval 58">
                    <a:extLst>
                      <a:ext uri="{FF2B5EF4-FFF2-40B4-BE49-F238E27FC236}">
                        <a16:creationId xmlns:a16="http://schemas.microsoft.com/office/drawing/2014/main" id="{4B35C702-D0B1-16CE-15E9-0D31B56B89E0}"/>
                      </a:ext>
                    </a:extLst>
                  </p:cNvPr>
                  <p:cNvSpPr/>
                  <p:nvPr/>
                </p:nvSpPr>
                <p:spPr>
                  <a:xfrm>
                    <a:off x="5402057" y="2996247"/>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Oval 59">
                    <a:extLst>
                      <a:ext uri="{FF2B5EF4-FFF2-40B4-BE49-F238E27FC236}">
                        <a16:creationId xmlns:a16="http://schemas.microsoft.com/office/drawing/2014/main" id="{61E5D0D1-DC42-CD3D-C4A7-1DD5B8C1E7CE}"/>
                      </a:ext>
                    </a:extLst>
                  </p:cNvPr>
                  <p:cNvSpPr/>
                  <p:nvPr/>
                </p:nvSpPr>
                <p:spPr>
                  <a:xfrm>
                    <a:off x="6543058" y="4339269"/>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1" name="Oval 60">
                    <a:extLst>
                      <a:ext uri="{FF2B5EF4-FFF2-40B4-BE49-F238E27FC236}">
                        <a16:creationId xmlns:a16="http://schemas.microsoft.com/office/drawing/2014/main" id="{03190759-90CC-BB9C-9D56-1B0E31898635}"/>
                      </a:ext>
                    </a:extLst>
                  </p:cNvPr>
                  <p:cNvSpPr/>
                  <p:nvPr/>
                </p:nvSpPr>
                <p:spPr>
                  <a:xfrm>
                    <a:off x="5633904" y="2167693"/>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2" name="Oval 61">
                    <a:extLst>
                      <a:ext uri="{FF2B5EF4-FFF2-40B4-BE49-F238E27FC236}">
                        <a16:creationId xmlns:a16="http://schemas.microsoft.com/office/drawing/2014/main" id="{ED5F3F58-6822-F395-377E-DB85C2CD4D1C}"/>
                      </a:ext>
                    </a:extLst>
                  </p:cNvPr>
                  <p:cNvSpPr/>
                  <p:nvPr/>
                </p:nvSpPr>
                <p:spPr>
                  <a:xfrm>
                    <a:off x="5763318" y="2740068"/>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3" name="Oval 62">
                    <a:extLst>
                      <a:ext uri="{FF2B5EF4-FFF2-40B4-BE49-F238E27FC236}">
                        <a16:creationId xmlns:a16="http://schemas.microsoft.com/office/drawing/2014/main" id="{1BEB6171-14DB-C33C-42C6-DAD11E5A0CCA}"/>
                      </a:ext>
                    </a:extLst>
                  </p:cNvPr>
                  <p:cNvSpPr/>
                  <p:nvPr/>
                </p:nvSpPr>
                <p:spPr>
                  <a:xfrm>
                    <a:off x="6304695" y="3580767"/>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90" name="TextBox 89">
                <a:extLst>
                  <a:ext uri="{FF2B5EF4-FFF2-40B4-BE49-F238E27FC236}">
                    <a16:creationId xmlns:a16="http://schemas.microsoft.com/office/drawing/2014/main" id="{14603B1B-C6AE-BBB0-CDDC-A82ABD5A2999}"/>
                  </a:ext>
                </a:extLst>
              </p:cNvPr>
              <p:cNvSpPr txBox="1"/>
              <p:nvPr/>
            </p:nvSpPr>
            <p:spPr>
              <a:xfrm flipH="1">
                <a:off x="4550410" y="5092768"/>
                <a:ext cx="2470396" cy="389850"/>
              </a:xfrm>
              <a:prstGeom prst="rect">
                <a:avLst/>
              </a:prstGeom>
              <a:noFill/>
            </p:spPr>
            <p:txBody>
              <a:bodyPr wrap="square" rtlCol="0">
                <a:spAutoFit/>
              </a:bodyPr>
              <a:lstStyle/>
              <a:p>
                <a:pPr algn="ctr"/>
                <a:r>
                  <a:rPr lang="en-US" sz="3200"/>
                  <a:t>Modified Samples</a:t>
                </a:r>
                <a:endParaRPr lang="en-US" sz="3200" err="1"/>
              </a:p>
            </p:txBody>
          </p:sp>
        </p:grpSp>
        <p:grpSp>
          <p:nvGrpSpPr>
            <p:cNvPr id="5" name="Group 4">
              <a:extLst>
                <a:ext uri="{FF2B5EF4-FFF2-40B4-BE49-F238E27FC236}">
                  <a16:creationId xmlns:a16="http://schemas.microsoft.com/office/drawing/2014/main" id="{7D5A50E5-4C2C-9A3A-6178-B422A6875A1C}"/>
                </a:ext>
              </a:extLst>
            </p:cNvPr>
            <p:cNvGrpSpPr/>
            <p:nvPr/>
          </p:nvGrpSpPr>
          <p:grpSpPr>
            <a:xfrm>
              <a:off x="7860202" y="1991393"/>
              <a:ext cx="2578308" cy="3844895"/>
              <a:chOff x="7860202" y="1991393"/>
              <a:chExt cx="2578308" cy="3844895"/>
            </a:xfrm>
          </p:grpSpPr>
          <p:grpSp>
            <p:nvGrpSpPr>
              <p:cNvPr id="94" name="Group 93">
                <a:extLst>
                  <a:ext uri="{FF2B5EF4-FFF2-40B4-BE49-F238E27FC236}">
                    <a16:creationId xmlns:a16="http://schemas.microsoft.com/office/drawing/2014/main" id="{D76CDE10-2B07-CA3A-7210-8B60692E38D4}"/>
                  </a:ext>
                </a:extLst>
              </p:cNvPr>
              <p:cNvGrpSpPr/>
              <p:nvPr/>
            </p:nvGrpSpPr>
            <p:grpSpPr>
              <a:xfrm>
                <a:off x="7860202" y="1991393"/>
                <a:ext cx="2578308" cy="3057994"/>
                <a:chOff x="7882688" y="1898832"/>
                <a:chExt cx="2578308" cy="3057994"/>
              </a:xfrm>
            </p:grpSpPr>
            <p:grpSp>
              <p:nvGrpSpPr>
                <p:cNvPr id="93" name="Group 92">
                  <a:extLst>
                    <a:ext uri="{FF2B5EF4-FFF2-40B4-BE49-F238E27FC236}">
                      <a16:creationId xmlns:a16="http://schemas.microsoft.com/office/drawing/2014/main" id="{D9D54FDA-2B10-A1E6-340E-DE511D211D5B}"/>
                    </a:ext>
                  </a:extLst>
                </p:cNvPr>
                <p:cNvGrpSpPr/>
                <p:nvPr/>
              </p:nvGrpSpPr>
              <p:grpSpPr>
                <a:xfrm>
                  <a:off x="7882688" y="1898832"/>
                  <a:ext cx="2578308" cy="3057994"/>
                  <a:chOff x="7978092" y="1858352"/>
                  <a:chExt cx="2578308" cy="3057994"/>
                </a:xfrm>
              </p:grpSpPr>
              <p:grpSp>
                <p:nvGrpSpPr>
                  <p:cNvPr id="92" name="Group 91">
                    <a:extLst>
                      <a:ext uri="{FF2B5EF4-FFF2-40B4-BE49-F238E27FC236}">
                        <a16:creationId xmlns:a16="http://schemas.microsoft.com/office/drawing/2014/main" id="{FC1830ED-513A-4ED0-51B4-716B688C40F1}"/>
                      </a:ext>
                    </a:extLst>
                  </p:cNvPr>
                  <p:cNvGrpSpPr/>
                  <p:nvPr/>
                </p:nvGrpSpPr>
                <p:grpSpPr>
                  <a:xfrm>
                    <a:off x="7978092" y="1858352"/>
                    <a:ext cx="2578308" cy="3057994"/>
                    <a:chOff x="7978092" y="1858352"/>
                    <a:chExt cx="2578308" cy="3057994"/>
                  </a:xfrm>
                </p:grpSpPr>
                <p:grpSp>
                  <p:nvGrpSpPr>
                    <p:cNvPr id="68" name="Group 67">
                      <a:extLst>
                        <a:ext uri="{FF2B5EF4-FFF2-40B4-BE49-F238E27FC236}">
                          <a16:creationId xmlns:a16="http://schemas.microsoft.com/office/drawing/2014/main" id="{E21B1C65-DEA8-2AF0-0DA6-085D137D7ED5}"/>
                        </a:ext>
                      </a:extLst>
                    </p:cNvPr>
                    <p:cNvGrpSpPr/>
                    <p:nvPr/>
                  </p:nvGrpSpPr>
                  <p:grpSpPr>
                    <a:xfrm>
                      <a:off x="7978092" y="1858352"/>
                      <a:ext cx="2578308" cy="3057994"/>
                      <a:chOff x="4406018" y="1922184"/>
                      <a:chExt cx="2578308" cy="3057994"/>
                    </a:xfrm>
                  </p:grpSpPr>
                  <p:grpSp>
                    <p:nvGrpSpPr>
                      <p:cNvPr id="69" name="Group 68">
                        <a:extLst>
                          <a:ext uri="{FF2B5EF4-FFF2-40B4-BE49-F238E27FC236}">
                            <a16:creationId xmlns:a16="http://schemas.microsoft.com/office/drawing/2014/main" id="{6A3E61D7-7AFD-C5A8-57D6-6975A109FB97}"/>
                          </a:ext>
                        </a:extLst>
                      </p:cNvPr>
                      <p:cNvGrpSpPr/>
                      <p:nvPr/>
                    </p:nvGrpSpPr>
                    <p:grpSpPr>
                      <a:xfrm>
                        <a:off x="4406018" y="1922184"/>
                        <a:ext cx="2578308" cy="3057994"/>
                        <a:chOff x="4481070" y="1873021"/>
                        <a:chExt cx="2578308" cy="3057994"/>
                      </a:xfrm>
                    </p:grpSpPr>
                    <p:sp>
                      <p:nvSpPr>
                        <p:cNvPr id="77" name="Rectangle 76">
                          <a:extLst>
                            <a:ext uri="{FF2B5EF4-FFF2-40B4-BE49-F238E27FC236}">
                              <a16:creationId xmlns:a16="http://schemas.microsoft.com/office/drawing/2014/main" id="{87EFF056-7E3F-F055-9A76-3C557BE4DB35}"/>
                            </a:ext>
                          </a:extLst>
                        </p:cNvPr>
                        <p:cNvSpPr/>
                        <p:nvPr/>
                      </p:nvSpPr>
                      <p:spPr>
                        <a:xfrm>
                          <a:off x="4481070" y="1873021"/>
                          <a:ext cx="2578308" cy="305799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78" name="Group 77">
                          <a:extLst>
                            <a:ext uri="{FF2B5EF4-FFF2-40B4-BE49-F238E27FC236}">
                              <a16:creationId xmlns:a16="http://schemas.microsoft.com/office/drawing/2014/main" id="{52BD50A0-2774-4B82-9BA3-7FE3F9C6EA54}"/>
                            </a:ext>
                          </a:extLst>
                        </p:cNvPr>
                        <p:cNvGrpSpPr/>
                        <p:nvPr/>
                      </p:nvGrpSpPr>
                      <p:grpSpPr>
                        <a:xfrm>
                          <a:off x="4757480" y="3440456"/>
                          <a:ext cx="1075042" cy="658665"/>
                          <a:chOff x="4757480" y="3440456"/>
                          <a:chExt cx="1075042" cy="658665"/>
                        </a:xfrm>
                      </p:grpSpPr>
                      <p:sp>
                        <p:nvSpPr>
                          <p:cNvPr id="79" name="Oval 78">
                            <a:extLst>
                              <a:ext uri="{FF2B5EF4-FFF2-40B4-BE49-F238E27FC236}">
                                <a16:creationId xmlns:a16="http://schemas.microsoft.com/office/drawing/2014/main" id="{FAE3720A-4D9A-ABF5-5AA2-1D5B72D41172}"/>
                              </a:ext>
                            </a:extLst>
                          </p:cNvPr>
                          <p:cNvSpPr/>
                          <p:nvPr/>
                        </p:nvSpPr>
                        <p:spPr>
                          <a:xfrm>
                            <a:off x="4757480" y="3440456"/>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0" name="Oval 79">
                            <a:extLst>
                              <a:ext uri="{FF2B5EF4-FFF2-40B4-BE49-F238E27FC236}">
                                <a16:creationId xmlns:a16="http://schemas.microsoft.com/office/drawing/2014/main" id="{96C4624B-7DBD-D428-A273-6A7C30DE92D3}"/>
                              </a:ext>
                            </a:extLst>
                          </p:cNvPr>
                          <p:cNvSpPr/>
                          <p:nvPr/>
                        </p:nvSpPr>
                        <p:spPr>
                          <a:xfrm>
                            <a:off x="5558202" y="3824801"/>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0" name="Group 69">
                        <a:extLst>
                          <a:ext uri="{FF2B5EF4-FFF2-40B4-BE49-F238E27FC236}">
                            <a16:creationId xmlns:a16="http://schemas.microsoft.com/office/drawing/2014/main" id="{1DA75A86-09AB-B0A9-09D2-D2A5CE8649E4}"/>
                          </a:ext>
                        </a:extLst>
                      </p:cNvPr>
                      <p:cNvGrpSpPr/>
                      <p:nvPr/>
                    </p:nvGrpSpPr>
                    <p:grpSpPr>
                      <a:xfrm>
                        <a:off x="4819588" y="2216856"/>
                        <a:ext cx="1922738" cy="2445896"/>
                        <a:chOff x="4894640" y="2167693"/>
                        <a:chExt cx="1922738" cy="2445896"/>
                      </a:xfrm>
                    </p:grpSpPr>
                    <p:sp>
                      <p:nvSpPr>
                        <p:cNvPr id="71" name="Oval 70">
                          <a:extLst>
                            <a:ext uri="{FF2B5EF4-FFF2-40B4-BE49-F238E27FC236}">
                              <a16:creationId xmlns:a16="http://schemas.microsoft.com/office/drawing/2014/main" id="{95F26270-8B81-F21F-C45D-8849C07023DA}"/>
                            </a:ext>
                          </a:extLst>
                        </p:cNvPr>
                        <p:cNvSpPr/>
                        <p:nvPr/>
                      </p:nvSpPr>
                      <p:spPr>
                        <a:xfrm>
                          <a:off x="4894640" y="2452756"/>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Oval 71">
                          <a:extLst>
                            <a:ext uri="{FF2B5EF4-FFF2-40B4-BE49-F238E27FC236}">
                              <a16:creationId xmlns:a16="http://schemas.microsoft.com/office/drawing/2014/main" id="{9B949610-8A4F-01D6-C5BA-1C5DFDBCE288}"/>
                            </a:ext>
                          </a:extLst>
                        </p:cNvPr>
                        <p:cNvSpPr/>
                        <p:nvPr/>
                      </p:nvSpPr>
                      <p:spPr>
                        <a:xfrm>
                          <a:off x="5402057" y="2996247"/>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Oval 72">
                          <a:extLst>
                            <a:ext uri="{FF2B5EF4-FFF2-40B4-BE49-F238E27FC236}">
                              <a16:creationId xmlns:a16="http://schemas.microsoft.com/office/drawing/2014/main" id="{93750D31-E206-1DE5-F038-F296AACE9C42}"/>
                            </a:ext>
                          </a:extLst>
                        </p:cNvPr>
                        <p:cNvSpPr/>
                        <p:nvPr/>
                      </p:nvSpPr>
                      <p:spPr>
                        <a:xfrm>
                          <a:off x="6543058" y="4339269"/>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Oval 73">
                          <a:extLst>
                            <a:ext uri="{FF2B5EF4-FFF2-40B4-BE49-F238E27FC236}">
                              <a16:creationId xmlns:a16="http://schemas.microsoft.com/office/drawing/2014/main" id="{2B3158A3-5051-BFE8-649A-DF4E21ECA973}"/>
                            </a:ext>
                          </a:extLst>
                        </p:cNvPr>
                        <p:cNvSpPr/>
                        <p:nvPr/>
                      </p:nvSpPr>
                      <p:spPr>
                        <a:xfrm>
                          <a:off x="5633904" y="2167693"/>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5" name="Oval 74">
                          <a:extLst>
                            <a:ext uri="{FF2B5EF4-FFF2-40B4-BE49-F238E27FC236}">
                              <a16:creationId xmlns:a16="http://schemas.microsoft.com/office/drawing/2014/main" id="{38F35FCD-C562-A5F5-1E9C-2EB771239A1E}"/>
                            </a:ext>
                          </a:extLst>
                        </p:cNvPr>
                        <p:cNvSpPr/>
                        <p:nvPr/>
                      </p:nvSpPr>
                      <p:spPr>
                        <a:xfrm>
                          <a:off x="5763318" y="2740068"/>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6" name="Oval 75">
                          <a:extLst>
                            <a:ext uri="{FF2B5EF4-FFF2-40B4-BE49-F238E27FC236}">
                              <a16:creationId xmlns:a16="http://schemas.microsoft.com/office/drawing/2014/main" id="{CBBDF653-CFAA-61C4-CCA3-C879223AE85F}"/>
                            </a:ext>
                          </a:extLst>
                        </p:cNvPr>
                        <p:cNvSpPr/>
                        <p:nvPr/>
                      </p:nvSpPr>
                      <p:spPr>
                        <a:xfrm>
                          <a:off x="6304695" y="3580767"/>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81" name="Oval 80">
                      <a:extLst>
                        <a:ext uri="{FF2B5EF4-FFF2-40B4-BE49-F238E27FC236}">
                          <a16:creationId xmlns:a16="http://schemas.microsoft.com/office/drawing/2014/main" id="{212F613A-FEDD-D280-DAC5-29FAA588A21E}"/>
                        </a:ext>
                      </a:extLst>
                    </p:cNvPr>
                    <p:cNvSpPr/>
                    <p:nvPr/>
                  </p:nvSpPr>
                  <p:spPr>
                    <a:xfrm>
                      <a:off x="8618632" y="206460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82" name="Oval 81">
                    <a:extLst>
                      <a:ext uri="{FF2B5EF4-FFF2-40B4-BE49-F238E27FC236}">
                        <a16:creationId xmlns:a16="http://schemas.microsoft.com/office/drawing/2014/main" id="{1A381F99-6F51-3906-4375-A160C7FA4519}"/>
                      </a:ext>
                    </a:extLst>
                  </p:cNvPr>
                  <p:cNvSpPr/>
                  <p:nvPr/>
                </p:nvSpPr>
                <p:spPr>
                  <a:xfrm>
                    <a:off x="9582778" y="2167693"/>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3" name="Oval 82">
                    <a:extLst>
                      <a:ext uri="{FF2B5EF4-FFF2-40B4-BE49-F238E27FC236}">
                        <a16:creationId xmlns:a16="http://schemas.microsoft.com/office/drawing/2014/main" id="{BC8F72CF-4756-4BFF-177B-C39030746732}"/>
                      </a:ext>
                    </a:extLst>
                  </p:cNvPr>
                  <p:cNvSpPr/>
                  <p:nvPr/>
                </p:nvSpPr>
                <p:spPr>
                  <a:xfrm>
                    <a:off x="8224281" y="4356991"/>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4" name="Oval 83">
                    <a:extLst>
                      <a:ext uri="{FF2B5EF4-FFF2-40B4-BE49-F238E27FC236}">
                        <a16:creationId xmlns:a16="http://schemas.microsoft.com/office/drawing/2014/main" id="{29E4C5D0-82A3-88EA-54DC-4A52E0FE2992}"/>
                      </a:ext>
                    </a:extLst>
                  </p:cNvPr>
                  <p:cNvSpPr/>
                  <p:nvPr/>
                </p:nvSpPr>
                <p:spPr>
                  <a:xfrm>
                    <a:off x="8931927" y="441414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5" name="Oval 84">
                    <a:extLst>
                      <a:ext uri="{FF2B5EF4-FFF2-40B4-BE49-F238E27FC236}">
                        <a16:creationId xmlns:a16="http://schemas.microsoft.com/office/drawing/2014/main" id="{BD78765A-25B8-F4EB-A089-6D2D72ABA973}"/>
                      </a:ext>
                    </a:extLst>
                  </p:cNvPr>
                  <p:cNvSpPr/>
                  <p:nvPr/>
                </p:nvSpPr>
                <p:spPr>
                  <a:xfrm>
                    <a:off x="9582778" y="4118731"/>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6" name="Oval 85">
                    <a:extLst>
                      <a:ext uri="{FF2B5EF4-FFF2-40B4-BE49-F238E27FC236}">
                        <a16:creationId xmlns:a16="http://schemas.microsoft.com/office/drawing/2014/main" id="{0B9DC723-0E89-D97D-2921-51863B00BEAA}"/>
                      </a:ext>
                    </a:extLst>
                  </p:cNvPr>
                  <p:cNvSpPr/>
                  <p:nvPr/>
                </p:nvSpPr>
                <p:spPr>
                  <a:xfrm>
                    <a:off x="9892441" y="3253887"/>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7" name="Oval 86">
                    <a:extLst>
                      <a:ext uri="{FF2B5EF4-FFF2-40B4-BE49-F238E27FC236}">
                        <a16:creationId xmlns:a16="http://schemas.microsoft.com/office/drawing/2014/main" id="{4E4F579D-A7CF-CE4C-525A-7ECE559F317C}"/>
                      </a:ext>
                    </a:extLst>
                  </p:cNvPr>
                  <p:cNvSpPr/>
                  <p:nvPr/>
                </p:nvSpPr>
                <p:spPr>
                  <a:xfrm>
                    <a:off x="8732877" y="3381435"/>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88" name="Oval 87">
                  <a:extLst>
                    <a:ext uri="{FF2B5EF4-FFF2-40B4-BE49-F238E27FC236}">
                      <a16:creationId xmlns:a16="http://schemas.microsoft.com/office/drawing/2014/main" id="{6905B111-B36B-C5D1-A29B-B1028244CFF7}"/>
                    </a:ext>
                  </a:extLst>
                </p:cNvPr>
                <p:cNvSpPr/>
                <p:nvPr/>
              </p:nvSpPr>
              <p:spPr>
                <a:xfrm>
                  <a:off x="9397500" y="311873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91" name="TextBox 90">
                <a:extLst>
                  <a:ext uri="{FF2B5EF4-FFF2-40B4-BE49-F238E27FC236}">
                    <a16:creationId xmlns:a16="http://schemas.microsoft.com/office/drawing/2014/main" id="{090B1B82-4640-9C11-A085-FC5560106ADA}"/>
                  </a:ext>
                </a:extLst>
              </p:cNvPr>
              <p:cNvSpPr txBox="1"/>
              <p:nvPr/>
            </p:nvSpPr>
            <p:spPr>
              <a:xfrm flipH="1">
                <a:off x="7860202" y="5118143"/>
                <a:ext cx="2578308" cy="718145"/>
              </a:xfrm>
              <a:prstGeom prst="rect">
                <a:avLst/>
              </a:prstGeom>
              <a:noFill/>
            </p:spPr>
            <p:txBody>
              <a:bodyPr wrap="square" rtlCol="0">
                <a:spAutoFit/>
              </a:bodyPr>
              <a:lstStyle/>
              <a:p>
                <a:pPr algn="ctr"/>
                <a:r>
                  <a:rPr lang="en-US" sz="3200" dirty="0"/>
                  <a:t>Augmented Data Set</a:t>
                </a:r>
              </a:p>
            </p:txBody>
          </p:sp>
        </p:grpSp>
      </p:grpSp>
      <p:sp>
        <p:nvSpPr>
          <p:cNvPr id="97" name="TextBox 96">
            <a:extLst>
              <a:ext uri="{FF2B5EF4-FFF2-40B4-BE49-F238E27FC236}">
                <a16:creationId xmlns:a16="http://schemas.microsoft.com/office/drawing/2014/main" id="{43C5F9E0-439C-1DB7-5628-377E925F0DAD}"/>
              </a:ext>
            </a:extLst>
          </p:cNvPr>
          <p:cNvSpPr txBox="1"/>
          <p:nvPr/>
        </p:nvSpPr>
        <p:spPr>
          <a:xfrm>
            <a:off x="2118941" y="8600657"/>
            <a:ext cx="12954366" cy="1388378"/>
          </a:xfrm>
          <a:prstGeom prst="rect">
            <a:avLst/>
          </a:prstGeom>
        </p:spPr>
        <p:txBody>
          <a:bodyPr vert="horz" lIns="0" tIns="0" rIns="0" bIns="0" rtlCol="0">
            <a:normAutofit/>
          </a:bodyPr>
          <a:lstStyle/>
          <a:p>
            <a:pPr defTabSz="1371566">
              <a:spcBef>
                <a:spcPts val="1200"/>
              </a:spcBef>
              <a:buClr>
                <a:schemeClr val="bg2"/>
              </a:buClr>
            </a:pPr>
            <a:endParaRPr lang="en-US" sz="7200">
              <a:solidFill>
                <a:schemeClr val="bg1"/>
              </a:solidFill>
            </a:endParaRPr>
          </a:p>
        </p:txBody>
      </p:sp>
      <p:sp>
        <p:nvSpPr>
          <p:cNvPr id="98" name="TextBox 97">
            <a:extLst>
              <a:ext uri="{FF2B5EF4-FFF2-40B4-BE49-F238E27FC236}">
                <a16:creationId xmlns:a16="http://schemas.microsoft.com/office/drawing/2014/main" id="{7AC95DE4-85E1-3BED-AEDB-95CC7010A3A1}"/>
              </a:ext>
            </a:extLst>
          </p:cNvPr>
          <p:cNvSpPr txBox="1"/>
          <p:nvPr/>
        </p:nvSpPr>
        <p:spPr>
          <a:xfrm>
            <a:off x="2933439" y="8639824"/>
            <a:ext cx="12421126" cy="851515"/>
          </a:xfrm>
          <a:prstGeom prst="rect">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defPPr>
              <a:defRPr lang="en-US"/>
            </a:defPPr>
            <a:lvl1pPr algn="ctr">
              <a:defRPr sz="1600">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t>Create synthetic data samples to augment data at hand.</a:t>
            </a:r>
          </a:p>
        </p:txBody>
      </p:sp>
    </p:spTree>
    <p:extLst>
      <p:ext uri="{BB962C8B-B14F-4D97-AF65-F5344CB8AC3E}">
        <p14:creationId xmlns:p14="http://schemas.microsoft.com/office/powerpoint/2010/main" val="1850988911"/>
      </p:ext>
    </p:extLst>
  </p:cSld>
  <p:clrMapOvr>
    <a:masterClrMapping/>
  </p:clrMapOvr>
  <mc:AlternateContent xmlns:mc="http://schemas.openxmlformats.org/markup-compatibility/2006" xmlns:p14="http://schemas.microsoft.com/office/powerpoint/2010/main">
    <mc:Choice Requires="p14">
      <p:transition spd="slow" p14:dur="2000" advTm="13349"/>
    </mc:Choice>
    <mc:Fallback xmlns="">
      <p:transition spd="slow" advTm="133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B0DB-1BAE-6D2B-6958-EA90D36DAC67}"/>
              </a:ext>
            </a:extLst>
          </p:cNvPr>
          <p:cNvSpPr>
            <a:spLocks noGrp="1"/>
          </p:cNvSpPr>
          <p:nvPr>
            <p:ph type="title"/>
          </p:nvPr>
        </p:nvSpPr>
        <p:spPr/>
        <p:txBody>
          <a:bodyPr vert="horz" lIns="0" tIns="0" rIns="0" bIns="0" rtlCol="0" anchor="t" anchorCtr="0">
            <a:normAutofit/>
          </a:bodyPr>
          <a:lstStyle/>
          <a:p>
            <a:r>
              <a:rPr lang="en-US" dirty="0"/>
              <a:t>Applications of GANs</a:t>
            </a:r>
          </a:p>
        </p:txBody>
      </p:sp>
      <p:sp>
        <p:nvSpPr>
          <p:cNvPr id="7" name="Text Placeholder 6">
            <a:extLst>
              <a:ext uri="{FF2B5EF4-FFF2-40B4-BE49-F238E27FC236}">
                <a16:creationId xmlns:a16="http://schemas.microsoft.com/office/drawing/2014/main" id="{8E178954-B3C1-AE00-4B82-7F9AC76536EC}"/>
              </a:ext>
            </a:extLst>
          </p:cNvPr>
          <p:cNvSpPr>
            <a:spLocks noGrp="1"/>
          </p:cNvSpPr>
          <p:nvPr>
            <p:ph type="body" sz="quarter" idx="10"/>
          </p:nvPr>
        </p:nvSpPr>
        <p:spPr/>
        <p:txBody>
          <a:bodyPr/>
          <a:lstStyle/>
          <a:p>
            <a:r>
              <a:rPr lang="en-US" dirty="0"/>
              <a:t>Style Transfer</a:t>
            </a:r>
          </a:p>
          <a:p>
            <a:endParaRPr lang="es-DO" dirty="0"/>
          </a:p>
        </p:txBody>
      </p:sp>
      <p:sp>
        <p:nvSpPr>
          <p:cNvPr id="8" name="TextBox 7">
            <a:extLst>
              <a:ext uri="{FF2B5EF4-FFF2-40B4-BE49-F238E27FC236}">
                <a16:creationId xmlns:a16="http://schemas.microsoft.com/office/drawing/2014/main" id="{EB5D37EA-CCE3-A830-133A-F80A358A330A}"/>
              </a:ext>
            </a:extLst>
          </p:cNvPr>
          <p:cNvSpPr txBox="1"/>
          <p:nvPr/>
        </p:nvSpPr>
        <p:spPr>
          <a:xfrm>
            <a:off x="10020823" y="3739062"/>
            <a:ext cx="7009878" cy="2328843"/>
          </a:xfrm>
          <a:prstGeom prst="rect">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defPPr>
              <a:defRPr lang="en-US"/>
            </a:defPPr>
            <a:lvl1pPr algn="ctr">
              <a:defRPr sz="1600">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Extract the content of one image and the style of another image, combining them to create a new image</a:t>
            </a:r>
          </a:p>
        </p:txBody>
      </p:sp>
      <p:grpSp>
        <p:nvGrpSpPr>
          <p:cNvPr id="32" name="Group 31">
            <a:extLst>
              <a:ext uri="{FF2B5EF4-FFF2-40B4-BE49-F238E27FC236}">
                <a16:creationId xmlns:a16="http://schemas.microsoft.com/office/drawing/2014/main" id="{BE1B653A-C243-AF39-62C7-D346B9A4B8C7}"/>
              </a:ext>
            </a:extLst>
          </p:cNvPr>
          <p:cNvGrpSpPr/>
          <p:nvPr/>
        </p:nvGrpSpPr>
        <p:grpSpPr>
          <a:xfrm>
            <a:off x="2846352" y="2524002"/>
            <a:ext cx="6423480" cy="5238996"/>
            <a:chOff x="1261951" y="1917420"/>
            <a:chExt cx="4282320" cy="3492664"/>
          </a:xfrm>
        </p:grpSpPr>
        <p:grpSp>
          <p:nvGrpSpPr>
            <p:cNvPr id="26" name="Group 25">
              <a:extLst>
                <a:ext uri="{FF2B5EF4-FFF2-40B4-BE49-F238E27FC236}">
                  <a16:creationId xmlns:a16="http://schemas.microsoft.com/office/drawing/2014/main" id="{8C6185D9-5D90-308B-0220-B2598427D631}"/>
                </a:ext>
              </a:extLst>
            </p:cNvPr>
            <p:cNvGrpSpPr/>
            <p:nvPr/>
          </p:nvGrpSpPr>
          <p:grpSpPr>
            <a:xfrm>
              <a:off x="1261951" y="1917420"/>
              <a:ext cx="1387475" cy="1794854"/>
              <a:chOff x="1515078" y="2336409"/>
              <a:chExt cx="1387475" cy="1794854"/>
            </a:xfrm>
          </p:grpSpPr>
          <p:sp>
            <p:nvSpPr>
              <p:cNvPr id="10" name="TextBox 9">
                <a:extLst>
                  <a:ext uri="{FF2B5EF4-FFF2-40B4-BE49-F238E27FC236}">
                    <a16:creationId xmlns:a16="http://schemas.microsoft.com/office/drawing/2014/main" id="{406202BB-86C2-210A-2167-07E7C3C89956}"/>
                  </a:ext>
                </a:extLst>
              </p:cNvPr>
              <p:cNvSpPr txBox="1"/>
              <p:nvPr/>
            </p:nvSpPr>
            <p:spPr>
              <a:xfrm>
                <a:off x="1545089" y="2336409"/>
                <a:ext cx="1324794" cy="348813"/>
              </a:xfrm>
              <a:prstGeom prst="rect">
                <a:avLst/>
              </a:prstGeom>
              <a:noFill/>
            </p:spPr>
            <p:txBody>
              <a:bodyPr wrap="square" rtlCol="0">
                <a:spAutoFit/>
              </a:bodyPr>
              <a:lstStyle/>
              <a:p>
                <a:pPr algn="ctr"/>
                <a:r>
                  <a:rPr lang="en-US" sz="2800"/>
                  <a:t>content</a:t>
                </a:r>
                <a:endParaRPr lang="it-IT" sz="2800"/>
              </a:p>
            </p:txBody>
          </p:sp>
          <p:sp>
            <p:nvSpPr>
              <p:cNvPr id="15" name="Freeform 5">
                <a:extLst>
                  <a:ext uri="{FF2B5EF4-FFF2-40B4-BE49-F238E27FC236}">
                    <a16:creationId xmlns:a16="http://schemas.microsoft.com/office/drawing/2014/main" id="{94679FA3-74BB-AD3A-D0A5-D679DB1CF0AF}"/>
                  </a:ext>
                </a:extLst>
              </p:cNvPr>
              <p:cNvSpPr>
                <a:spLocks noChangeAspect="1" noEditPoints="1"/>
              </p:cNvSpPr>
              <p:nvPr/>
            </p:nvSpPr>
            <p:spPr bwMode="auto">
              <a:xfrm>
                <a:off x="1515078" y="2758076"/>
                <a:ext cx="1387475" cy="1373187"/>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chemeClr val="accent4"/>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grpSp>
        <p:grpSp>
          <p:nvGrpSpPr>
            <p:cNvPr id="25" name="Group 24">
              <a:extLst>
                <a:ext uri="{FF2B5EF4-FFF2-40B4-BE49-F238E27FC236}">
                  <a16:creationId xmlns:a16="http://schemas.microsoft.com/office/drawing/2014/main" id="{08050A35-F320-EF97-756E-AF1C535ADDC3}"/>
                </a:ext>
              </a:extLst>
            </p:cNvPr>
            <p:cNvGrpSpPr/>
            <p:nvPr/>
          </p:nvGrpSpPr>
          <p:grpSpPr>
            <a:xfrm>
              <a:off x="2769322" y="1917420"/>
              <a:ext cx="1387475" cy="1923460"/>
              <a:chOff x="4330486" y="2207803"/>
              <a:chExt cx="1387475" cy="1923460"/>
            </a:xfrm>
          </p:grpSpPr>
          <p:grpSp>
            <p:nvGrpSpPr>
              <p:cNvPr id="19" name="Group 18">
                <a:extLst>
                  <a:ext uri="{FF2B5EF4-FFF2-40B4-BE49-F238E27FC236}">
                    <a16:creationId xmlns:a16="http://schemas.microsoft.com/office/drawing/2014/main" id="{E3371A09-8C7E-C62A-89BA-BFCB08B223CF}"/>
                  </a:ext>
                </a:extLst>
              </p:cNvPr>
              <p:cNvGrpSpPr/>
              <p:nvPr/>
            </p:nvGrpSpPr>
            <p:grpSpPr>
              <a:xfrm>
                <a:off x="4330486" y="2629469"/>
                <a:ext cx="1387475" cy="1501794"/>
                <a:chOff x="2896961" y="3510847"/>
                <a:chExt cx="1387475" cy="1501794"/>
              </a:xfrm>
            </p:grpSpPr>
            <p:sp>
              <p:nvSpPr>
                <p:cNvPr id="21" name="Freeform 5">
                  <a:extLst>
                    <a:ext uri="{FF2B5EF4-FFF2-40B4-BE49-F238E27FC236}">
                      <a16:creationId xmlns:a16="http://schemas.microsoft.com/office/drawing/2014/main" id="{C9341B44-6A2B-1FEC-986B-BAF28E32E810}"/>
                    </a:ext>
                  </a:extLst>
                </p:cNvPr>
                <p:cNvSpPr>
                  <a:spLocks noChangeAspect="1" noEditPoints="1"/>
                </p:cNvSpPr>
                <p:nvPr/>
              </p:nvSpPr>
              <p:spPr bwMode="auto">
                <a:xfrm>
                  <a:off x="2896960" y="3639453"/>
                  <a:ext cx="1387475" cy="1373188"/>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chemeClr val="bg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sp>
              <p:nvSpPr>
                <p:cNvPr id="22" name="Rectangle: Rounded Corners 21">
                  <a:extLst>
                    <a:ext uri="{FF2B5EF4-FFF2-40B4-BE49-F238E27FC236}">
                      <a16:creationId xmlns:a16="http://schemas.microsoft.com/office/drawing/2014/main" id="{7053A25F-D876-2CE9-85A7-A509748B3B93}"/>
                    </a:ext>
                  </a:extLst>
                </p:cNvPr>
                <p:cNvSpPr/>
                <p:nvPr/>
              </p:nvSpPr>
              <p:spPr>
                <a:xfrm>
                  <a:off x="2920717" y="3510847"/>
                  <a:ext cx="1341120" cy="1341122"/>
                </a:xfrm>
                <a:prstGeom prst="roundRect">
                  <a:avLst>
                    <a:gd name="adj" fmla="val 7101"/>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3" name="TextBox 22">
                <a:extLst>
                  <a:ext uri="{FF2B5EF4-FFF2-40B4-BE49-F238E27FC236}">
                    <a16:creationId xmlns:a16="http://schemas.microsoft.com/office/drawing/2014/main" id="{BAAB0F0A-F5A0-44C0-43C7-71A9B82C56B6}"/>
                  </a:ext>
                </a:extLst>
              </p:cNvPr>
              <p:cNvSpPr txBox="1"/>
              <p:nvPr/>
            </p:nvSpPr>
            <p:spPr>
              <a:xfrm>
                <a:off x="4361825" y="2207803"/>
                <a:ext cx="1324794" cy="348813"/>
              </a:xfrm>
              <a:prstGeom prst="rect">
                <a:avLst/>
              </a:prstGeom>
              <a:noFill/>
            </p:spPr>
            <p:txBody>
              <a:bodyPr wrap="square" rtlCol="0">
                <a:spAutoFit/>
              </a:bodyPr>
              <a:lstStyle/>
              <a:p>
                <a:pPr algn="ctr"/>
                <a:r>
                  <a:rPr lang="en-US" sz="2800"/>
                  <a:t>style</a:t>
                </a:r>
                <a:endParaRPr lang="it-IT" sz="2800"/>
              </a:p>
            </p:txBody>
          </p:sp>
          <p:sp>
            <p:nvSpPr>
              <p:cNvPr id="24" name="Freeform 17">
                <a:extLst>
                  <a:ext uri="{FF2B5EF4-FFF2-40B4-BE49-F238E27FC236}">
                    <a16:creationId xmlns:a16="http://schemas.microsoft.com/office/drawing/2014/main" id="{07E06D1C-4253-64A7-2A62-84E243CE7859}"/>
                  </a:ext>
                </a:extLst>
              </p:cNvPr>
              <p:cNvSpPr>
                <a:spLocks noChangeAspect="1" noEditPoints="1"/>
              </p:cNvSpPr>
              <p:nvPr/>
            </p:nvSpPr>
            <p:spPr bwMode="auto">
              <a:xfrm>
                <a:off x="4519492" y="2771319"/>
                <a:ext cx="1035403" cy="1035403"/>
              </a:xfrm>
              <a:custGeom>
                <a:avLst/>
                <a:gdLst>
                  <a:gd name="T0" fmla="*/ 3136 w 4799"/>
                  <a:gd name="T1" fmla="*/ 3137 h 4799"/>
                  <a:gd name="T2" fmla="*/ 3136 w 4799"/>
                  <a:gd name="T3" fmla="*/ 3137 h 4799"/>
                  <a:gd name="T4" fmla="*/ 3126 w 4799"/>
                  <a:gd name="T5" fmla="*/ 3144 h 4799"/>
                  <a:gd name="T6" fmla="*/ 3120 w 4799"/>
                  <a:gd name="T7" fmla="*/ 3152 h 4799"/>
                  <a:gd name="T8" fmla="*/ 2390 w 4799"/>
                  <a:gd name="T9" fmla="*/ 3449 h 4799"/>
                  <a:gd name="T10" fmla="*/ 1340 w 4799"/>
                  <a:gd name="T11" fmla="*/ 2399 h 4799"/>
                  <a:gd name="T12" fmla="*/ 2390 w 4799"/>
                  <a:gd name="T13" fmla="*/ 1348 h 4799"/>
                  <a:gd name="T14" fmla="*/ 3440 w 4799"/>
                  <a:gd name="T15" fmla="*/ 2399 h 4799"/>
                  <a:gd name="T16" fmla="*/ 3136 w 4799"/>
                  <a:gd name="T17" fmla="*/ 3137 h 4799"/>
                  <a:gd name="T18" fmla="*/ 3136 w 4799"/>
                  <a:gd name="T19" fmla="*/ 3137 h 4799"/>
                  <a:gd name="T20" fmla="*/ 4735 w 4799"/>
                  <a:gd name="T21" fmla="*/ 2334 h 4799"/>
                  <a:gd name="T22" fmla="*/ 4735 w 4799"/>
                  <a:gd name="T23" fmla="*/ 2334 h 4799"/>
                  <a:gd name="T24" fmla="*/ 3567 w 4799"/>
                  <a:gd name="T25" fmla="*/ 2334 h 4799"/>
                  <a:gd name="T26" fmla="*/ 3277 w 4799"/>
                  <a:gd name="T27" fmla="*/ 1623 h 4799"/>
                  <a:gd name="T28" fmla="*/ 4099 w 4799"/>
                  <a:gd name="T29" fmla="*/ 800 h 4799"/>
                  <a:gd name="T30" fmla="*/ 4099 w 4799"/>
                  <a:gd name="T31" fmla="*/ 709 h 4799"/>
                  <a:gd name="T32" fmla="*/ 4007 w 4799"/>
                  <a:gd name="T33" fmla="*/ 709 h 4799"/>
                  <a:gd name="T34" fmla="*/ 3186 w 4799"/>
                  <a:gd name="T35" fmla="*/ 1530 h 4799"/>
                  <a:gd name="T36" fmla="*/ 2464 w 4799"/>
                  <a:gd name="T37" fmla="*/ 1222 h 4799"/>
                  <a:gd name="T38" fmla="*/ 2464 w 4799"/>
                  <a:gd name="T39" fmla="*/ 63 h 4799"/>
                  <a:gd name="T40" fmla="*/ 2400 w 4799"/>
                  <a:gd name="T41" fmla="*/ 0 h 4799"/>
                  <a:gd name="T42" fmla="*/ 2335 w 4799"/>
                  <a:gd name="T43" fmla="*/ 63 h 4799"/>
                  <a:gd name="T44" fmla="*/ 2335 w 4799"/>
                  <a:gd name="T45" fmla="*/ 1221 h 4799"/>
                  <a:gd name="T46" fmla="*/ 1604 w 4799"/>
                  <a:gd name="T47" fmla="*/ 1521 h 4799"/>
                  <a:gd name="T48" fmla="*/ 792 w 4799"/>
                  <a:gd name="T49" fmla="*/ 709 h 4799"/>
                  <a:gd name="T50" fmla="*/ 700 w 4799"/>
                  <a:gd name="T51" fmla="*/ 709 h 4799"/>
                  <a:gd name="T52" fmla="*/ 700 w 4799"/>
                  <a:gd name="T53" fmla="*/ 800 h 4799"/>
                  <a:gd name="T54" fmla="*/ 1512 w 4799"/>
                  <a:gd name="T55" fmla="*/ 1613 h 4799"/>
                  <a:gd name="T56" fmla="*/ 1213 w 4799"/>
                  <a:gd name="T57" fmla="*/ 2334 h 4799"/>
                  <a:gd name="T58" fmla="*/ 64 w 4799"/>
                  <a:gd name="T59" fmla="*/ 2334 h 4799"/>
                  <a:gd name="T60" fmla="*/ 0 w 4799"/>
                  <a:gd name="T61" fmla="*/ 2399 h 4799"/>
                  <a:gd name="T62" fmla="*/ 64 w 4799"/>
                  <a:gd name="T63" fmla="*/ 2463 h 4799"/>
                  <a:gd name="T64" fmla="*/ 1213 w 4799"/>
                  <a:gd name="T65" fmla="*/ 2463 h 4799"/>
                  <a:gd name="T66" fmla="*/ 1526 w 4799"/>
                  <a:gd name="T67" fmla="*/ 3199 h 4799"/>
                  <a:gd name="T68" fmla="*/ 705 w 4799"/>
                  <a:gd name="T69" fmla="*/ 4021 h 4799"/>
                  <a:gd name="T70" fmla="*/ 705 w 4799"/>
                  <a:gd name="T71" fmla="*/ 4112 h 4799"/>
                  <a:gd name="T72" fmla="*/ 751 w 4799"/>
                  <a:gd name="T73" fmla="*/ 4131 h 4799"/>
                  <a:gd name="T74" fmla="*/ 796 w 4799"/>
                  <a:gd name="T75" fmla="*/ 4112 h 4799"/>
                  <a:gd name="T76" fmla="*/ 1619 w 4799"/>
                  <a:gd name="T77" fmla="*/ 3290 h 4799"/>
                  <a:gd name="T78" fmla="*/ 2325 w 4799"/>
                  <a:gd name="T79" fmla="*/ 3575 h 4799"/>
                  <a:gd name="T80" fmla="*/ 2325 w 4799"/>
                  <a:gd name="T81" fmla="*/ 4734 h 4799"/>
                  <a:gd name="T82" fmla="*/ 2390 w 4799"/>
                  <a:gd name="T83" fmla="*/ 4799 h 4799"/>
                  <a:gd name="T84" fmla="*/ 2455 w 4799"/>
                  <a:gd name="T85" fmla="*/ 4734 h 4799"/>
                  <a:gd name="T86" fmla="*/ 2455 w 4799"/>
                  <a:gd name="T87" fmla="*/ 3575 h 4799"/>
                  <a:gd name="T88" fmla="*/ 3171 w 4799"/>
                  <a:gd name="T89" fmla="*/ 3281 h 4799"/>
                  <a:gd name="T90" fmla="*/ 3988 w 4799"/>
                  <a:gd name="T91" fmla="*/ 4098 h 4799"/>
                  <a:gd name="T92" fmla="*/ 4034 w 4799"/>
                  <a:gd name="T93" fmla="*/ 4117 h 4799"/>
                  <a:gd name="T94" fmla="*/ 4080 w 4799"/>
                  <a:gd name="T95" fmla="*/ 4098 h 4799"/>
                  <a:gd name="T96" fmla="*/ 4080 w 4799"/>
                  <a:gd name="T97" fmla="*/ 4006 h 4799"/>
                  <a:gd name="T98" fmla="*/ 3263 w 4799"/>
                  <a:gd name="T99" fmla="*/ 3190 h 4799"/>
                  <a:gd name="T100" fmla="*/ 3567 w 4799"/>
                  <a:gd name="T101" fmla="*/ 2463 h 4799"/>
                  <a:gd name="T102" fmla="*/ 4735 w 4799"/>
                  <a:gd name="T103" fmla="*/ 2463 h 4799"/>
                  <a:gd name="T104" fmla="*/ 4799 w 4799"/>
                  <a:gd name="T105" fmla="*/ 2399 h 4799"/>
                  <a:gd name="T106" fmla="*/ 4735 w 4799"/>
                  <a:gd name="T107" fmla="*/ 2334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99" h="4799">
                    <a:moveTo>
                      <a:pt x="3136" y="3137"/>
                    </a:moveTo>
                    <a:lnTo>
                      <a:pt x="3136" y="3137"/>
                    </a:lnTo>
                    <a:cubicBezTo>
                      <a:pt x="3132" y="3139"/>
                      <a:pt x="3129" y="3141"/>
                      <a:pt x="3126" y="3144"/>
                    </a:cubicBezTo>
                    <a:cubicBezTo>
                      <a:pt x="3123" y="3146"/>
                      <a:pt x="3122" y="3149"/>
                      <a:pt x="3120" y="3152"/>
                    </a:cubicBezTo>
                    <a:cubicBezTo>
                      <a:pt x="2931" y="3335"/>
                      <a:pt x="2674" y="3449"/>
                      <a:pt x="2390" y="3449"/>
                    </a:cubicBezTo>
                    <a:cubicBezTo>
                      <a:pt x="1811" y="3449"/>
                      <a:pt x="1340" y="2978"/>
                      <a:pt x="1340" y="2399"/>
                    </a:cubicBezTo>
                    <a:cubicBezTo>
                      <a:pt x="1340" y="1819"/>
                      <a:pt x="1811" y="1348"/>
                      <a:pt x="2390" y="1348"/>
                    </a:cubicBezTo>
                    <a:cubicBezTo>
                      <a:pt x="2969" y="1348"/>
                      <a:pt x="3440" y="1819"/>
                      <a:pt x="3440" y="2399"/>
                    </a:cubicBezTo>
                    <a:cubicBezTo>
                      <a:pt x="3440" y="2686"/>
                      <a:pt x="3324" y="2947"/>
                      <a:pt x="3136" y="3137"/>
                    </a:cubicBezTo>
                    <a:lnTo>
                      <a:pt x="3136" y="3137"/>
                    </a:lnTo>
                    <a:close/>
                    <a:moveTo>
                      <a:pt x="4735" y="2334"/>
                    </a:moveTo>
                    <a:lnTo>
                      <a:pt x="4735" y="2334"/>
                    </a:lnTo>
                    <a:lnTo>
                      <a:pt x="3567" y="2334"/>
                    </a:lnTo>
                    <a:cubicBezTo>
                      <a:pt x="3552" y="2062"/>
                      <a:pt x="3445" y="1815"/>
                      <a:pt x="3277" y="1623"/>
                    </a:cubicBezTo>
                    <a:lnTo>
                      <a:pt x="4099" y="800"/>
                    </a:lnTo>
                    <a:cubicBezTo>
                      <a:pt x="4124" y="775"/>
                      <a:pt x="4124" y="734"/>
                      <a:pt x="4099" y="709"/>
                    </a:cubicBezTo>
                    <a:cubicBezTo>
                      <a:pt x="4074" y="683"/>
                      <a:pt x="4033" y="683"/>
                      <a:pt x="4007" y="709"/>
                    </a:cubicBezTo>
                    <a:lnTo>
                      <a:pt x="3186" y="1530"/>
                    </a:lnTo>
                    <a:cubicBezTo>
                      <a:pt x="2993" y="1353"/>
                      <a:pt x="2742" y="1240"/>
                      <a:pt x="2464" y="1222"/>
                    </a:cubicBezTo>
                    <a:lnTo>
                      <a:pt x="2464" y="63"/>
                    </a:lnTo>
                    <a:cubicBezTo>
                      <a:pt x="2464" y="28"/>
                      <a:pt x="2435" y="0"/>
                      <a:pt x="2400" y="0"/>
                    </a:cubicBezTo>
                    <a:cubicBezTo>
                      <a:pt x="2364" y="0"/>
                      <a:pt x="2335" y="28"/>
                      <a:pt x="2335" y="63"/>
                    </a:cubicBezTo>
                    <a:lnTo>
                      <a:pt x="2335" y="1221"/>
                    </a:lnTo>
                    <a:cubicBezTo>
                      <a:pt x="2055" y="1234"/>
                      <a:pt x="1800" y="1345"/>
                      <a:pt x="1604" y="1521"/>
                    </a:cubicBezTo>
                    <a:lnTo>
                      <a:pt x="792" y="709"/>
                    </a:lnTo>
                    <a:cubicBezTo>
                      <a:pt x="766" y="683"/>
                      <a:pt x="725" y="683"/>
                      <a:pt x="700" y="709"/>
                    </a:cubicBezTo>
                    <a:cubicBezTo>
                      <a:pt x="675" y="734"/>
                      <a:pt x="675" y="775"/>
                      <a:pt x="700" y="800"/>
                    </a:cubicBezTo>
                    <a:lnTo>
                      <a:pt x="1512" y="1613"/>
                    </a:lnTo>
                    <a:cubicBezTo>
                      <a:pt x="1339" y="1806"/>
                      <a:pt x="1228" y="2057"/>
                      <a:pt x="1213" y="2334"/>
                    </a:cubicBezTo>
                    <a:lnTo>
                      <a:pt x="64" y="2334"/>
                    </a:lnTo>
                    <a:cubicBezTo>
                      <a:pt x="28" y="2334"/>
                      <a:pt x="0" y="2363"/>
                      <a:pt x="0" y="2399"/>
                    </a:cubicBezTo>
                    <a:cubicBezTo>
                      <a:pt x="0" y="2434"/>
                      <a:pt x="28" y="2463"/>
                      <a:pt x="64" y="2463"/>
                    </a:cubicBezTo>
                    <a:lnTo>
                      <a:pt x="1213" y="2463"/>
                    </a:lnTo>
                    <a:cubicBezTo>
                      <a:pt x="1229" y="2747"/>
                      <a:pt x="1344" y="3004"/>
                      <a:pt x="1526" y="3199"/>
                    </a:cubicBezTo>
                    <a:lnTo>
                      <a:pt x="705" y="4021"/>
                    </a:lnTo>
                    <a:cubicBezTo>
                      <a:pt x="679" y="4046"/>
                      <a:pt x="679" y="4087"/>
                      <a:pt x="705" y="4112"/>
                    </a:cubicBezTo>
                    <a:cubicBezTo>
                      <a:pt x="717" y="4125"/>
                      <a:pt x="734" y="4131"/>
                      <a:pt x="751" y="4131"/>
                    </a:cubicBezTo>
                    <a:cubicBezTo>
                      <a:pt x="767" y="4131"/>
                      <a:pt x="784" y="4125"/>
                      <a:pt x="796" y="4112"/>
                    </a:cubicBezTo>
                    <a:lnTo>
                      <a:pt x="1619" y="3290"/>
                    </a:lnTo>
                    <a:cubicBezTo>
                      <a:pt x="1811" y="3456"/>
                      <a:pt x="2056" y="3560"/>
                      <a:pt x="2325" y="3575"/>
                    </a:cubicBezTo>
                    <a:lnTo>
                      <a:pt x="2325" y="4734"/>
                    </a:lnTo>
                    <a:cubicBezTo>
                      <a:pt x="2325" y="4770"/>
                      <a:pt x="2354" y="4799"/>
                      <a:pt x="2390" y="4799"/>
                    </a:cubicBezTo>
                    <a:cubicBezTo>
                      <a:pt x="2426" y="4799"/>
                      <a:pt x="2455" y="4770"/>
                      <a:pt x="2455" y="4734"/>
                    </a:cubicBezTo>
                    <a:lnTo>
                      <a:pt x="2455" y="3575"/>
                    </a:lnTo>
                    <a:cubicBezTo>
                      <a:pt x="2729" y="3560"/>
                      <a:pt x="2978" y="3452"/>
                      <a:pt x="3171" y="3281"/>
                    </a:cubicBezTo>
                    <a:lnTo>
                      <a:pt x="3988" y="4098"/>
                    </a:lnTo>
                    <a:cubicBezTo>
                      <a:pt x="4001" y="4111"/>
                      <a:pt x="4018" y="4117"/>
                      <a:pt x="4034" y="4117"/>
                    </a:cubicBezTo>
                    <a:cubicBezTo>
                      <a:pt x="4051" y="4117"/>
                      <a:pt x="4067" y="4111"/>
                      <a:pt x="4080" y="4098"/>
                    </a:cubicBezTo>
                    <a:cubicBezTo>
                      <a:pt x="4105" y="4073"/>
                      <a:pt x="4105" y="4032"/>
                      <a:pt x="4080" y="4006"/>
                    </a:cubicBezTo>
                    <a:lnTo>
                      <a:pt x="3263" y="3190"/>
                    </a:lnTo>
                    <a:cubicBezTo>
                      <a:pt x="3439" y="2995"/>
                      <a:pt x="3551" y="2742"/>
                      <a:pt x="3567" y="2463"/>
                    </a:cubicBezTo>
                    <a:lnTo>
                      <a:pt x="4735" y="2463"/>
                    </a:lnTo>
                    <a:cubicBezTo>
                      <a:pt x="4771" y="2463"/>
                      <a:pt x="4799" y="2434"/>
                      <a:pt x="4799" y="2399"/>
                    </a:cubicBezTo>
                    <a:cubicBezTo>
                      <a:pt x="4799" y="2363"/>
                      <a:pt x="4771" y="2334"/>
                      <a:pt x="4735" y="2334"/>
                    </a:cubicBezTo>
                    <a:close/>
                  </a:path>
                </a:pathLst>
              </a:custGeom>
              <a:solidFill>
                <a:srgbClr val="FFCC33"/>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grpSp>
        <p:grpSp>
          <p:nvGrpSpPr>
            <p:cNvPr id="27" name="Group 26">
              <a:extLst>
                <a:ext uri="{FF2B5EF4-FFF2-40B4-BE49-F238E27FC236}">
                  <a16:creationId xmlns:a16="http://schemas.microsoft.com/office/drawing/2014/main" id="{A52C8641-791C-B9DE-37CD-555DAF38ADAB}"/>
                </a:ext>
              </a:extLst>
            </p:cNvPr>
            <p:cNvGrpSpPr/>
            <p:nvPr/>
          </p:nvGrpSpPr>
          <p:grpSpPr>
            <a:xfrm>
              <a:off x="4147895" y="3615230"/>
              <a:ext cx="1396376" cy="1794854"/>
              <a:chOff x="1506177" y="2336409"/>
              <a:chExt cx="1396376" cy="1794854"/>
            </a:xfrm>
          </p:grpSpPr>
          <p:sp>
            <p:nvSpPr>
              <p:cNvPr id="28" name="TextBox 27">
                <a:extLst>
                  <a:ext uri="{FF2B5EF4-FFF2-40B4-BE49-F238E27FC236}">
                    <a16:creationId xmlns:a16="http://schemas.microsoft.com/office/drawing/2014/main" id="{7EB03FBB-D0F4-AB32-73F5-8ABE9A5D5DA8}"/>
                  </a:ext>
                </a:extLst>
              </p:cNvPr>
              <p:cNvSpPr txBox="1"/>
              <p:nvPr/>
            </p:nvSpPr>
            <p:spPr>
              <a:xfrm>
                <a:off x="1506177" y="2336409"/>
                <a:ext cx="1387475" cy="348813"/>
              </a:xfrm>
              <a:prstGeom prst="rect">
                <a:avLst/>
              </a:prstGeom>
              <a:noFill/>
            </p:spPr>
            <p:txBody>
              <a:bodyPr wrap="square" rtlCol="0">
                <a:spAutoFit/>
              </a:bodyPr>
              <a:lstStyle/>
              <a:p>
                <a:pPr algn="ctr"/>
                <a:r>
                  <a:rPr lang="en-US" sz="2800"/>
                  <a:t>new image</a:t>
                </a:r>
                <a:endParaRPr lang="it-IT" sz="2800"/>
              </a:p>
            </p:txBody>
          </p:sp>
          <p:sp>
            <p:nvSpPr>
              <p:cNvPr id="29" name="Freeform 5">
                <a:extLst>
                  <a:ext uri="{FF2B5EF4-FFF2-40B4-BE49-F238E27FC236}">
                    <a16:creationId xmlns:a16="http://schemas.microsoft.com/office/drawing/2014/main" id="{5E296FDD-6A7E-E12E-635A-15CBF59BE34C}"/>
                  </a:ext>
                </a:extLst>
              </p:cNvPr>
              <p:cNvSpPr>
                <a:spLocks noChangeAspect="1" noEditPoints="1"/>
              </p:cNvSpPr>
              <p:nvPr/>
            </p:nvSpPr>
            <p:spPr bwMode="auto">
              <a:xfrm>
                <a:off x="1515078" y="2758075"/>
                <a:ext cx="1387475" cy="1373188"/>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rgbClr val="FFCC33"/>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grpSp>
        <p:sp>
          <p:nvSpPr>
            <p:cNvPr id="30" name="Shape 29">
              <a:extLst>
                <a:ext uri="{FF2B5EF4-FFF2-40B4-BE49-F238E27FC236}">
                  <a16:creationId xmlns:a16="http://schemas.microsoft.com/office/drawing/2014/main" id="{8A572C89-9566-D8F3-ACBC-2B5DCE94F7D3}"/>
                </a:ext>
              </a:extLst>
            </p:cNvPr>
            <p:cNvSpPr/>
            <p:nvPr/>
          </p:nvSpPr>
          <p:spPr>
            <a:xfrm rot="10967625" flipH="1">
              <a:off x="2553967" y="3955493"/>
              <a:ext cx="1407480" cy="826859"/>
            </a:xfrm>
            <a:prstGeom prst="swooshArrow">
              <a:avLst>
                <a:gd name="adj1" fmla="val 16310"/>
                <a:gd name="adj2" fmla="val 31370"/>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700"/>
            </a:p>
          </p:txBody>
        </p:sp>
      </p:grpSp>
    </p:spTree>
    <p:extLst>
      <p:ext uri="{BB962C8B-B14F-4D97-AF65-F5344CB8AC3E}">
        <p14:creationId xmlns:p14="http://schemas.microsoft.com/office/powerpoint/2010/main" val="3211909427"/>
      </p:ext>
    </p:extLst>
  </p:cSld>
  <p:clrMapOvr>
    <a:masterClrMapping/>
  </p:clrMapOvr>
  <mc:AlternateContent xmlns:mc="http://schemas.openxmlformats.org/markup-compatibility/2006" xmlns:p14="http://schemas.microsoft.com/office/powerpoint/2010/main">
    <mc:Choice Requires="p14">
      <p:transition spd="med" p14:dur="700" advTm="16599">
        <p:fade/>
      </p:transition>
    </mc:Choice>
    <mc:Fallback xmlns="">
      <p:transition spd="med" advTm="1659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7C0C5F-0137-0E54-F607-B9FA1EE21A24}"/>
              </a:ext>
            </a:extLst>
          </p:cNvPr>
          <p:cNvSpPr txBox="1"/>
          <p:nvPr/>
        </p:nvSpPr>
        <p:spPr>
          <a:xfrm>
            <a:off x="9488774" y="2715954"/>
            <a:ext cx="7772400" cy="6527008"/>
          </a:xfrm>
          <a:prstGeom prst="rect">
            <a:avLst/>
          </a:prstGeom>
        </p:spPr>
        <p:txBody>
          <a:bodyPr vert="horz" lIns="0" tIns="0" rIns="0" bIns="0" rtlCol="0">
            <a:normAutofit/>
          </a:bodyPr>
          <a:lstStyle/>
          <a:p>
            <a:pPr defTabSz="1371566">
              <a:spcBef>
                <a:spcPts val="1200"/>
              </a:spcBef>
              <a:buClr>
                <a:schemeClr val="bg2"/>
              </a:buClr>
            </a:pPr>
            <a:endParaRPr lang="en-US" sz="7200">
              <a:solidFill>
                <a:schemeClr val="bg1"/>
              </a:solidFill>
            </a:endParaRPr>
          </a:p>
        </p:txBody>
      </p:sp>
      <p:sp>
        <p:nvSpPr>
          <p:cNvPr id="9" name="TextBox 8">
            <a:extLst>
              <a:ext uri="{FF2B5EF4-FFF2-40B4-BE49-F238E27FC236}">
                <a16:creationId xmlns:a16="http://schemas.microsoft.com/office/drawing/2014/main" id="{7AD58DA8-8399-CC83-0133-902BE7BFB920}"/>
              </a:ext>
            </a:extLst>
          </p:cNvPr>
          <p:cNvSpPr txBox="1"/>
          <p:nvPr/>
        </p:nvSpPr>
        <p:spPr>
          <a:xfrm>
            <a:off x="10143812" y="4471523"/>
            <a:ext cx="6886888" cy="1343958"/>
          </a:xfrm>
          <a:prstGeom prst="rect">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defPPr>
              <a:defRPr lang="en-US"/>
            </a:defPPr>
            <a:lvl1pPr algn="ctr">
              <a:defRPr sz="1600">
                <a:solidFill>
                  <a:srgbClr val="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Remove unwanted objects or fix imperfections</a:t>
            </a:r>
          </a:p>
        </p:txBody>
      </p:sp>
      <p:sp>
        <p:nvSpPr>
          <p:cNvPr id="11" name="TextBox 10">
            <a:extLst>
              <a:ext uri="{FF2B5EF4-FFF2-40B4-BE49-F238E27FC236}">
                <a16:creationId xmlns:a16="http://schemas.microsoft.com/office/drawing/2014/main" id="{1008899F-C09F-982A-E982-7264A53E4579}"/>
              </a:ext>
            </a:extLst>
          </p:cNvPr>
          <p:cNvSpPr txBox="1"/>
          <p:nvPr/>
        </p:nvSpPr>
        <p:spPr>
          <a:xfrm>
            <a:off x="2615792" y="4208039"/>
            <a:ext cx="5504212" cy="584775"/>
          </a:xfrm>
          <a:prstGeom prst="rect">
            <a:avLst/>
          </a:prstGeom>
          <a:noFill/>
        </p:spPr>
        <p:txBody>
          <a:bodyPr wrap="square" rtlCol="0">
            <a:spAutoFit/>
          </a:bodyPr>
          <a:lstStyle/>
          <a:p>
            <a:pPr algn="ctr"/>
            <a:r>
              <a:rPr lang="en-US" sz="3200"/>
              <a:t>Inpainting</a:t>
            </a:r>
            <a:endParaRPr lang="it-IT" sz="3200"/>
          </a:p>
        </p:txBody>
      </p:sp>
      <p:grpSp>
        <p:nvGrpSpPr>
          <p:cNvPr id="36" name="Group 35">
            <a:extLst>
              <a:ext uri="{FF2B5EF4-FFF2-40B4-BE49-F238E27FC236}">
                <a16:creationId xmlns:a16="http://schemas.microsoft.com/office/drawing/2014/main" id="{F4BA70AA-CF3C-B418-CEA7-5184E35A23C7}"/>
              </a:ext>
            </a:extLst>
          </p:cNvPr>
          <p:cNvGrpSpPr/>
          <p:nvPr/>
        </p:nvGrpSpPr>
        <p:grpSpPr>
          <a:xfrm>
            <a:off x="2272616" y="4137113"/>
            <a:ext cx="6304324" cy="2071402"/>
            <a:chOff x="1135659" y="2978581"/>
            <a:chExt cx="4202882" cy="1380935"/>
          </a:xfrm>
        </p:grpSpPr>
        <p:sp>
          <p:nvSpPr>
            <p:cNvPr id="8" name="Arrow: Right 7">
              <a:extLst>
                <a:ext uri="{FF2B5EF4-FFF2-40B4-BE49-F238E27FC236}">
                  <a16:creationId xmlns:a16="http://schemas.microsoft.com/office/drawing/2014/main" id="{1C136918-239B-170A-037C-DC3E6A5DE996}"/>
                </a:ext>
              </a:extLst>
            </p:cNvPr>
            <p:cNvSpPr/>
            <p:nvPr/>
          </p:nvSpPr>
          <p:spPr>
            <a:xfrm>
              <a:off x="2644839" y="3464751"/>
              <a:ext cx="1184521" cy="4132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2700">
                <a:solidFill>
                  <a:schemeClr val="accent1"/>
                </a:solidFill>
              </a:endParaRPr>
            </a:p>
          </p:txBody>
        </p:sp>
        <p:grpSp>
          <p:nvGrpSpPr>
            <p:cNvPr id="35" name="Group 34">
              <a:extLst>
                <a:ext uri="{FF2B5EF4-FFF2-40B4-BE49-F238E27FC236}">
                  <a16:creationId xmlns:a16="http://schemas.microsoft.com/office/drawing/2014/main" id="{2759C049-D641-2E71-8D11-7FAD05FCCDDE}"/>
                </a:ext>
              </a:extLst>
            </p:cNvPr>
            <p:cNvGrpSpPr/>
            <p:nvPr/>
          </p:nvGrpSpPr>
          <p:grpSpPr>
            <a:xfrm>
              <a:off x="3951066" y="2978581"/>
              <a:ext cx="1387475" cy="1373188"/>
              <a:chOff x="3951066" y="2978581"/>
              <a:chExt cx="1387475" cy="1373188"/>
            </a:xfrm>
          </p:grpSpPr>
          <p:grpSp>
            <p:nvGrpSpPr>
              <p:cNvPr id="21" name="Group 20">
                <a:extLst>
                  <a:ext uri="{FF2B5EF4-FFF2-40B4-BE49-F238E27FC236}">
                    <a16:creationId xmlns:a16="http://schemas.microsoft.com/office/drawing/2014/main" id="{8FB6A4C5-7966-2F3E-AE02-A3A3EA36D44D}"/>
                  </a:ext>
                </a:extLst>
              </p:cNvPr>
              <p:cNvGrpSpPr/>
              <p:nvPr/>
            </p:nvGrpSpPr>
            <p:grpSpPr>
              <a:xfrm>
                <a:off x="3951066" y="2978581"/>
                <a:ext cx="1387475" cy="1373188"/>
                <a:chOff x="2896960" y="3639453"/>
                <a:chExt cx="1387475" cy="1373188"/>
              </a:xfrm>
            </p:grpSpPr>
            <p:sp>
              <p:nvSpPr>
                <p:cNvPr id="23" name="Freeform 5">
                  <a:extLst>
                    <a:ext uri="{FF2B5EF4-FFF2-40B4-BE49-F238E27FC236}">
                      <a16:creationId xmlns:a16="http://schemas.microsoft.com/office/drawing/2014/main" id="{8BFF29A4-2B50-6B3F-3D6D-34FAF7496D8B}"/>
                    </a:ext>
                  </a:extLst>
                </p:cNvPr>
                <p:cNvSpPr>
                  <a:spLocks noChangeAspect="1" noEditPoints="1"/>
                </p:cNvSpPr>
                <p:nvPr/>
              </p:nvSpPr>
              <p:spPr bwMode="auto">
                <a:xfrm>
                  <a:off x="2896960" y="3639453"/>
                  <a:ext cx="1387475" cy="1373188"/>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chemeClr val="bg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sp>
              <p:nvSpPr>
                <p:cNvPr id="24" name="Rectangle: Rounded Corners 23">
                  <a:extLst>
                    <a:ext uri="{FF2B5EF4-FFF2-40B4-BE49-F238E27FC236}">
                      <a16:creationId xmlns:a16="http://schemas.microsoft.com/office/drawing/2014/main" id="{53BA2210-B267-7C07-BF19-AFAD4E8B6A1D}"/>
                    </a:ext>
                  </a:extLst>
                </p:cNvPr>
                <p:cNvSpPr/>
                <p:nvPr/>
              </p:nvSpPr>
              <p:spPr>
                <a:xfrm>
                  <a:off x="2916375" y="3655486"/>
                  <a:ext cx="1341120" cy="1341120"/>
                </a:xfrm>
                <a:prstGeom prst="roundRect">
                  <a:avLst>
                    <a:gd name="adj" fmla="val 71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9" name="Freeform 3">
                <a:extLst>
                  <a:ext uri="{FF2B5EF4-FFF2-40B4-BE49-F238E27FC236}">
                    <a16:creationId xmlns:a16="http://schemas.microsoft.com/office/drawing/2014/main" id="{CBAAB1DE-AA8D-3607-B254-6466EA66C575}"/>
                  </a:ext>
                </a:extLst>
              </p:cNvPr>
              <p:cNvSpPr>
                <a:spLocks noChangeAspect="1" noEditPoints="1"/>
              </p:cNvSpPr>
              <p:nvPr/>
            </p:nvSpPr>
            <p:spPr bwMode="auto">
              <a:xfrm>
                <a:off x="4134860" y="3070814"/>
                <a:ext cx="1019885" cy="1188721"/>
              </a:xfrm>
              <a:custGeom>
                <a:avLst/>
                <a:gdLst>
                  <a:gd name="T0" fmla="*/ 2839 w 4112"/>
                  <a:gd name="T1" fmla="*/ 3615 h 4799"/>
                  <a:gd name="T2" fmla="*/ 3301 w 4112"/>
                  <a:gd name="T3" fmla="*/ 3508 h 4799"/>
                  <a:gd name="T4" fmla="*/ 2438 w 4112"/>
                  <a:gd name="T5" fmla="*/ 3576 h 4799"/>
                  <a:gd name="T6" fmla="*/ 2054 w 4112"/>
                  <a:gd name="T7" fmla="*/ 3606 h 4799"/>
                  <a:gd name="T8" fmla="*/ 3982 w 4112"/>
                  <a:gd name="T9" fmla="*/ 3636 h 4799"/>
                  <a:gd name="T10" fmla="*/ 3982 w 4112"/>
                  <a:gd name="T11" fmla="*/ 3636 h 4799"/>
                  <a:gd name="T12" fmla="*/ 2975 w 4112"/>
                  <a:gd name="T13" fmla="*/ 2647 h 4799"/>
                  <a:gd name="T14" fmla="*/ 2390 w 4112"/>
                  <a:gd name="T15" fmla="*/ 2650 h 4799"/>
                  <a:gd name="T16" fmla="*/ 2957 w 4112"/>
                  <a:gd name="T17" fmla="*/ 2821 h 4799"/>
                  <a:gd name="T18" fmla="*/ 2638 w 4112"/>
                  <a:gd name="T19" fmla="*/ 2766 h 4799"/>
                  <a:gd name="T20" fmla="*/ 2674 w 4112"/>
                  <a:gd name="T21" fmla="*/ 2987 h 4799"/>
                  <a:gd name="T22" fmla="*/ 3714 w 4112"/>
                  <a:gd name="T23" fmla="*/ 3636 h 4799"/>
                  <a:gd name="T24" fmla="*/ 1536 w 4112"/>
                  <a:gd name="T25" fmla="*/ 3448 h 4799"/>
                  <a:gd name="T26" fmla="*/ 364 w 4112"/>
                  <a:gd name="T27" fmla="*/ 3008 h 4799"/>
                  <a:gd name="T28" fmla="*/ 364 w 4112"/>
                  <a:gd name="T29" fmla="*/ 3008 h 4799"/>
                  <a:gd name="T30" fmla="*/ 1680 w 4112"/>
                  <a:gd name="T31" fmla="*/ 130 h 4799"/>
                  <a:gd name="T32" fmla="*/ 3030 w 4112"/>
                  <a:gd name="T33" fmla="*/ 2096 h 4799"/>
                  <a:gd name="T34" fmla="*/ 2966 w 4112"/>
                  <a:gd name="T35" fmla="*/ 2114 h 4799"/>
                  <a:gd name="T36" fmla="*/ 1014 w 4112"/>
                  <a:gd name="T37" fmla="*/ 509 h 4799"/>
                  <a:gd name="T38" fmla="*/ 1547 w 4112"/>
                  <a:gd name="T39" fmla="*/ 1423 h 4799"/>
                  <a:gd name="T40" fmla="*/ 1317 w 4112"/>
                  <a:gd name="T41" fmla="*/ 1031 h 4799"/>
                  <a:gd name="T42" fmla="*/ 2808 w 4112"/>
                  <a:gd name="T43" fmla="*/ 1947 h 4799"/>
                  <a:gd name="T44" fmla="*/ 2808 w 4112"/>
                  <a:gd name="T45" fmla="*/ 1947 h 4799"/>
                  <a:gd name="T46" fmla="*/ 2653 w 4112"/>
                  <a:gd name="T47" fmla="*/ 2461 h 4799"/>
                  <a:gd name="T48" fmla="*/ 2653 w 4112"/>
                  <a:gd name="T49" fmla="*/ 2296 h 4799"/>
                  <a:gd name="T50" fmla="*/ 2477 w 4112"/>
                  <a:gd name="T51" fmla="*/ 2434 h 4799"/>
                  <a:gd name="T52" fmla="*/ 2088 w 4112"/>
                  <a:gd name="T53" fmla="*/ 2172 h 4799"/>
                  <a:gd name="T54" fmla="*/ 2280 w 4112"/>
                  <a:gd name="T55" fmla="*/ 2547 h 4799"/>
                  <a:gd name="T56" fmla="*/ 2808 w 4112"/>
                  <a:gd name="T57" fmla="*/ 1131 h 4799"/>
                  <a:gd name="T58" fmla="*/ 2126 w 4112"/>
                  <a:gd name="T59" fmla="*/ 227 h 4799"/>
                  <a:gd name="T60" fmla="*/ 2126 w 4112"/>
                  <a:gd name="T61" fmla="*/ 227 h 4799"/>
                  <a:gd name="T62" fmla="*/ 389 w 4112"/>
                  <a:gd name="T63" fmla="*/ 1965 h 4799"/>
                  <a:gd name="T64" fmla="*/ 1618 w 4112"/>
                  <a:gd name="T65" fmla="*/ 2923 h 4799"/>
                  <a:gd name="T66" fmla="*/ 1962 w 4112"/>
                  <a:gd name="T67" fmla="*/ 2649 h 4799"/>
                  <a:gd name="T68" fmla="*/ 2153 w 4112"/>
                  <a:gd name="T69" fmla="*/ 2040 h 4799"/>
                  <a:gd name="T70" fmla="*/ 2678 w 4112"/>
                  <a:gd name="T71" fmla="*/ 1131 h 4799"/>
                  <a:gd name="T72" fmla="*/ 519 w 4112"/>
                  <a:gd name="T73" fmla="*/ 2245 h 4799"/>
                  <a:gd name="T74" fmla="*/ 3003 w 4112"/>
                  <a:gd name="T75" fmla="*/ 2239 h 4799"/>
                  <a:gd name="T76" fmla="*/ 3032 w 4112"/>
                  <a:gd name="T77" fmla="*/ 2528 h 4799"/>
                  <a:gd name="T78" fmla="*/ 3290 w 4112"/>
                  <a:gd name="T79" fmla="*/ 2172 h 4799"/>
                  <a:gd name="T80" fmla="*/ 3796 w 4112"/>
                  <a:gd name="T81" fmla="*/ 3967 h 4799"/>
                  <a:gd name="T82" fmla="*/ 807 w 4112"/>
                  <a:gd name="T83" fmla="*/ 3148 h 4799"/>
                  <a:gd name="T84" fmla="*/ 67 w 4112"/>
                  <a:gd name="T85" fmla="*/ 1479 h 4799"/>
                  <a:gd name="T86" fmla="*/ 3224 w 4112"/>
                  <a:gd name="T87" fmla="*/ 2040 h 4799"/>
                  <a:gd name="T88" fmla="*/ 3360 w 4112"/>
                  <a:gd name="T89" fmla="*/ 2694 h 4799"/>
                  <a:gd name="T90" fmla="*/ 2892 w 4112"/>
                  <a:gd name="T91" fmla="*/ 4223 h 4799"/>
                  <a:gd name="T92" fmla="*/ 2892 w 4112"/>
                  <a:gd name="T93" fmla="*/ 4223 h 4799"/>
                  <a:gd name="T94" fmla="*/ 3011 w 4112"/>
                  <a:gd name="T95" fmla="*/ 4305 h 4799"/>
                  <a:gd name="T96" fmla="*/ 2279 w 4112"/>
                  <a:gd name="T97" fmla="*/ 4083 h 4799"/>
                  <a:gd name="T98" fmla="*/ 3191 w 4112"/>
                  <a:gd name="T99" fmla="*/ 4082 h 4799"/>
                  <a:gd name="T100" fmla="*/ 1961 w 4112"/>
                  <a:gd name="T101" fmla="*/ 1685 h 4799"/>
                  <a:gd name="T102" fmla="*/ 1209 w 4112"/>
                  <a:gd name="T103" fmla="*/ 1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12" h="4799">
                    <a:moveTo>
                      <a:pt x="3044" y="3352"/>
                    </a:moveTo>
                    <a:lnTo>
                      <a:pt x="3044" y="3352"/>
                    </a:lnTo>
                    <a:cubicBezTo>
                      <a:pt x="2940" y="3352"/>
                      <a:pt x="2842" y="3414"/>
                      <a:pt x="2782" y="3518"/>
                    </a:cubicBezTo>
                    <a:cubicBezTo>
                      <a:pt x="2764" y="3549"/>
                      <a:pt x="2775" y="3588"/>
                      <a:pt x="2806" y="3606"/>
                    </a:cubicBezTo>
                    <a:cubicBezTo>
                      <a:pt x="2816" y="3612"/>
                      <a:pt x="2828" y="3615"/>
                      <a:pt x="2839" y="3615"/>
                    </a:cubicBezTo>
                    <a:cubicBezTo>
                      <a:pt x="2861" y="3615"/>
                      <a:pt x="2883" y="3603"/>
                      <a:pt x="2895" y="3582"/>
                    </a:cubicBezTo>
                    <a:cubicBezTo>
                      <a:pt x="2931" y="3519"/>
                      <a:pt x="2986" y="3482"/>
                      <a:pt x="3044" y="3482"/>
                    </a:cubicBezTo>
                    <a:cubicBezTo>
                      <a:pt x="3100" y="3482"/>
                      <a:pt x="3153" y="3517"/>
                      <a:pt x="3190" y="3576"/>
                    </a:cubicBezTo>
                    <a:cubicBezTo>
                      <a:pt x="3209" y="3607"/>
                      <a:pt x="3249" y="3616"/>
                      <a:pt x="3279" y="3597"/>
                    </a:cubicBezTo>
                    <a:cubicBezTo>
                      <a:pt x="3310" y="3579"/>
                      <a:pt x="3320" y="3539"/>
                      <a:pt x="3301" y="3508"/>
                    </a:cubicBezTo>
                    <a:cubicBezTo>
                      <a:pt x="3240" y="3409"/>
                      <a:pt x="3147" y="3352"/>
                      <a:pt x="3044" y="3352"/>
                    </a:cubicBezTo>
                    <a:lnTo>
                      <a:pt x="3044" y="3352"/>
                    </a:lnTo>
                    <a:close/>
                    <a:moveTo>
                      <a:pt x="2292" y="3482"/>
                    </a:moveTo>
                    <a:lnTo>
                      <a:pt x="2292" y="3482"/>
                    </a:lnTo>
                    <a:cubicBezTo>
                      <a:pt x="2348" y="3482"/>
                      <a:pt x="2402" y="3517"/>
                      <a:pt x="2438" y="3576"/>
                    </a:cubicBezTo>
                    <a:cubicBezTo>
                      <a:pt x="2457" y="3607"/>
                      <a:pt x="2497" y="3616"/>
                      <a:pt x="2527" y="3597"/>
                    </a:cubicBezTo>
                    <a:cubicBezTo>
                      <a:pt x="2558" y="3579"/>
                      <a:pt x="2568" y="3539"/>
                      <a:pt x="2549" y="3508"/>
                    </a:cubicBezTo>
                    <a:cubicBezTo>
                      <a:pt x="2488" y="3409"/>
                      <a:pt x="2395" y="3352"/>
                      <a:pt x="2292" y="3352"/>
                    </a:cubicBezTo>
                    <a:cubicBezTo>
                      <a:pt x="2188" y="3352"/>
                      <a:pt x="2090" y="3414"/>
                      <a:pt x="2030" y="3518"/>
                    </a:cubicBezTo>
                    <a:cubicBezTo>
                      <a:pt x="2012" y="3549"/>
                      <a:pt x="2023" y="3588"/>
                      <a:pt x="2054" y="3606"/>
                    </a:cubicBezTo>
                    <a:cubicBezTo>
                      <a:pt x="2065" y="3612"/>
                      <a:pt x="2076" y="3615"/>
                      <a:pt x="2087" y="3615"/>
                    </a:cubicBezTo>
                    <a:cubicBezTo>
                      <a:pt x="2109" y="3615"/>
                      <a:pt x="2131" y="3603"/>
                      <a:pt x="2143" y="3582"/>
                    </a:cubicBezTo>
                    <a:cubicBezTo>
                      <a:pt x="2180" y="3519"/>
                      <a:pt x="2234" y="3482"/>
                      <a:pt x="2292" y="3482"/>
                    </a:cubicBezTo>
                    <a:lnTo>
                      <a:pt x="2292" y="3482"/>
                    </a:lnTo>
                    <a:close/>
                    <a:moveTo>
                      <a:pt x="3982" y="3636"/>
                    </a:moveTo>
                    <a:lnTo>
                      <a:pt x="3982" y="3636"/>
                    </a:lnTo>
                    <a:cubicBezTo>
                      <a:pt x="3982" y="3541"/>
                      <a:pt x="3915" y="3461"/>
                      <a:pt x="3827" y="3440"/>
                    </a:cubicBezTo>
                    <a:cubicBezTo>
                      <a:pt x="3837" y="3504"/>
                      <a:pt x="3844" y="3569"/>
                      <a:pt x="3844" y="3636"/>
                    </a:cubicBezTo>
                    <a:cubicBezTo>
                      <a:pt x="3844" y="3703"/>
                      <a:pt x="3837" y="3768"/>
                      <a:pt x="3827" y="3832"/>
                    </a:cubicBezTo>
                    <a:cubicBezTo>
                      <a:pt x="3915" y="3811"/>
                      <a:pt x="3982" y="3731"/>
                      <a:pt x="3982" y="3636"/>
                    </a:cubicBezTo>
                    <a:lnTo>
                      <a:pt x="3982" y="3636"/>
                    </a:lnTo>
                    <a:close/>
                    <a:moveTo>
                      <a:pt x="3714" y="3636"/>
                    </a:moveTo>
                    <a:lnTo>
                      <a:pt x="3714" y="3636"/>
                    </a:lnTo>
                    <a:cubicBezTo>
                      <a:pt x="3714" y="3176"/>
                      <a:pt x="3411" y="2785"/>
                      <a:pt x="2994" y="2652"/>
                    </a:cubicBezTo>
                    <a:lnTo>
                      <a:pt x="2975" y="2647"/>
                    </a:lnTo>
                    <a:cubicBezTo>
                      <a:pt x="2882" y="2619"/>
                      <a:pt x="2784" y="2604"/>
                      <a:pt x="2682" y="2604"/>
                    </a:cubicBezTo>
                    <a:cubicBezTo>
                      <a:pt x="2599" y="2604"/>
                      <a:pt x="2519" y="2615"/>
                      <a:pt x="2442" y="2633"/>
                    </a:cubicBezTo>
                    <a:cubicBezTo>
                      <a:pt x="2432" y="2637"/>
                      <a:pt x="2423" y="2640"/>
                      <a:pt x="2415" y="2643"/>
                    </a:cubicBezTo>
                    <a:cubicBezTo>
                      <a:pt x="2414" y="2643"/>
                      <a:pt x="2413" y="2644"/>
                      <a:pt x="2411" y="2644"/>
                    </a:cubicBezTo>
                    <a:lnTo>
                      <a:pt x="2390" y="2650"/>
                    </a:lnTo>
                    <a:cubicBezTo>
                      <a:pt x="2343" y="2677"/>
                      <a:pt x="2314" y="2708"/>
                      <a:pt x="2314" y="2739"/>
                    </a:cubicBezTo>
                    <a:cubicBezTo>
                      <a:pt x="2314" y="2810"/>
                      <a:pt x="2468" y="2890"/>
                      <a:pt x="2674" y="2890"/>
                    </a:cubicBezTo>
                    <a:cubicBezTo>
                      <a:pt x="2784" y="2890"/>
                      <a:pt x="2888" y="2867"/>
                      <a:pt x="2958" y="2827"/>
                    </a:cubicBezTo>
                    <a:cubicBezTo>
                      <a:pt x="2961" y="2826"/>
                      <a:pt x="2964" y="2824"/>
                      <a:pt x="2968" y="2821"/>
                    </a:cubicBezTo>
                    <a:cubicBezTo>
                      <a:pt x="2964" y="2821"/>
                      <a:pt x="2961" y="2821"/>
                      <a:pt x="2957" y="2821"/>
                    </a:cubicBezTo>
                    <a:lnTo>
                      <a:pt x="2890" y="2820"/>
                    </a:lnTo>
                    <a:cubicBezTo>
                      <a:pt x="2832" y="2819"/>
                      <a:pt x="2769" y="2818"/>
                      <a:pt x="2734" y="2820"/>
                    </a:cubicBezTo>
                    <a:cubicBezTo>
                      <a:pt x="2731" y="2827"/>
                      <a:pt x="2727" y="2834"/>
                      <a:pt x="2721" y="2839"/>
                    </a:cubicBezTo>
                    <a:cubicBezTo>
                      <a:pt x="2701" y="2857"/>
                      <a:pt x="2671" y="2856"/>
                      <a:pt x="2653" y="2836"/>
                    </a:cubicBezTo>
                    <a:cubicBezTo>
                      <a:pt x="2625" y="2806"/>
                      <a:pt x="2633" y="2777"/>
                      <a:pt x="2638" y="2766"/>
                    </a:cubicBezTo>
                    <a:cubicBezTo>
                      <a:pt x="2660" y="2718"/>
                      <a:pt x="2718" y="2719"/>
                      <a:pt x="2892" y="2722"/>
                    </a:cubicBezTo>
                    <a:lnTo>
                      <a:pt x="2958" y="2724"/>
                    </a:lnTo>
                    <a:cubicBezTo>
                      <a:pt x="2994" y="2724"/>
                      <a:pt x="3077" y="2725"/>
                      <a:pt x="3093" y="2786"/>
                    </a:cubicBezTo>
                    <a:cubicBezTo>
                      <a:pt x="3108" y="2842"/>
                      <a:pt x="3046" y="2889"/>
                      <a:pt x="3007" y="2912"/>
                    </a:cubicBezTo>
                    <a:cubicBezTo>
                      <a:pt x="2922" y="2960"/>
                      <a:pt x="2800" y="2987"/>
                      <a:pt x="2674" y="2987"/>
                    </a:cubicBezTo>
                    <a:cubicBezTo>
                      <a:pt x="2413" y="2987"/>
                      <a:pt x="2216" y="2880"/>
                      <a:pt x="2216" y="2739"/>
                    </a:cubicBezTo>
                    <a:cubicBezTo>
                      <a:pt x="2216" y="2731"/>
                      <a:pt x="2217" y="2723"/>
                      <a:pt x="2218" y="2715"/>
                    </a:cubicBezTo>
                    <a:cubicBezTo>
                      <a:pt x="1882" y="2885"/>
                      <a:pt x="1650" y="3234"/>
                      <a:pt x="1650" y="3636"/>
                    </a:cubicBezTo>
                    <a:cubicBezTo>
                      <a:pt x="1650" y="4205"/>
                      <a:pt x="2113" y="4669"/>
                      <a:pt x="2682" y="4669"/>
                    </a:cubicBezTo>
                    <a:cubicBezTo>
                      <a:pt x="3251" y="4669"/>
                      <a:pt x="3714" y="4205"/>
                      <a:pt x="3714" y="3636"/>
                    </a:cubicBezTo>
                    <a:lnTo>
                      <a:pt x="3714" y="3636"/>
                    </a:lnTo>
                    <a:close/>
                    <a:moveTo>
                      <a:pt x="1536" y="3824"/>
                    </a:moveTo>
                    <a:lnTo>
                      <a:pt x="1536" y="3824"/>
                    </a:lnTo>
                    <a:cubicBezTo>
                      <a:pt x="1526" y="3763"/>
                      <a:pt x="1520" y="3700"/>
                      <a:pt x="1520" y="3636"/>
                    </a:cubicBezTo>
                    <a:cubicBezTo>
                      <a:pt x="1520" y="3572"/>
                      <a:pt x="1526" y="3509"/>
                      <a:pt x="1536" y="3448"/>
                    </a:cubicBezTo>
                    <a:cubicBezTo>
                      <a:pt x="1460" y="3477"/>
                      <a:pt x="1406" y="3550"/>
                      <a:pt x="1406" y="3636"/>
                    </a:cubicBezTo>
                    <a:cubicBezTo>
                      <a:pt x="1406" y="3722"/>
                      <a:pt x="1460" y="3795"/>
                      <a:pt x="1536" y="3824"/>
                    </a:cubicBezTo>
                    <a:lnTo>
                      <a:pt x="1536" y="3824"/>
                    </a:lnTo>
                    <a:close/>
                    <a:moveTo>
                      <a:pt x="364" y="3008"/>
                    </a:moveTo>
                    <a:lnTo>
                      <a:pt x="364" y="3008"/>
                    </a:lnTo>
                    <a:lnTo>
                      <a:pt x="674" y="3015"/>
                    </a:lnTo>
                    <a:cubicBezTo>
                      <a:pt x="497" y="2807"/>
                      <a:pt x="389" y="2538"/>
                      <a:pt x="389" y="2245"/>
                    </a:cubicBezTo>
                    <a:lnTo>
                      <a:pt x="389" y="2095"/>
                    </a:lnTo>
                    <a:cubicBezTo>
                      <a:pt x="317" y="2094"/>
                      <a:pt x="249" y="2073"/>
                      <a:pt x="192" y="2038"/>
                    </a:cubicBezTo>
                    <a:cubicBezTo>
                      <a:pt x="198" y="2317"/>
                      <a:pt x="225" y="2803"/>
                      <a:pt x="364" y="3008"/>
                    </a:cubicBezTo>
                    <a:lnTo>
                      <a:pt x="364" y="3008"/>
                    </a:lnTo>
                    <a:close/>
                    <a:moveTo>
                      <a:pt x="367" y="894"/>
                    </a:moveTo>
                    <a:lnTo>
                      <a:pt x="367" y="894"/>
                    </a:lnTo>
                    <a:cubicBezTo>
                      <a:pt x="500" y="734"/>
                      <a:pt x="691" y="547"/>
                      <a:pt x="949" y="397"/>
                    </a:cubicBezTo>
                    <a:cubicBezTo>
                      <a:pt x="1208" y="246"/>
                      <a:pt x="1471" y="170"/>
                      <a:pt x="1680" y="130"/>
                    </a:cubicBezTo>
                    <a:cubicBezTo>
                      <a:pt x="1659" y="129"/>
                      <a:pt x="1637" y="128"/>
                      <a:pt x="1615" y="128"/>
                    </a:cubicBezTo>
                    <a:cubicBezTo>
                      <a:pt x="1083" y="128"/>
                      <a:pt x="612" y="435"/>
                      <a:pt x="367" y="894"/>
                    </a:cubicBezTo>
                    <a:lnTo>
                      <a:pt x="367" y="894"/>
                    </a:lnTo>
                    <a:close/>
                    <a:moveTo>
                      <a:pt x="3030" y="2096"/>
                    </a:moveTo>
                    <a:lnTo>
                      <a:pt x="3030" y="2096"/>
                    </a:lnTo>
                    <a:cubicBezTo>
                      <a:pt x="3032" y="2060"/>
                      <a:pt x="3034" y="2024"/>
                      <a:pt x="3035" y="1989"/>
                    </a:cubicBezTo>
                    <a:cubicBezTo>
                      <a:pt x="2973" y="2041"/>
                      <a:pt x="2895" y="2074"/>
                      <a:pt x="2808" y="2078"/>
                    </a:cubicBezTo>
                    <a:lnTo>
                      <a:pt x="2808" y="2188"/>
                    </a:lnTo>
                    <a:cubicBezTo>
                      <a:pt x="2813" y="2190"/>
                      <a:pt x="2818" y="2192"/>
                      <a:pt x="2822" y="2195"/>
                    </a:cubicBezTo>
                    <a:cubicBezTo>
                      <a:pt x="2855" y="2161"/>
                      <a:pt x="2902" y="2134"/>
                      <a:pt x="2966" y="2114"/>
                    </a:cubicBezTo>
                    <a:lnTo>
                      <a:pt x="3030" y="2096"/>
                    </a:lnTo>
                    <a:lnTo>
                      <a:pt x="3030" y="2096"/>
                    </a:lnTo>
                    <a:close/>
                    <a:moveTo>
                      <a:pt x="1975" y="223"/>
                    </a:moveTo>
                    <a:lnTo>
                      <a:pt x="1975" y="223"/>
                    </a:lnTo>
                    <a:cubicBezTo>
                      <a:pt x="1784" y="237"/>
                      <a:pt x="1389" y="291"/>
                      <a:pt x="1014" y="509"/>
                    </a:cubicBezTo>
                    <a:cubicBezTo>
                      <a:pt x="637" y="728"/>
                      <a:pt x="408" y="1039"/>
                      <a:pt x="310" y="1194"/>
                    </a:cubicBezTo>
                    <a:cubicBezTo>
                      <a:pt x="493" y="1184"/>
                      <a:pt x="876" y="1137"/>
                      <a:pt x="1252" y="918"/>
                    </a:cubicBezTo>
                    <a:cubicBezTo>
                      <a:pt x="1627" y="700"/>
                      <a:pt x="1869" y="383"/>
                      <a:pt x="1975" y="223"/>
                    </a:cubicBezTo>
                    <a:lnTo>
                      <a:pt x="1975" y="223"/>
                    </a:lnTo>
                    <a:close/>
                    <a:moveTo>
                      <a:pt x="1547" y="1423"/>
                    </a:moveTo>
                    <a:lnTo>
                      <a:pt x="1547" y="1423"/>
                    </a:lnTo>
                    <a:cubicBezTo>
                      <a:pt x="2107" y="1226"/>
                      <a:pt x="2469" y="763"/>
                      <a:pt x="2590" y="588"/>
                    </a:cubicBezTo>
                    <a:cubicBezTo>
                      <a:pt x="2474" y="554"/>
                      <a:pt x="2238" y="496"/>
                      <a:pt x="1954" y="490"/>
                    </a:cubicBezTo>
                    <a:cubicBezTo>
                      <a:pt x="1950" y="490"/>
                      <a:pt x="1946" y="488"/>
                      <a:pt x="1942" y="487"/>
                    </a:cubicBezTo>
                    <a:cubicBezTo>
                      <a:pt x="1804" y="658"/>
                      <a:pt x="1597" y="868"/>
                      <a:pt x="1317" y="1031"/>
                    </a:cubicBezTo>
                    <a:cubicBezTo>
                      <a:pt x="907" y="1269"/>
                      <a:pt x="499" y="1316"/>
                      <a:pt x="306" y="1325"/>
                    </a:cubicBezTo>
                    <a:cubicBezTo>
                      <a:pt x="279" y="1362"/>
                      <a:pt x="257" y="1394"/>
                      <a:pt x="240" y="1420"/>
                    </a:cubicBezTo>
                    <a:cubicBezTo>
                      <a:pt x="434" y="1482"/>
                      <a:pt x="986" y="1620"/>
                      <a:pt x="1547" y="1423"/>
                    </a:cubicBezTo>
                    <a:lnTo>
                      <a:pt x="1547" y="1423"/>
                    </a:lnTo>
                    <a:close/>
                    <a:moveTo>
                      <a:pt x="2808" y="1947"/>
                    </a:moveTo>
                    <a:lnTo>
                      <a:pt x="2808" y="1947"/>
                    </a:lnTo>
                    <a:cubicBezTo>
                      <a:pt x="2938" y="1937"/>
                      <a:pt x="3040" y="1830"/>
                      <a:pt x="3040" y="1699"/>
                    </a:cubicBezTo>
                    <a:cubicBezTo>
                      <a:pt x="3040" y="1567"/>
                      <a:pt x="2938" y="1460"/>
                      <a:pt x="2808" y="1451"/>
                    </a:cubicBezTo>
                    <a:lnTo>
                      <a:pt x="2808" y="1947"/>
                    </a:lnTo>
                    <a:lnTo>
                      <a:pt x="2808" y="1947"/>
                    </a:lnTo>
                    <a:close/>
                    <a:moveTo>
                      <a:pt x="2653" y="2296"/>
                    </a:moveTo>
                    <a:lnTo>
                      <a:pt x="2653" y="2296"/>
                    </a:lnTo>
                    <a:cubicBezTo>
                      <a:pt x="2628" y="2296"/>
                      <a:pt x="2607" y="2317"/>
                      <a:pt x="2607" y="2342"/>
                    </a:cubicBezTo>
                    <a:lnTo>
                      <a:pt x="2607" y="2414"/>
                    </a:lnTo>
                    <a:cubicBezTo>
                      <a:pt x="2607" y="2440"/>
                      <a:pt x="2627" y="2461"/>
                      <a:pt x="2653" y="2461"/>
                    </a:cubicBezTo>
                    <a:lnTo>
                      <a:pt x="2725" y="2461"/>
                    </a:lnTo>
                    <a:cubicBezTo>
                      <a:pt x="2750" y="2461"/>
                      <a:pt x="2771" y="2439"/>
                      <a:pt x="2771" y="2414"/>
                    </a:cubicBezTo>
                    <a:lnTo>
                      <a:pt x="2771" y="2342"/>
                    </a:lnTo>
                    <a:cubicBezTo>
                      <a:pt x="2771" y="2317"/>
                      <a:pt x="2750" y="2296"/>
                      <a:pt x="2725" y="2296"/>
                    </a:cubicBezTo>
                    <a:lnTo>
                      <a:pt x="2653" y="2296"/>
                    </a:lnTo>
                    <a:lnTo>
                      <a:pt x="2653" y="2296"/>
                    </a:lnTo>
                    <a:close/>
                    <a:moveTo>
                      <a:pt x="2280" y="2547"/>
                    </a:moveTo>
                    <a:lnTo>
                      <a:pt x="2280" y="2547"/>
                    </a:lnTo>
                    <a:cubicBezTo>
                      <a:pt x="2318" y="2533"/>
                      <a:pt x="2357" y="2521"/>
                      <a:pt x="2397" y="2510"/>
                    </a:cubicBezTo>
                    <a:cubicBezTo>
                      <a:pt x="2469" y="2481"/>
                      <a:pt x="2477" y="2457"/>
                      <a:pt x="2477" y="2434"/>
                    </a:cubicBezTo>
                    <a:lnTo>
                      <a:pt x="2477" y="2325"/>
                    </a:lnTo>
                    <a:cubicBezTo>
                      <a:pt x="2477" y="2308"/>
                      <a:pt x="2477" y="2270"/>
                      <a:pt x="2374" y="2239"/>
                    </a:cubicBezTo>
                    <a:lnTo>
                      <a:pt x="2119" y="2165"/>
                    </a:lnTo>
                    <a:cubicBezTo>
                      <a:pt x="2116" y="2164"/>
                      <a:pt x="2113" y="2164"/>
                      <a:pt x="2110" y="2164"/>
                    </a:cubicBezTo>
                    <a:cubicBezTo>
                      <a:pt x="2102" y="2164"/>
                      <a:pt x="2095" y="2166"/>
                      <a:pt x="2088" y="2172"/>
                    </a:cubicBezTo>
                    <a:cubicBezTo>
                      <a:pt x="2068" y="2187"/>
                      <a:pt x="2053" y="2221"/>
                      <a:pt x="2053" y="2251"/>
                    </a:cubicBezTo>
                    <a:lnTo>
                      <a:pt x="2053" y="2508"/>
                    </a:lnTo>
                    <a:cubicBezTo>
                      <a:pt x="2053" y="2537"/>
                      <a:pt x="2069" y="2570"/>
                      <a:pt x="2089" y="2586"/>
                    </a:cubicBezTo>
                    <a:cubicBezTo>
                      <a:pt x="2103" y="2596"/>
                      <a:pt x="2112" y="2595"/>
                      <a:pt x="2119" y="2593"/>
                    </a:cubicBezTo>
                    <a:lnTo>
                      <a:pt x="2280" y="2547"/>
                    </a:lnTo>
                    <a:lnTo>
                      <a:pt x="2280" y="2547"/>
                    </a:lnTo>
                    <a:close/>
                    <a:moveTo>
                      <a:pt x="2703" y="655"/>
                    </a:moveTo>
                    <a:lnTo>
                      <a:pt x="2703" y="655"/>
                    </a:lnTo>
                    <a:cubicBezTo>
                      <a:pt x="2689" y="675"/>
                      <a:pt x="2672" y="699"/>
                      <a:pt x="2652" y="726"/>
                    </a:cubicBezTo>
                    <a:cubicBezTo>
                      <a:pt x="2752" y="837"/>
                      <a:pt x="2808" y="982"/>
                      <a:pt x="2808" y="1131"/>
                    </a:cubicBezTo>
                    <a:lnTo>
                      <a:pt x="2808" y="1320"/>
                    </a:lnTo>
                    <a:cubicBezTo>
                      <a:pt x="2891" y="1324"/>
                      <a:pt x="2966" y="1354"/>
                      <a:pt x="3026" y="1402"/>
                    </a:cubicBezTo>
                    <a:cubicBezTo>
                      <a:pt x="2987" y="1119"/>
                      <a:pt x="2872" y="863"/>
                      <a:pt x="2703" y="655"/>
                    </a:cubicBezTo>
                    <a:lnTo>
                      <a:pt x="2703" y="655"/>
                    </a:lnTo>
                    <a:close/>
                    <a:moveTo>
                      <a:pt x="2126" y="227"/>
                    </a:moveTo>
                    <a:lnTo>
                      <a:pt x="2126" y="227"/>
                    </a:lnTo>
                    <a:cubicBezTo>
                      <a:pt x="2107" y="259"/>
                      <a:pt x="2078" y="306"/>
                      <a:pt x="2037" y="363"/>
                    </a:cubicBezTo>
                    <a:cubicBezTo>
                      <a:pt x="2204" y="372"/>
                      <a:pt x="2351" y="397"/>
                      <a:pt x="2465" y="422"/>
                    </a:cubicBezTo>
                    <a:cubicBezTo>
                      <a:pt x="2362" y="342"/>
                      <a:pt x="2248" y="276"/>
                      <a:pt x="2126" y="227"/>
                    </a:cubicBezTo>
                    <a:lnTo>
                      <a:pt x="2126" y="227"/>
                    </a:lnTo>
                    <a:close/>
                    <a:moveTo>
                      <a:pt x="389" y="1596"/>
                    </a:moveTo>
                    <a:lnTo>
                      <a:pt x="389" y="1596"/>
                    </a:lnTo>
                    <a:cubicBezTo>
                      <a:pt x="301" y="1576"/>
                      <a:pt x="230" y="1555"/>
                      <a:pt x="183" y="1539"/>
                    </a:cubicBezTo>
                    <a:cubicBezTo>
                      <a:pt x="149" y="1585"/>
                      <a:pt x="129" y="1641"/>
                      <a:pt x="129" y="1699"/>
                    </a:cubicBezTo>
                    <a:cubicBezTo>
                      <a:pt x="129" y="1843"/>
                      <a:pt x="245" y="1961"/>
                      <a:pt x="389" y="1965"/>
                    </a:cubicBezTo>
                    <a:lnTo>
                      <a:pt x="389" y="1596"/>
                    </a:lnTo>
                    <a:lnTo>
                      <a:pt x="389" y="1596"/>
                    </a:lnTo>
                    <a:close/>
                    <a:moveTo>
                      <a:pt x="1784" y="2900"/>
                    </a:moveTo>
                    <a:lnTo>
                      <a:pt x="1784" y="2900"/>
                    </a:lnTo>
                    <a:cubicBezTo>
                      <a:pt x="1730" y="2914"/>
                      <a:pt x="1675" y="2923"/>
                      <a:pt x="1618" y="2923"/>
                    </a:cubicBezTo>
                    <a:cubicBezTo>
                      <a:pt x="1454" y="2923"/>
                      <a:pt x="1299" y="2858"/>
                      <a:pt x="1183" y="2742"/>
                    </a:cubicBezTo>
                    <a:cubicBezTo>
                      <a:pt x="1158" y="2717"/>
                      <a:pt x="1158" y="2676"/>
                      <a:pt x="1183" y="2650"/>
                    </a:cubicBezTo>
                    <a:cubicBezTo>
                      <a:pt x="1208" y="2625"/>
                      <a:pt x="1249" y="2625"/>
                      <a:pt x="1275" y="2650"/>
                    </a:cubicBezTo>
                    <a:cubicBezTo>
                      <a:pt x="1367" y="2742"/>
                      <a:pt x="1488" y="2793"/>
                      <a:pt x="1618" y="2793"/>
                    </a:cubicBezTo>
                    <a:cubicBezTo>
                      <a:pt x="1748" y="2793"/>
                      <a:pt x="1870" y="2742"/>
                      <a:pt x="1962" y="2649"/>
                    </a:cubicBezTo>
                    <a:cubicBezTo>
                      <a:pt x="1964" y="2647"/>
                      <a:pt x="1967" y="2647"/>
                      <a:pt x="1969" y="2645"/>
                    </a:cubicBezTo>
                    <a:cubicBezTo>
                      <a:pt x="1941" y="2606"/>
                      <a:pt x="1923" y="2557"/>
                      <a:pt x="1923" y="2508"/>
                    </a:cubicBezTo>
                    <a:lnTo>
                      <a:pt x="1923" y="2251"/>
                    </a:lnTo>
                    <a:cubicBezTo>
                      <a:pt x="1923" y="2180"/>
                      <a:pt x="1957" y="2109"/>
                      <a:pt x="2009" y="2069"/>
                    </a:cubicBezTo>
                    <a:cubicBezTo>
                      <a:pt x="2051" y="2037"/>
                      <a:pt x="2102" y="2026"/>
                      <a:pt x="2153" y="2040"/>
                    </a:cubicBezTo>
                    <a:lnTo>
                      <a:pt x="2411" y="2114"/>
                    </a:lnTo>
                    <a:cubicBezTo>
                      <a:pt x="2475" y="2134"/>
                      <a:pt x="2523" y="2161"/>
                      <a:pt x="2556" y="2195"/>
                    </a:cubicBezTo>
                    <a:cubicBezTo>
                      <a:pt x="2584" y="2177"/>
                      <a:pt x="2617" y="2166"/>
                      <a:pt x="2653" y="2166"/>
                    </a:cubicBezTo>
                    <a:lnTo>
                      <a:pt x="2678" y="2166"/>
                    </a:lnTo>
                    <a:lnTo>
                      <a:pt x="2678" y="1131"/>
                    </a:lnTo>
                    <a:cubicBezTo>
                      <a:pt x="2678" y="1022"/>
                      <a:pt x="2639" y="916"/>
                      <a:pt x="2570" y="831"/>
                    </a:cubicBezTo>
                    <a:cubicBezTo>
                      <a:pt x="2384" y="1057"/>
                      <a:pt x="2054" y="1382"/>
                      <a:pt x="1590" y="1545"/>
                    </a:cubicBezTo>
                    <a:cubicBezTo>
                      <a:pt x="1355" y="1628"/>
                      <a:pt x="1124" y="1656"/>
                      <a:pt x="918" y="1656"/>
                    </a:cubicBezTo>
                    <a:cubicBezTo>
                      <a:pt x="770" y="1656"/>
                      <a:pt x="635" y="1642"/>
                      <a:pt x="519" y="1622"/>
                    </a:cubicBezTo>
                    <a:lnTo>
                      <a:pt x="519" y="2245"/>
                    </a:lnTo>
                    <a:cubicBezTo>
                      <a:pt x="519" y="2826"/>
                      <a:pt x="989" y="3298"/>
                      <a:pt x="1569" y="3303"/>
                    </a:cubicBezTo>
                    <a:cubicBezTo>
                      <a:pt x="1613" y="3154"/>
                      <a:pt x="1687" y="3017"/>
                      <a:pt x="1784" y="2900"/>
                    </a:cubicBezTo>
                    <a:lnTo>
                      <a:pt x="1784" y="2900"/>
                    </a:lnTo>
                    <a:close/>
                    <a:moveTo>
                      <a:pt x="3003" y="2239"/>
                    </a:moveTo>
                    <a:lnTo>
                      <a:pt x="3003" y="2239"/>
                    </a:lnTo>
                    <a:cubicBezTo>
                      <a:pt x="2901" y="2270"/>
                      <a:pt x="2901" y="2308"/>
                      <a:pt x="2901" y="2325"/>
                    </a:cubicBezTo>
                    <a:lnTo>
                      <a:pt x="2901" y="2434"/>
                    </a:lnTo>
                    <a:cubicBezTo>
                      <a:pt x="2901" y="2459"/>
                      <a:pt x="2909" y="2485"/>
                      <a:pt x="3005" y="2520"/>
                    </a:cubicBezTo>
                    <a:lnTo>
                      <a:pt x="3016" y="2523"/>
                    </a:lnTo>
                    <a:cubicBezTo>
                      <a:pt x="3021" y="2525"/>
                      <a:pt x="3027" y="2526"/>
                      <a:pt x="3032" y="2528"/>
                    </a:cubicBezTo>
                    <a:lnTo>
                      <a:pt x="3260" y="2593"/>
                    </a:lnTo>
                    <a:cubicBezTo>
                      <a:pt x="3266" y="2595"/>
                      <a:pt x="3275" y="2596"/>
                      <a:pt x="3289" y="2586"/>
                    </a:cubicBezTo>
                    <a:cubicBezTo>
                      <a:pt x="3310" y="2570"/>
                      <a:pt x="3325" y="2537"/>
                      <a:pt x="3325" y="2508"/>
                    </a:cubicBezTo>
                    <a:lnTo>
                      <a:pt x="3325" y="2251"/>
                    </a:lnTo>
                    <a:cubicBezTo>
                      <a:pt x="3325" y="2221"/>
                      <a:pt x="3310" y="2187"/>
                      <a:pt x="3290" y="2172"/>
                    </a:cubicBezTo>
                    <a:cubicBezTo>
                      <a:pt x="3280" y="2164"/>
                      <a:pt x="3271" y="2162"/>
                      <a:pt x="3258" y="2165"/>
                    </a:cubicBezTo>
                    <a:lnTo>
                      <a:pt x="3003" y="2239"/>
                    </a:lnTo>
                    <a:lnTo>
                      <a:pt x="3003" y="2239"/>
                    </a:lnTo>
                    <a:close/>
                    <a:moveTo>
                      <a:pt x="3796" y="3967"/>
                    </a:moveTo>
                    <a:lnTo>
                      <a:pt x="3796" y="3967"/>
                    </a:lnTo>
                    <a:cubicBezTo>
                      <a:pt x="3653" y="4447"/>
                      <a:pt x="3208" y="4799"/>
                      <a:pt x="2682" y="4799"/>
                    </a:cubicBezTo>
                    <a:cubicBezTo>
                      <a:pt x="2155" y="4799"/>
                      <a:pt x="1710" y="4446"/>
                      <a:pt x="1568" y="3964"/>
                    </a:cubicBezTo>
                    <a:cubicBezTo>
                      <a:pt x="1404" y="3944"/>
                      <a:pt x="1276" y="3805"/>
                      <a:pt x="1276" y="3636"/>
                    </a:cubicBezTo>
                    <a:cubicBezTo>
                      <a:pt x="1276" y="3550"/>
                      <a:pt x="1310" y="3473"/>
                      <a:pt x="1364" y="3414"/>
                    </a:cubicBezTo>
                    <a:cubicBezTo>
                      <a:pt x="1154" y="3375"/>
                      <a:pt x="963" y="3282"/>
                      <a:pt x="807" y="3148"/>
                    </a:cubicBezTo>
                    <a:lnTo>
                      <a:pt x="329" y="3137"/>
                    </a:lnTo>
                    <a:cubicBezTo>
                      <a:pt x="310" y="3136"/>
                      <a:pt x="292" y="3128"/>
                      <a:pt x="280" y="3113"/>
                    </a:cubicBezTo>
                    <a:cubicBezTo>
                      <a:pt x="92" y="2882"/>
                      <a:pt x="64" y="2315"/>
                      <a:pt x="59" y="1907"/>
                    </a:cubicBezTo>
                    <a:cubicBezTo>
                      <a:pt x="22" y="1847"/>
                      <a:pt x="0" y="1775"/>
                      <a:pt x="0" y="1699"/>
                    </a:cubicBezTo>
                    <a:cubicBezTo>
                      <a:pt x="0" y="1620"/>
                      <a:pt x="24" y="1543"/>
                      <a:pt x="67" y="1479"/>
                    </a:cubicBezTo>
                    <a:lnTo>
                      <a:pt x="70" y="1418"/>
                    </a:lnTo>
                    <a:cubicBezTo>
                      <a:pt x="166" y="607"/>
                      <a:pt x="830" y="0"/>
                      <a:pt x="1615" y="0"/>
                    </a:cubicBezTo>
                    <a:cubicBezTo>
                      <a:pt x="2473" y="0"/>
                      <a:pt x="3171" y="722"/>
                      <a:pt x="3171" y="1612"/>
                    </a:cubicBezTo>
                    <a:cubicBezTo>
                      <a:pt x="3171" y="1733"/>
                      <a:pt x="3170" y="1889"/>
                      <a:pt x="3162" y="2058"/>
                    </a:cubicBezTo>
                    <a:lnTo>
                      <a:pt x="3224" y="2040"/>
                    </a:lnTo>
                    <a:cubicBezTo>
                      <a:pt x="3276" y="2026"/>
                      <a:pt x="3327" y="2037"/>
                      <a:pt x="3370" y="2069"/>
                    </a:cubicBezTo>
                    <a:cubicBezTo>
                      <a:pt x="3421" y="2109"/>
                      <a:pt x="3455" y="2180"/>
                      <a:pt x="3455" y="2251"/>
                    </a:cubicBezTo>
                    <a:lnTo>
                      <a:pt x="3455" y="2508"/>
                    </a:lnTo>
                    <a:cubicBezTo>
                      <a:pt x="3455" y="2578"/>
                      <a:pt x="3421" y="2649"/>
                      <a:pt x="3367" y="2690"/>
                    </a:cubicBezTo>
                    <a:cubicBezTo>
                      <a:pt x="3365" y="2691"/>
                      <a:pt x="3363" y="2693"/>
                      <a:pt x="3360" y="2694"/>
                    </a:cubicBezTo>
                    <a:cubicBezTo>
                      <a:pt x="3566" y="2843"/>
                      <a:pt x="3722" y="3057"/>
                      <a:pt x="3796" y="3306"/>
                    </a:cubicBezTo>
                    <a:cubicBezTo>
                      <a:pt x="3971" y="3314"/>
                      <a:pt x="4112" y="3459"/>
                      <a:pt x="4112" y="3636"/>
                    </a:cubicBezTo>
                    <a:cubicBezTo>
                      <a:pt x="4112" y="3814"/>
                      <a:pt x="3971" y="3958"/>
                      <a:pt x="3796" y="3967"/>
                    </a:cubicBezTo>
                    <a:lnTo>
                      <a:pt x="3796" y="3967"/>
                    </a:lnTo>
                    <a:close/>
                    <a:moveTo>
                      <a:pt x="2892" y="4223"/>
                    </a:moveTo>
                    <a:lnTo>
                      <a:pt x="2892" y="4223"/>
                    </a:lnTo>
                    <a:cubicBezTo>
                      <a:pt x="2892" y="4113"/>
                      <a:pt x="2803" y="4024"/>
                      <a:pt x="2694" y="4024"/>
                    </a:cubicBezTo>
                    <a:cubicBezTo>
                      <a:pt x="2585" y="4024"/>
                      <a:pt x="2496" y="4113"/>
                      <a:pt x="2496" y="4223"/>
                    </a:cubicBezTo>
                    <a:cubicBezTo>
                      <a:pt x="2496" y="4332"/>
                      <a:pt x="2585" y="4421"/>
                      <a:pt x="2694" y="4421"/>
                    </a:cubicBezTo>
                    <a:cubicBezTo>
                      <a:pt x="2803" y="4421"/>
                      <a:pt x="2892" y="4332"/>
                      <a:pt x="2892" y="4223"/>
                    </a:cubicBezTo>
                    <a:lnTo>
                      <a:pt x="2892" y="4223"/>
                    </a:lnTo>
                    <a:close/>
                    <a:moveTo>
                      <a:pt x="3191" y="4082"/>
                    </a:moveTo>
                    <a:lnTo>
                      <a:pt x="3191" y="4082"/>
                    </a:lnTo>
                    <a:cubicBezTo>
                      <a:pt x="3217" y="4107"/>
                      <a:pt x="3217" y="4148"/>
                      <a:pt x="3192" y="4174"/>
                    </a:cubicBezTo>
                    <a:cubicBezTo>
                      <a:pt x="3138" y="4227"/>
                      <a:pt x="3077" y="4271"/>
                      <a:pt x="3011" y="4305"/>
                    </a:cubicBezTo>
                    <a:cubicBezTo>
                      <a:pt x="2974" y="4446"/>
                      <a:pt x="2846" y="4551"/>
                      <a:pt x="2694" y="4551"/>
                    </a:cubicBezTo>
                    <a:cubicBezTo>
                      <a:pt x="2544" y="4551"/>
                      <a:pt x="2419" y="4449"/>
                      <a:pt x="2379" y="4312"/>
                    </a:cubicBezTo>
                    <a:cubicBezTo>
                      <a:pt x="2308" y="4277"/>
                      <a:pt x="2243" y="4231"/>
                      <a:pt x="2187" y="4175"/>
                    </a:cubicBezTo>
                    <a:cubicBezTo>
                      <a:pt x="2161" y="4149"/>
                      <a:pt x="2161" y="4108"/>
                      <a:pt x="2187" y="4083"/>
                    </a:cubicBezTo>
                    <a:cubicBezTo>
                      <a:pt x="2212" y="4058"/>
                      <a:pt x="2253" y="4058"/>
                      <a:pt x="2279" y="4083"/>
                    </a:cubicBezTo>
                    <a:cubicBezTo>
                      <a:pt x="2307" y="4111"/>
                      <a:pt x="2339" y="4135"/>
                      <a:pt x="2372" y="4157"/>
                    </a:cubicBezTo>
                    <a:cubicBezTo>
                      <a:pt x="2403" y="4007"/>
                      <a:pt x="2535" y="3894"/>
                      <a:pt x="2694" y="3894"/>
                    </a:cubicBezTo>
                    <a:cubicBezTo>
                      <a:pt x="2851" y="3894"/>
                      <a:pt x="2981" y="4004"/>
                      <a:pt x="3014" y="4151"/>
                    </a:cubicBezTo>
                    <a:cubicBezTo>
                      <a:pt x="3044" y="4131"/>
                      <a:pt x="3073" y="4108"/>
                      <a:pt x="3100" y="4082"/>
                    </a:cubicBezTo>
                    <a:cubicBezTo>
                      <a:pt x="3125" y="4057"/>
                      <a:pt x="3166" y="4056"/>
                      <a:pt x="3191" y="4082"/>
                    </a:cubicBezTo>
                    <a:lnTo>
                      <a:pt x="3191" y="4082"/>
                    </a:lnTo>
                    <a:close/>
                    <a:moveTo>
                      <a:pt x="1961" y="1913"/>
                    </a:moveTo>
                    <a:lnTo>
                      <a:pt x="1961" y="1913"/>
                    </a:lnTo>
                    <a:cubicBezTo>
                      <a:pt x="2024" y="1913"/>
                      <a:pt x="2075" y="1862"/>
                      <a:pt x="2075" y="1799"/>
                    </a:cubicBezTo>
                    <a:cubicBezTo>
                      <a:pt x="2075" y="1736"/>
                      <a:pt x="2024" y="1685"/>
                      <a:pt x="1961" y="1685"/>
                    </a:cubicBezTo>
                    <a:cubicBezTo>
                      <a:pt x="1899" y="1685"/>
                      <a:pt x="1848" y="1736"/>
                      <a:pt x="1848" y="1799"/>
                    </a:cubicBezTo>
                    <a:cubicBezTo>
                      <a:pt x="1848" y="1862"/>
                      <a:pt x="1899" y="1913"/>
                      <a:pt x="1961" y="1913"/>
                    </a:cubicBezTo>
                    <a:lnTo>
                      <a:pt x="1961" y="1913"/>
                    </a:lnTo>
                    <a:close/>
                    <a:moveTo>
                      <a:pt x="1209" y="1799"/>
                    </a:moveTo>
                    <a:lnTo>
                      <a:pt x="1209" y="1799"/>
                    </a:lnTo>
                    <a:cubicBezTo>
                      <a:pt x="1209" y="1736"/>
                      <a:pt x="1260" y="1685"/>
                      <a:pt x="1323" y="1685"/>
                    </a:cubicBezTo>
                    <a:cubicBezTo>
                      <a:pt x="1385" y="1685"/>
                      <a:pt x="1436" y="1736"/>
                      <a:pt x="1436" y="1799"/>
                    </a:cubicBezTo>
                    <a:cubicBezTo>
                      <a:pt x="1436" y="1862"/>
                      <a:pt x="1385" y="1913"/>
                      <a:pt x="1323" y="1913"/>
                    </a:cubicBezTo>
                    <a:cubicBezTo>
                      <a:pt x="1260" y="1913"/>
                      <a:pt x="1209" y="1862"/>
                      <a:pt x="1209" y="1799"/>
                    </a:cubicBezTo>
                    <a:close/>
                  </a:path>
                </a:pathLst>
              </a:custGeom>
              <a:solidFill>
                <a:schemeClr val="bg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grpSp>
        <p:grpSp>
          <p:nvGrpSpPr>
            <p:cNvPr id="34" name="Group 33">
              <a:extLst>
                <a:ext uri="{FF2B5EF4-FFF2-40B4-BE49-F238E27FC236}">
                  <a16:creationId xmlns:a16="http://schemas.microsoft.com/office/drawing/2014/main" id="{D295E122-0181-1B40-3DFD-9364FC68AF29}"/>
                </a:ext>
              </a:extLst>
            </p:cNvPr>
            <p:cNvGrpSpPr/>
            <p:nvPr/>
          </p:nvGrpSpPr>
          <p:grpSpPr>
            <a:xfrm>
              <a:off x="1135659" y="2978581"/>
              <a:ext cx="1387475" cy="1380935"/>
              <a:chOff x="1135659" y="2978581"/>
              <a:chExt cx="1387475" cy="1380935"/>
            </a:xfrm>
          </p:grpSpPr>
          <p:sp>
            <p:nvSpPr>
              <p:cNvPr id="16" name="Freeform 5">
                <a:extLst>
                  <a:ext uri="{FF2B5EF4-FFF2-40B4-BE49-F238E27FC236}">
                    <a16:creationId xmlns:a16="http://schemas.microsoft.com/office/drawing/2014/main" id="{BBC2C73B-10DB-8F87-DFC4-F8EEEB6F1510}"/>
                  </a:ext>
                </a:extLst>
              </p:cNvPr>
              <p:cNvSpPr>
                <a:spLocks noChangeAspect="1" noEditPoints="1"/>
              </p:cNvSpPr>
              <p:nvPr/>
            </p:nvSpPr>
            <p:spPr bwMode="auto">
              <a:xfrm>
                <a:off x="1135659" y="2978581"/>
                <a:ext cx="1387475" cy="1373188"/>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chemeClr val="bg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sp>
            <p:nvSpPr>
              <p:cNvPr id="26" name="Rectangle: Rounded Corners 25">
                <a:extLst>
                  <a:ext uri="{FF2B5EF4-FFF2-40B4-BE49-F238E27FC236}">
                    <a16:creationId xmlns:a16="http://schemas.microsoft.com/office/drawing/2014/main" id="{9116C985-096E-4504-5C48-14996D476B91}"/>
                  </a:ext>
                </a:extLst>
              </p:cNvPr>
              <p:cNvSpPr/>
              <p:nvPr/>
            </p:nvSpPr>
            <p:spPr>
              <a:xfrm>
                <a:off x="1168855" y="3018396"/>
                <a:ext cx="1341120" cy="1341120"/>
              </a:xfrm>
              <a:prstGeom prst="roundRect">
                <a:avLst>
                  <a:gd name="adj" fmla="val 71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Freeform 3">
                <a:extLst>
                  <a:ext uri="{FF2B5EF4-FFF2-40B4-BE49-F238E27FC236}">
                    <a16:creationId xmlns:a16="http://schemas.microsoft.com/office/drawing/2014/main" id="{20DE0A2A-E083-7263-2B8A-BB82CFA690EB}"/>
                  </a:ext>
                </a:extLst>
              </p:cNvPr>
              <p:cNvSpPr>
                <a:spLocks noChangeAspect="1" noEditPoints="1"/>
              </p:cNvSpPr>
              <p:nvPr/>
            </p:nvSpPr>
            <p:spPr bwMode="auto">
              <a:xfrm>
                <a:off x="1318125" y="3083248"/>
                <a:ext cx="1019885" cy="1188721"/>
              </a:xfrm>
              <a:custGeom>
                <a:avLst/>
                <a:gdLst>
                  <a:gd name="T0" fmla="*/ 2839 w 4112"/>
                  <a:gd name="T1" fmla="*/ 3615 h 4799"/>
                  <a:gd name="T2" fmla="*/ 3301 w 4112"/>
                  <a:gd name="T3" fmla="*/ 3508 h 4799"/>
                  <a:gd name="T4" fmla="*/ 2438 w 4112"/>
                  <a:gd name="T5" fmla="*/ 3576 h 4799"/>
                  <a:gd name="T6" fmla="*/ 2054 w 4112"/>
                  <a:gd name="T7" fmla="*/ 3606 h 4799"/>
                  <a:gd name="T8" fmla="*/ 3982 w 4112"/>
                  <a:gd name="T9" fmla="*/ 3636 h 4799"/>
                  <a:gd name="T10" fmla="*/ 3982 w 4112"/>
                  <a:gd name="T11" fmla="*/ 3636 h 4799"/>
                  <a:gd name="T12" fmla="*/ 2975 w 4112"/>
                  <a:gd name="T13" fmla="*/ 2647 h 4799"/>
                  <a:gd name="T14" fmla="*/ 2390 w 4112"/>
                  <a:gd name="T15" fmla="*/ 2650 h 4799"/>
                  <a:gd name="T16" fmla="*/ 2957 w 4112"/>
                  <a:gd name="T17" fmla="*/ 2821 h 4799"/>
                  <a:gd name="T18" fmla="*/ 2638 w 4112"/>
                  <a:gd name="T19" fmla="*/ 2766 h 4799"/>
                  <a:gd name="T20" fmla="*/ 2674 w 4112"/>
                  <a:gd name="T21" fmla="*/ 2987 h 4799"/>
                  <a:gd name="T22" fmla="*/ 3714 w 4112"/>
                  <a:gd name="T23" fmla="*/ 3636 h 4799"/>
                  <a:gd name="T24" fmla="*/ 1536 w 4112"/>
                  <a:gd name="T25" fmla="*/ 3448 h 4799"/>
                  <a:gd name="T26" fmla="*/ 364 w 4112"/>
                  <a:gd name="T27" fmla="*/ 3008 h 4799"/>
                  <a:gd name="T28" fmla="*/ 364 w 4112"/>
                  <a:gd name="T29" fmla="*/ 3008 h 4799"/>
                  <a:gd name="T30" fmla="*/ 1680 w 4112"/>
                  <a:gd name="T31" fmla="*/ 130 h 4799"/>
                  <a:gd name="T32" fmla="*/ 3030 w 4112"/>
                  <a:gd name="T33" fmla="*/ 2096 h 4799"/>
                  <a:gd name="T34" fmla="*/ 2966 w 4112"/>
                  <a:gd name="T35" fmla="*/ 2114 h 4799"/>
                  <a:gd name="T36" fmla="*/ 1014 w 4112"/>
                  <a:gd name="T37" fmla="*/ 509 h 4799"/>
                  <a:gd name="T38" fmla="*/ 1547 w 4112"/>
                  <a:gd name="T39" fmla="*/ 1423 h 4799"/>
                  <a:gd name="T40" fmla="*/ 1317 w 4112"/>
                  <a:gd name="T41" fmla="*/ 1031 h 4799"/>
                  <a:gd name="T42" fmla="*/ 2808 w 4112"/>
                  <a:gd name="T43" fmla="*/ 1947 h 4799"/>
                  <a:gd name="T44" fmla="*/ 2808 w 4112"/>
                  <a:gd name="T45" fmla="*/ 1947 h 4799"/>
                  <a:gd name="T46" fmla="*/ 2653 w 4112"/>
                  <a:gd name="T47" fmla="*/ 2461 h 4799"/>
                  <a:gd name="T48" fmla="*/ 2653 w 4112"/>
                  <a:gd name="T49" fmla="*/ 2296 h 4799"/>
                  <a:gd name="T50" fmla="*/ 2477 w 4112"/>
                  <a:gd name="T51" fmla="*/ 2434 h 4799"/>
                  <a:gd name="T52" fmla="*/ 2088 w 4112"/>
                  <a:gd name="T53" fmla="*/ 2172 h 4799"/>
                  <a:gd name="T54" fmla="*/ 2280 w 4112"/>
                  <a:gd name="T55" fmla="*/ 2547 h 4799"/>
                  <a:gd name="T56" fmla="*/ 2808 w 4112"/>
                  <a:gd name="T57" fmla="*/ 1131 h 4799"/>
                  <a:gd name="T58" fmla="*/ 2126 w 4112"/>
                  <a:gd name="T59" fmla="*/ 227 h 4799"/>
                  <a:gd name="T60" fmla="*/ 2126 w 4112"/>
                  <a:gd name="T61" fmla="*/ 227 h 4799"/>
                  <a:gd name="T62" fmla="*/ 389 w 4112"/>
                  <a:gd name="T63" fmla="*/ 1965 h 4799"/>
                  <a:gd name="T64" fmla="*/ 1618 w 4112"/>
                  <a:gd name="T65" fmla="*/ 2923 h 4799"/>
                  <a:gd name="T66" fmla="*/ 1962 w 4112"/>
                  <a:gd name="T67" fmla="*/ 2649 h 4799"/>
                  <a:gd name="T68" fmla="*/ 2153 w 4112"/>
                  <a:gd name="T69" fmla="*/ 2040 h 4799"/>
                  <a:gd name="T70" fmla="*/ 2678 w 4112"/>
                  <a:gd name="T71" fmla="*/ 1131 h 4799"/>
                  <a:gd name="T72" fmla="*/ 519 w 4112"/>
                  <a:gd name="T73" fmla="*/ 2245 h 4799"/>
                  <a:gd name="T74" fmla="*/ 3003 w 4112"/>
                  <a:gd name="T75" fmla="*/ 2239 h 4799"/>
                  <a:gd name="T76" fmla="*/ 3032 w 4112"/>
                  <a:gd name="T77" fmla="*/ 2528 h 4799"/>
                  <a:gd name="T78" fmla="*/ 3290 w 4112"/>
                  <a:gd name="T79" fmla="*/ 2172 h 4799"/>
                  <a:gd name="T80" fmla="*/ 3796 w 4112"/>
                  <a:gd name="T81" fmla="*/ 3967 h 4799"/>
                  <a:gd name="T82" fmla="*/ 807 w 4112"/>
                  <a:gd name="T83" fmla="*/ 3148 h 4799"/>
                  <a:gd name="T84" fmla="*/ 67 w 4112"/>
                  <a:gd name="T85" fmla="*/ 1479 h 4799"/>
                  <a:gd name="T86" fmla="*/ 3224 w 4112"/>
                  <a:gd name="T87" fmla="*/ 2040 h 4799"/>
                  <a:gd name="T88" fmla="*/ 3360 w 4112"/>
                  <a:gd name="T89" fmla="*/ 2694 h 4799"/>
                  <a:gd name="T90" fmla="*/ 2892 w 4112"/>
                  <a:gd name="T91" fmla="*/ 4223 h 4799"/>
                  <a:gd name="T92" fmla="*/ 2892 w 4112"/>
                  <a:gd name="T93" fmla="*/ 4223 h 4799"/>
                  <a:gd name="T94" fmla="*/ 3011 w 4112"/>
                  <a:gd name="T95" fmla="*/ 4305 h 4799"/>
                  <a:gd name="T96" fmla="*/ 2279 w 4112"/>
                  <a:gd name="T97" fmla="*/ 4083 h 4799"/>
                  <a:gd name="T98" fmla="*/ 3191 w 4112"/>
                  <a:gd name="T99" fmla="*/ 4082 h 4799"/>
                  <a:gd name="T100" fmla="*/ 1961 w 4112"/>
                  <a:gd name="T101" fmla="*/ 1685 h 4799"/>
                  <a:gd name="T102" fmla="*/ 1209 w 4112"/>
                  <a:gd name="T103" fmla="*/ 1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12" h="4799">
                    <a:moveTo>
                      <a:pt x="3044" y="3352"/>
                    </a:moveTo>
                    <a:lnTo>
                      <a:pt x="3044" y="3352"/>
                    </a:lnTo>
                    <a:cubicBezTo>
                      <a:pt x="2940" y="3352"/>
                      <a:pt x="2842" y="3414"/>
                      <a:pt x="2782" y="3518"/>
                    </a:cubicBezTo>
                    <a:cubicBezTo>
                      <a:pt x="2764" y="3549"/>
                      <a:pt x="2775" y="3588"/>
                      <a:pt x="2806" y="3606"/>
                    </a:cubicBezTo>
                    <a:cubicBezTo>
                      <a:pt x="2816" y="3612"/>
                      <a:pt x="2828" y="3615"/>
                      <a:pt x="2839" y="3615"/>
                    </a:cubicBezTo>
                    <a:cubicBezTo>
                      <a:pt x="2861" y="3615"/>
                      <a:pt x="2883" y="3603"/>
                      <a:pt x="2895" y="3582"/>
                    </a:cubicBezTo>
                    <a:cubicBezTo>
                      <a:pt x="2931" y="3519"/>
                      <a:pt x="2986" y="3482"/>
                      <a:pt x="3044" y="3482"/>
                    </a:cubicBezTo>
                    <a:cubicBezTo>
                      <a:pt x="3100" y="3482"/>
                      <a:pt x="3153" y="3517"/>
                      <a:pt x="3190" y="3576"/>
                    </a:cubicBezTo>
                    <a:cubicBezTo>
                      <a:pt x="3209" y="3607"/>
                      <a:pt x="3249" y="3616"/>
                      <a:pt x="3279" y="3597"/>
                    </a:cubicBezTo>
                    <a:cubicBezTo>
                      <a:pt x="3310" y="3579"/>
                      <a:pt x="3320" y="3539"/>
                      <a:pt x="3301" y="3508"/>
                    </a:cubicBezTo>
                    <a:cubicBezTo>
                      <a:pt x="3240" y="3409"/>
                      <a:pt x="3147" y="3352"/>
                      <a:pt x="3044" y="3352"/>
                    </a:cubicBezTo>
                    <a:lnTo>
                      <a:pt x="3044" y="3352"/>
                    </a:lnTo>
                    <a:close/>
                    <a:moveTo>
                      <a:pt x="2292" y="3482"/>
                    </a:moveTo>
                    <a:lnTo>
                      <a:pt x="2292" y="3482"/>
                    </a:lnTo>
                    <a:cubicBezTo>
                      <a:pt x="2348" y="3482"/>
                      <a:pt x="2402" y="3517"/>
                      <a:pt x="2438" y="3576"/>
                    </a:cubicBezTo>
                    <a:cubicBezTo>
                      <a:pt x="2457" y="3607"/>
                      <a:pt x="2497" y="3616"/>
                      <a:pt x="2527" y="3597"/>
                    </a:cubicBezTo>
                    <a:cubicBezTo>
                      <a:pt x="2558" y="3579"/>
                      <a:pt x="2568" y="3539"/>
                      <a:pt x="2549" y="3508"/>
                    </a:cubicBezTo>
                    <a:cubicBezTo>
                      <a:pt x="2488" y="3409"/>
                      <a:pt x="2395" y="3352"/>
                      <a:pt x="2292" y="3352"/>
                    </a:cubicBezTo>
                    <a:cubicBezTo>
                      <a:pt x="2188" y="3352"/>
                      <a:pt x="2090" y="3414"/>
                      <a:pt x="2030" y="3518"/>
                    </a:cubicBezTo>
                    <a:cubicBezTo>
                      <a:pt x="2012" y="3549"/>
                      <a:pt x="2023" y="3588"/>
                      <a:pt x="2054" y="3606"/>
                    </a:cubicBezTo>
                    <a:cubicBezTo>
                      <a:pt x="2065" y="3612"/>
                      <a:pt x="2076" y="3615"/>
                      <a:pt x="2087" y="3615"/>
                    </a:cubicBezTo>
                    <a:cubicBezTo>
                      <a:pt x="2109" y="3615"/>
                      <a:pt x="2131" y="3603"/>
                      <a:pt x="2143" y="3582"/>
                    </a:cubicBezTo>
                    <a:cubicBezTo>
                      <a:pt x="2180" y="3519"/>
                      <a:pt x="2234" y="3482"/>
                      <a:pt x="2292" y="3482"/>
                    </a:cubicBezTo>
                    <a:lnTo>
                      <a:pt x="2292" y="3482"/>
                    </a:lnTo>
                    <a:close/>
                    <a:moveTo>
                      <a:pt x="3982" y="3636"/>
                    </a:moveTo>
                    <a:lnTo>
                      <a:pt x="3982" y="3636"/>
                    </a:lnTo>
                    <a:cubicBezTo>
                      <a:pt x="3982" y="3541"/>
                      <a:pt x="3915" y="3461"/>
                      <a:pt x="3827" y="3440"/>
                    </a:cubicBezTo>
                    <a:cubicBezTo>
                      <a:pt x="3837" y="3504"/>
                      <a:pt x="3844" y="3569"/>
                      <a:pt x="3844" y="3636"/>
                    </a:cubicBezTo>
                    <a:cubicBezTo>
                      <a:pt x="3844" y="3703"/>
                      <a:pt x="3837" y="3768"/>
                      <a:pt x="3827" y="3832"/>
                    </a:cubicBezTo>
                    <a:cubicBezTo>
                      <a:pt x="3915" y="3811"/>
                      <a:pt x="3982" y="3731"/>
                      <a:pt x="3982" y="3636"/>
                    </a:cubicBezTo>
                    <a:lnTo>
                      <a:pt x="3982" y="3636"/>
                    </a:lnTo>
                    <a:close/>
                    <a:moveTo>
                      <a:pt x="3714" y="3636"/>
                    </a:moveTo>
                    <a:lnTo>
                      <a:pt x="3714" y="3636"/>
                    </a:lnTo>
                    <a:cubicBezTo>
                      <a:pt x="3714" y="3176"/>
                      <a:pt x="3411" y="2785"/>
                      <a:pt x="2994" y="2652"/>
                    </a:cubicBezTo>
                    <a:lnTo>
                      <a:pt x="2975" y="2647"/>
                    </a:lnTo>
                    <a:cubicBezTo>
                      <a:pt x="2882" y="2619"/>
                      <a:pt x="2784" y="2604"/>
                      <a:pt x="2682" y="2604"/>
                    </a:cubicBezTo>
                    <a:cubicBezTo>
                      <a:pt x="2599" y="2604"/>
                      <a:pt x="2519" y="2615"/>
                      <a:pt x="2442" y="2633"/>
                    </a:cubicBezTo>
                    <a:cubicBezTo>
                      <a:pt x="2432" y="2637"/>
                      <a:pt x="2423" y="2640"/>
                      <a:pt x="2415" y="2643"/>
                    </a:cubicBezTo>
                    <a:cubicBezTo>
                      <a:pt x="2414" y="2643"/>
                      <a:pt x="2413" y="2644"/>
                      <a:pt x="2411" y="2644"/>
                    </a:cubicBezTo>
                    <a:lnTo>
                      <a:pt x="2390" y="2650"/>
                    </a:lnTo>
                    <a:cubicBezTo>
                      <a:pt x="2343" y="2677"/>
                      <a:pt x="2314" y="2708"/>
                      <a:pt x="2314" y="2739"/>
                    </a:cubicBezTo>
                    <a:cubicBezTo>
                      <a:pt x="2314" y="2810"/>
                      <a:pt x="2468" y="2890"/>
                      <a:pt x="2674" y="2890"/>
                    </a:cubicBezTo>
                    <a:cubicBezTo>
                      <a:pt x="2784" y="2890"/>
                      <a:pt x="2888" y="2867"/>
                      <a:pt x="2958" y="2827"/>
                    </a:cubicBezTo>
                    <a:cubicBezTo>
                      <a:pt x="2961" y="2826"/>
                      <a:pt x="2964" y="2824"/>
                      <a:pt x="2968" y="2821"/>
                    </a:cubicBezTo>
                    <a:cubicBezTo>
                      <a:pt x="2964" y="2821"/>
                      <a:pt x="2961" y="2821"/>
                      <a:pt x="2957" y="2821"/>
                    </a:cubicBezTo>
                    <a:lnTo>
                      <a:pt x="2890" y="2820"/>
                    </a:lnTo>
                    <a:cubicBezTo>
                      <a:pt x="2832" y="2819"/>
                      <a:pt x="2769" y="2818"/>
                      <a:pt x="2734" y="2820"/>
                    </a:cubicBezTo>
                    <a:cubicBezTo>
                      <a:pt x="2731" y="2827"/>
                      <a:pt x="2727" y="2834"/>
                      <a:pt x="2721" y="2839"/>
                    </a:cubicBezTo>
                    <a:cubicBezTo>
                      <a:pt x="2701" y="2857"/>
                      <a:pt x="2671" y="2856"/>
                      <a:pt x="2653" y="2836"/>
                    </a:cubicBezTo>
                    <a:cubicBezTo>
                      <a:pt x="2625" y="2806"/>
                      <a:pt x="2633" y="2777"/>
                      <a:pt x="2638" y="2766"/>
                    </a:cubicBezTo>
                    <a:cubicBezTo>
                      <a:pt x="2660" y="2718"/>
                      <a:pt x="2718" y="2719"/>
                      <a:pt x="2892" y="2722"/>
                    </a:cubicBezTo>
                    <a:lnTo>
                      <a:pt x="2958" y="2724"/>
                    </a:lnTo>
                    <a:cubicBezTo>
                      <a:pt x="2994" y="2724"/>
                      <a:pt x="3077" y="2725"/>
                      <a:pt x="3093" y="2786"/>
                    </a:cubicBezTo>
                    <a:cubicBezTo>
                      <a:pt x="3108" y="2842"/>
                      <a:pt x="3046" y="2889"/>
                      <a:pt x="3007" y="2912"/>
                    </a:cubicBezTo>
                    <a:cubicBezTo>
                      <a:pt x="2922" y="2960"/>
                      <a:pt x="2800" y="2987"/>
                      <a:pt x="2674" y="2987"/>
                    </a:cubicBezTo>
                    <a:cubicBezTo>
                      <a:pt x="2413" y="2987"/>
                      <a:pt x="2216" y="2880"/>
                      <a:pt x="2216" y="2739"/>
                    </a:cubicBezTo>
                    <a:cubicBezTo>
                      <a:pt x="2216" y="2731"/>
                      <a:pt x="2217" y="2723"/>
                      <a:pt x="2218" y="2715"/>
                    </a:cubicBezTo>
                    <a:cubicBezTo>
                      <a:pt x="1882" y="2885"/>
                      <a:pt x="1650" y="3234"/>
                      <a:pt x="1650" y="3636"/>
                    </a:cubicBezTo>
                    <a:cubicBezTo>
                      <a:pt x="1650" y="4205"/>
                      <a:pt x="2113" y="4669"/>
                      <a:pt x="2682" y="4669"/>
                    </a:cubicBezTo>
                    <a:cubicBezTo>
                      <a:pt x="3251" y="4669"/>
                      <a:pt x="3714" y="4205"/>
                      <a:pt x="3714" y="3636"/>
                    </a:cubicBezTo>
                    <a:lnTo>
                      <a:pt x="3714" y="3636"/>
                    </a:lnTo>
                    <a:close/>
                    <a:moveTo>
                      <a:pt x="1536" y="3824"/>
                    </a:moveTo>
                    <a:lnTo>
                      <a:pt x="1536" y="3824"/>
                    </a:lnTo>
                    <a:cubicBezTo>
                      <a:pt x="1526" y="3763"/>
                      <a:pt x="1520" y="3700"/>
                      <a:pt x="1520" y="3636"/>
                    </a:cubicBezTo>
                    <a:cubicBezTo>
                      <a:pt x="1520" y="3572"/>
                      <a:pt x="1526" y="3509"/>
                      <a:pt x="1536" y="3448"/>
                    </a:cubicBezTo>
                    <a:cubicBezTo>
                      <a:pt x="1460" y="3477"/>
                      <a:pt x="1406" y="3550"/>
                      <a:pt x="1406" y="3636"/>
                    </a:cubicBezTo>
                    <a:cubicBezTo>
                      <a:pt x="1406" y="3722"/>
                      <a:pt x="1460" y="3795"/>
                      <a:pt x="1536" y="3824"/>
                    </a:cubicBezTo>
                    <a:lnTo>
                      <a:pt x="1536" y="3824"/>
                    </a:lnTo>
                    <a:close/>
                    <a:moveTo>
                      <a:pt x="364" y="3008"/>
                    </a:moveTo>
                    <a:lnTo>
                      <a:pt x="364" y="3008"/>
                    </a:lnTo>
                    <a:lnTo>
                      <a:pt x="674" y="3015"/>
                    </a:lnTo>
                    <a:cubicBezTo>
                      <a:pt x="497" y="2807"/>
                      <a:pt x="389" y="2538"/>
                      <a:pt x="389" y="2245"/>
                    </a:cubicBezTo>
                    <a:lnTo>
                      <a:pt x="389" y="2095"/>
                    </a:lnTo>
                    <a:cubicBezTo>
                      <a:pt x="317" y="2094"/>
                      <a:pt x="249" y="2073"/>
                      <a:pt x="192" y="2038"/>
                    </a:cubicBezTo>
                    <a:cubicBezTo>
                      <a:pt x="198" y="2317"/>
                      <a:pt x="225" y="2803"/>
                      <a:pt x="364" y="3008"/>
                    </a:cubicBezTo>
                    <a:lnTo>
                      <a:pt x="364" y="3008"/>
                    </a:lnTo>
                    <a:close/>
                    <a:moveTo>
                      <a:pt x="367" y="894"/>
                    </a:moveTo>
                    <a:lnTo>
                      <a:pt x="367" y="894"/>
                    </a:lnTo>
                    <a:cubicBezTo>
                      <a:pt x="500" y="734"/>
                      <a:pt x="691" y="547"/>
                      <a:pt x="949" y="397"/>
                    </a:cubicBezTo>
                    <a:cubicBezTo>
                      <a:pt x="1208" y="246"/>
                      <a:pt x="1471" y="170"/>
                      <a:pt x="1680" y="130"/>
                    </a:cubicBezTo>
                    <a:cubicBezTo>
                      <a:pt x="1659" y="129"/>
                      <a:pt x="1637" y="128"/>
                      <a:pt x="1615" y="128"/>
                    </a:cubicBezTo>
                    <a:cubicBezTo>
                      <a:pt x="1083" y="128"/>
                      <a:pt x="612" y="435"/>
                      <a:pt x="367" y="894"/>
                    </a:cubicBezTo>
                    <a:lnTo>
                      <a:pt x="367" y="894"/>
                    </a:lnTo>
                    <a:close/>
                    <a:moveTo>
                      <a:pt x="3030" y="2096"/>
                    </a:moveTo>
                    <a:lnTo>
                      <a:pt x="3030" y="2096"/>
                    </a:lnTo>
                    <a:cubicBezTo>
                      <a:pt x="3032" y="2060"/>
                      <a:pt x="3034" y="2024"/>
                      <a:pt x="3035" y="1989"/>
                    </a:cubicBezTo>
                    <a:cubicBezTo>
                      <a:pt x="2973" y="2041"/>
                      <a:pt x="2895" y="2074"/>
                      <a:pt x="2808" y="2078"/>
                    </a:cubicBezTo>
                    <a:lnTo>
                      <a:pt x="2808" y="2188"/>
                    </a:lnTo>
                    <a:cubicBezTo>
                      <a:pt x="2813" y="2190"/>
                      <a:pt x="2818" y="2192"/>
                      <a:pt x="2822" y="2195"/>
                    </a:cubicBezTo>
                    <a:cubicBezTo>
                      <a:pt x="2855" y="2161"/>
                      <a:pt x="2902" y="2134"/>
                      <a:pt x="2966" y="2114"/>
                    </a:cubicBezTo>
                    <a:lnTo>
                      <a:pt x="3030" y="2096"/>
                    </a:lnTo>
                    <a:lnTo>
                      <a:pt x="3030" y="2096"/>
                    </a:lnTo>
                    <a:close/>
                    <a:moveTo>
                      <a:pt x="1975" y="223"/>
                    </a:moveTo>
                    <a:lnTo>
                      <a:pt x="1975" y="223"/>
                    </a:lnTo>
                    <a:cubicBezTo>
                      <a:pt x="1784" y="237"/>
                      <a:pt x="1389" y="291"/>
                      <a:pt x="1014" y="509"/>
                    </a:cubicBezTo>
                    <a:cubicBezTo>
                      <a:pt x="637" y="728"/>
                      <a:pt x="408" y="1039"/>
                      <a:pt x="310" y="1194"/>
                    </a:cubicBezTo>
                    <a:cubicBezTo>
                      <a:pt x="493" y="1184"/>
                      <a:pt x="876" y="1137"/>
                      <a:pt x="1252" y="918"/>
                    </a:cubicBezTo>
                    <a:cubicBezTo>
                      <a:pt x="1627" y="700"/>
                      <a:pt x="1869" y="383"/>
                      <a:pt x="1975" y="223"/>
                    </a:cubicBezTo>
                    <a:lnTo>
                      <a:pt x="1975" y="223"/>
                    </a:lnTo>
                    <a:close/>
                    <a:moveTo>
                      <a:pt x="1547" y="1423"/>
                    </a:moveTo>
                    <a:lnTo>
                      <a:pt x="1547" y="1423"/>
                    </a:lnTo>
                    <a:cubicBezTo>
                      <a:pt x="2107" y="1226"/>
                      <a:pt x="2469" y="763"/>
                      <a:pt x="2590" y="588"/>
                    </a:cubicBezTo>
                    <a:cubicBezTo>
                      <a:pt x="2474" y="554"/>
                      <a:pt x="2238" y="496"/>
                      <a:pt x="1954" y="490"/>
                    </a:cubicBezTo>
                    <a:cubicBezTo>
                      <a:pt x="1950" y="490"/>
                      <a:pt x="1946" y="488"/>
                      <a:pt x="1942" y="487"/>
                    </a:cubicBezTo>
                    <a:cubicBezTo>
                      <a:pt x="1804" y="658"/>
                      <a:pt x="1597" y="868"/>
                      <a:pt x="1317" y="1031"/>
                    </a:cubicBezTo>
                    <a:cubicBezTo>
                      <a:pt x="907" y="1269"/>
                      <a:pt x="499" y="1316"/>
                      <a:pt x="306" y="1325"/>
                    </a:cubicBezTo>
                    <a:cubicBezTo>
                      <a:pt x="279" y="1362"/>
                      <a:pt x="257" y="1394"/>
                      <a:pt x="240" y="1420"/>
                    </a:cubicBezTo>
                    <a:cubicBezTo>
                      <a:pt x="434" y="1482"/>
                      <a:pt x="986" y="1620"/>
                      <a:pt x="1547" y="1423"/>
                    </a:cubicBezTo>
                    <a:lnTo>
                      <a:pt x="1547" y="1423"/>
                    </a:lnTo>
                    <a:close/>
                    <a:moveTo>
                      <a:pt x="2808" y="1947"/>
                    </a:moveTo>
                    <a:lnTo>
                      <a:pt x="2808" y="1947"/>
                    </a:lnTo>
                    <a:cubicBezTo>
                      <a:pt x="2938" y="1937"/>
                      <a:pt x="3040" y="1830"/>
                      <a:pt x="3040" y="1699"/>
                    </a:cubicBezTo>
                    <a:cubicBezTo>
                      <a:pt x="3040" y="1567"/>
                      <a:pt x="2938" y="1460"/>
                      <a:pt x="2808" y="1451"/>
                    </a:cubicBezTo>
                    <a:lnTo>
                      <a:pt x="2808" y="1947"/>
                    </a:lnTo>
                    <a:lnTo>
                      <a:pt x="2808" y="1947"/>
                    </a:lnTo>
                    <a:close/>
                    <a:moveTo>
                      <a:pt x="2653" y="2296"/>
                    </a:moveTo>
                    <a:lnTo>
                      <a:pt x="2653" y="2296"/>
                    </a:lnTo>
                    <a:cubicBezTo>
                      <a:pt x="2628" y="2296"/>
                      <a:pt x="2607" y="2317"/>
                      <a:pt x="2607" y="2342"/>
                    </a:cubicBezTo>
                    <a:lnTo>
                      <a:pt x="2607" y="2414"/>
                    </a:lnTo>
                    <a:cubicBezTo>
                      <a:pt x="2607" y="2440"/>
                      <a:pt x="2627" y="2461"/>
                      <a:pt x="2653" y="2461"/>
                    </a:cubicBezTo>
                    <a:lnTo>
                      <a:pt x="2725" y="2461"/>
                    </a:lnTo>
                    <a:cubicBezTo>
                      <a:pt x="2750" y="2461"/>
                      <a:pt x="2771" y="2439"/>
                      <a:pt x="2771" y="2414"/>
                    </a:cubicBezTo>
                    <a:lnTo>
                      <a:pt x="2771" y="2342"/>
                    </a:lnTo>
                    <a:cubicBezTo>
                      <a:pt x="2771" y="2317"/>
                      <a:pt x="2750" y="2296"/>
                      <a:pt x="2725" y="2296"/>
                    </a:cubicBezTo>
                    <a:lnTo>
                      <a:pt x="2653" y="2296"/>
                    </a:lnTo>
                    <a:lnTo>
                      <a:pt x="2653" y="2296"/>
                    </a:lnTo>
                    <a:close/>
                    <a:moveTo>
                      <a:pt x="2280" y="2547"/>
                    </a:moveTo>
                    <a:lnTo>
                      <a:pt x="2280" y="2547"/>
                    </a:lnTo>
                    <a:cubicBezTo>
                      <a:pt x="2318" y="2533"/>
                      <a:pt x="2357" y="2521"/>
                      <a:pt x="2397" y="2510"/>
                    </a:cubicBezTo>
                    <a:cubicBezTo>
                      <a:pt x="2469" y="2481"/>
                      <a:pt x="2477" y="2457"/>
                      <a:pt x="2477" y="2434"/>
                    </a:cubicBezTo>
                    <a:lnTo>
                      <a:pt x="2477" y="2325"/>
                    </a:lnTo>
                    <a:cubicBezTo>
                      <a:pt x="2477" y="2308"/>
                      <a:pt x="2477" y="2270"/>
                      <a:pt x="2374" y="2239"/>
                    </a:cubicBezTo>
                    <a:lnTo>
                      <a:pt x="2119" y="2165"/>
                    </a:lnTo>
                    <a:cubicBezTo>
                      <a:pt x="2116" y="2164"/>
                      <a:pt x="2113" y="2164"/>
                      <a:pt x="2110" y="2164"/>
                    </a:cubicBezTo>
                    <a:cubicBezTo>
                      <a:pt x="2102" y="2164"/>
                      <a:pt x="2095" y="2166"/>
                      <a:pt x="2088" y="2172"/>
                    </a:cubicBezTo>
                    <a:cubicBezTo>
                      <a:pt x="2068" y="2187"/>
                      <a:pt x="2053" y="2221"/>
                      <a:pt x="2053" y="2251"/>
                    </a:cubicBezTo>
                    <a:lnTo>
                      <a:pt x="2053" y="2508"/>
                    </a:lnTo>
                    <a:cubicBezTo>
                      <a:pt x="2053" y="2537"/>
                      <a:pt x="2069" y="2570"/>
                      <a:pt x="2089" y="2586"/>
                    </a:cubicBezTo>
                    <a:cubicBezTo>
                      <a:pt x="2103" y="2596"/>
                      <a:pt x="2112" y="2595"/>
                      <a:pt x="2119" y="2593"/>
                    </a:cubicBezTo>
                    <a:lnTo>
                      <a:pt x="2280" y="2547"/>
                    </a:lnTo>
                    <a:lnTo>
                      <a:pt x="2280" y="2547"/>
                    </a:lnTo>
                    <a:close/>
                    <a:moveTo>
                      <a:pt x="2703" y="655"/>
                    </a:moveTo>
                    <a:lnTo>
                      <a:pt x="2703" y="655"/>
                    </a:lnTo>
                    <a:cubicBezTo>
                      <a:pt x="2689" y="675"/>
                      <a:pt x="2672" y="699"/>
                      <a:pt x="2652" y="726"/>
                    </a:cubicBezTo>
                    <a:cubicBezTo>
                      <a:pt x="2752" y="837"/>
                      <a:pt x="2808" y="982"/>
                      <a:pt x="2808" y="1131"/>
                    </a:cubicBezTo>
                    <a:lnTo>
                      <a:pt x="2808" y="1320"/>
                    </a:lnTo>
                    <a:cubicBezTo>
                      <a:pt x="2891" y="1324"/>
                      <a:pt x="2966" y="1354"/>
                      <a:pt x="3026" y="1402"/>
                    </a:cubicBezTo>
                    <a:cubicBezTo>
                      <a:pt x="2987" y="1119"/>
                      <a:pt x="2872" y="863"/>
                      <a:pt x="2703" y="655"/>
                    </a:cubicBezTo>
                    <a:lnTo>
                      <a:pt x="2703" y="655"/>
                    </a:lnTo>
                    <a:close/>
                    <a:moveTo>
                      <a:pt x="2126" y="227"/>
                    </a:moveTo>
                    <a:lnTo>
                      <a:pt x="2126" y="227"/>
                    </a:lnTo>
                    <a:cubicBezTo>
                      <a:pt x="2107" y="259"/>
                      <a:pt x="2078" y="306"/>
                      <a:pt x="2037" y="363"/>
                    </a:cubicBezTo>
                    <a:cubicBezTo>
                      <a:pt x="2204" y="372"/>
                      <a:pt x="2351" y="397"/>
                      <a:pt x="2465" y="422"/>
                    </a:cubicBezTo>
                    <a:cubicBezTo>
                      <a:pt x="2362" y="342"/>
                      <a:pt x="2248" y="276"/>
                      <a:pt x="2126" y="227"/>
                    </a:cubicBezTo>
                    <a:lnTo>
                      <a:pt x="2126" y="227"/>
                    </a:lnTo>
                    <a:close/>
                    <a:moveTo>
                      <a:pt x="389" y="1596"/>
                    </a:moveTo>
                    <a:lnTo>
                      <a:pt x="389" y="1596"/>
                    </a:lnTo>
                    <a:cubicBezTo>
                      <a:pt x="301" y="1576"/>
                      <a:pt x="230" y="1555"/>
                      <a:pt x="183" y="1539"/>
                    </a:cubicBezTo>
                    <a:cubicBezTo>
                      <a:pt x="149" y="1585"/>
                      <a:pt x="129" y="1641"/>
                      <a:pt x="129" y="1699"/>
                    </a:cubicBezTo>
                    <a:cubicBezTo>
                      <a:pt x="129" y="1843"/>
                      <a:pt x="245" y="1961"/>
                      <a:pt x="389" y="1965"/>
                    </a:cubicBezTo>
                    <a:lnTo>
                      <a:pt x="389" y="1596"/>
                    </a:lnTo>
                    <a:lnTo>
                      <a:pt x="389" y="1596"/>
                    </a:lnTo>
                    <a:close/>
                    <a:moveTo>
                      <a:pt x="1784" y="2900"/>
                    </a:moveTo>
                    <a:lnTo>
                      <a:pt x="1784" y="2900"/>
                    </a:lnTo>
                    <a:cubicBezTo>
                      <a:pt x="1730" y="2914"/>
                      <a:pt x="1675" y="2923"/>
                      <a:pt x="1618" y="2923"/>
                    </a:cubicBezTo>
                    <a:cubicBezTo>
                      <a:pt x="1454" y="2923"/>
                      <a:pt x="1299" y="2858"/>
                      <a:pt x="1183" y="2742"/>
                    </a:cubicBezTo>
                    <a:cubicBezTo>
                      <a:pt x="1158" y="2717"/>
                      <a:pt x="1158" y="2676"/>
                      <a:pt x="1183" y="2650"/>
                    </a:cubicBezTo>
                    <a:cubicBezTo>
                      <a:pt x="1208" y="2625"/>
                      <a:pt x="1249" y="2625"/>
                      <a:pt x="1275" y="2650"/>
                    </a:cubicBezTo>
                    <a:cubicBezTo>
                      <a:pt x="1367" y="2742"/>
                      <a:pt x="1488" y="2793"/>
                      <a:pt x="1618" y="2793"/>
                    </a:cubicBezTo>
                    <a:cubicBezTo>
                      <a:pt x="1748" y="2793"/>
                      <a:pt x="1870" y="2742"/>
                      <a:pt x="1962" y="2649"/>
                    </a:cubicBezTo>
                    <a:cubicBezTo>
                      <a:pt x="1964" y="2647"/>
                      <a:pt x="1967" y="2647"/>
                      <a:pt x="1969" y="2645"/>
                    </a:cubicBezTo>
                    <a:cubicBezTo>
                      <a:pt x="1941" y="2606"/>
                      <a:pt x="1923" y="2557"/>
                      <a:pt x="1923" y="2508"/>
                    </a:cubicBezTo>
                    <a:lnTo>
                      <a:pt x="1923" y="2251"/>
                    </a:lnTo>
                    <a:cubicBezTo>
                      <a:pt x="1923" y="2180"/>
                      <a:pt x="1957" y="2109"/>
                      <a:pt x="2009" y="2069"/>
                    </a:cubicBezTo>
                    <a:cubicBezTo>
                      <a:pt x="2051" y="2037"/>
                      <a:pt x="2102" y="2026"/>
                      <a:pt x="2153" y="2040"/>
                    </a:cubicBezTo>
                    <a:lnTo>
                      <a:pt x="2411" y="2114"/>
                    </a:lnTo>
                    <a:cubicBezTo>
                      <a:pt x="2475" y="2134"/>
                      <a:pt x="2523" y="2161"/>
                      <a:pt x="2556" y="2195"/>
                    </a:cubicBezTo>
                    <a:cubicBezTo>
                      <a:pt x="2584" y="2177"/>
                      <a:pt x="2617" y="2166"/>
                      <a:pt x="2653" y="2166"/>
                    </a:cubicBezTo>
                    <a:lnTo>
                      <a:pt x="2678" y="2166"/>
                    </a:lnTo>
                    <a:lnTo>
                      <a:pt x="2678" y="1131"/>
                    </a:lnTo>
                    <a:cubicBezTo>
                      <a:pt x="2678" y="1022"/>
                      <a:pt x="2639" y="916"/>
                      <a:pt x="2570" y="831"/>
                    </a:cubicBezTo>
                    <a:cubicBezTo>
                      <a:pt x="2384" y="1057"/>
                      <a:pt x="2054" y="1382"/>
                      <a:pt x="1590" y="1545"/>
                    </a:cubicBezTo>
                    <a:cubicBezTo>
                      <a:pt x="1355" y="1628"/>
                      <a:pt x="1124" y="1656"/>
                      <a:pt x="918" y="1656"/>
                    </a:cubicBezTo>
                    <a:cubicBezTo>
                      <a:pt x="770" y="1656"/>
                      <a:pt x="635" y="1642"/>
                      <a:pt x="519" y="1622"/>
                    </a:cubicBezTo>
                    <a:lnTo>
                      <a:pt x="519" y="2245"/>
                    </a:lnTo>
                    <a:cubicBezTo>
                      <a:pt x="519" y="2826"/>
                      <a:pt x="989" y="3298"/>
                      <a:pt x="1569" y="3303"/>
                    </a:cubicBezTo>
                    <a:cubicBezTo>
                      <a:pt x="1613" y="3154"/>
                      <a:pt x="1687" y="3017"/>
                      <a:pt x="1784" y="2900"/>
                    </a:cubicBezTo>
                    <a:lnTo>
                      <a:pt x="1784" y="2900"/>
                    </a:lnTo>
                    <a:close/>
                    <a:moveTo>
                      <a:pt x="3003" y="2239"/>
                    </a:moveTo>
                    <a:lnTo>
                      <a:pt x="3003" y="2239"/>
                    </a:lnTo>
                    <a:cubicBezTo>
                      <a:pt x="2901" y="2270"/>
                      <a:pt x="2901" y="2308"/>
                      <a:pt x="2901" y="2325"/>
                    </a:cubicBezTo>
                    <a:lnTo>
                      <a:pt x="2901" y="2434"/>
                    </a:lnTo>
                    <a:cubicBezTo>
                      <a:pt x="2901" y="2459"/>
                      <a:pt x="2909" y="2485"/>
                      <a:pt x="3005" y="2520"/>
                    </a:cubicBezTo>
                    <a:lnTo>
                      <a:pt x="3016" y="2523"/>
                    </a:lnTo>
                    <a:cubicBezTo>
                      <a:pt x="3021" y="2525"/>
                      <a:pt x="3027" y="2526"/>
                      <a:pt x="3032" y="2528"/>
                    </a:cubicBezTo>
                    <a:lnTo>
                      <a:pt x="3260" y="2593"/>
                    </a:lnTo>
                    <a:cubicBezTo>
                      <a:pt x="3266" y="2595"/>
                      <a:pt x="3275" y="2596"/>
                      <a:pt x="3289" y="2586"/>
                    </a:cubicBezTo>
                    <a:cubicBezTo>
                      <a:pt x="3310" y="2570"/>
                      <a:pt x="3325" y="2537"/>
                      <a:pt x="3325" y="2508"/>
                    </a:cubicBezTo>
                    <a:lnTo>
                      <a:pt x="3325" y="2251"/>
                    </a:lnTo>
                    <a:cubicBezTo>
                      <a:pt x="3325" y="2221"/>
                      <a:pt x="3310" y="2187"/>
                      <a:pt x="3290" y="2172"/>
                    </a:cubicBezTo>
                    <a:cubicBezTo>
                      <a:pt x="3280" y="2164"/>
                      <a:pt x="3271" y="2162"/>
                      <a:pt x="3258" y="2165"/>
                    </a:cubicBezTo>
                    <a:lnTo>
                      <a:pt x="3003" y="2239"/>
                    </a:lnTo>
                    <a:lnTo>
                      <a:pt x="3003" y="2239"/>
                    </a:lnTo>
                    <a:close/>
                    <a:moveTo>
                      <a:pt x="3796" y="3967"/>
                    </a:moveTo>
                    <a:lnTo>
                      <a:pt x="3796" y="3967"/>
                    </a:lnTo>
                    <a:cubicBezTo>
                      <a:pt x="3653" y="4447"/>
                      <a:pt x="3208" y="4799"/>
                      <a:pt x="2682" y="4799"/>
                    </a:cubicBezTo>
                    <a:cubicBezTo>
                      <a:pt x="2155" y="4799"/>
                      <a:pt x="1710" y="4446"/>
                      <a:pt x="1568" y="3964"/>
                    </a:cubicBezTo>
                    <a:cubicBezTo>
                      <a:pt x="1404" y="3944"/>
                      <a:pt x="1276" y="3805"/>
                      <a:pt x="1276" y="3636"/>
                    </a:cubicBezTo>
                    <a:cubicBezTo>
                      <a:pt x="1276" y="3550"/>
                      <a:pt x="1310" y="3473"/>
                      <a:pt x="1364" y="3414"/>
                    </a:cubicBezTo>
                    <a:cubicBezTo>
                      <a:pt x="1154" y="3375"/>
                      <a:pt x="963" y="3282"/>
                      <a:pt x="807" y="3148"/>
                    </a:cubicBezTo>
                    <a:lnTo>
                      <a:pt x="329" y="3137"/>
                    </a:lnTo>
                    <a:cubicBezTo>
                      <a:pt x="310" y="3136"/>
                      <a:pt x="292" y="3128"/>
                      <a:pt x="280" y="3113"/>
                    </a:cubicBezTo>
                    <a:cubicBezTo>
                      <a:pt x="92" y="2882"/>
                      <a:pt x="64" y="2315"/>
                      <a:pt x="59" y="1907"/>
                    </a:cubicBezTo>
                    <a:cubicBezTo>
                      <a:pt x="22" y="1847"/>
                      <a:pt x="0" y="1775"/>
                      <a:pt x="0" y="1699"/>
                    </a:cubicBezTo>
                    <a:cubicBezTo>
                      <a:pt x="0" y="1620"/>
                      <a:pt x="24" y="1543"/>
                      <a:pt x="67" y="1479"/>
                    </a:cubicBezTo>
                    <a:lnTo>
                      <a:pt x="70" y="1418"/>
                    </a:lnTo>
                    <a:cubicBezTo>
                      <a:pt x="166" y="607"/>
                      <a:pt x="830" y="0"/>
                      <a:pt x="1615" y="0"/>
                    </a:cubicBezTo>
                    <a:cubicBezTo>
                      <a:pt x="2473" y="0"/>
                      <a:pt x="3171" y="722"/>
                      <a:pt x="3171" y="1612"/>
                    </a:cubicBezTo>
                    <a:cubicBezTo>
                      <a:pt x="3171" y="1733"/>
                      <a:pt x="3170" y="1889"/>
                      <a:pt x="3162" y="2058"/>
                    </a:cubicBezTo>
                    <a:lnTo>
                      <a:pt x="3224" y="2040"/>
                    </a:lnTo>
                    <a:cubicBezTo>
                      <a:pt x="3276" y="2026"/>
                      <a:pt x="3327" y="2037"/>
                      <a:pt x="3370" y="2069"/>
                    </a:cubicBezTo>
                    <a:cubicBezTo>
                      <a:pt x="3421" y="2109"/>
                      <a:pt x="3455" y="2180"/>
                      <a:pt x="3455" y="2251"/>
                    </a:cubicBezTo>
                    <a:lnTo>
                      <a:pt x="3455" y="2508"/>
                    </a:lnTo>
                    <a:cubicBezTo>
                      <a:pt x="3455" y="2578"/>
                      <a:pt x="3421" y="2649"/>
                      <a:pt x="3367" y="2690"/>
                    </a:cubicBezTo>
                    <a:cubicBezTo>
                      <a:pt x="3365" y="2691"/>
                      <a:pt x="3363" y="2693"/>
                      <a:pt x="3360" y="2694"/>
                    </a:cubicBezTo>
                    <a:cubicBezTo>
                      <a:pt x="3566" y="2843"/>
                      <a:pt x="3722" y="3057"/>
                      <a:pt x="3796" y="3306"/>
                    </a:cubicBezTo>
                    <a:cubicBezTo>
                      <a:pt x="3971" y="3314"/>
                      <a:pt x="4112" y="3459"/>
                      <a:pt x="4112" y="3636"/>
                    </a:cubicBezTo>
                    <a:cubicBezTo>
                      <a:pt x="4112" y="3814"/>
                      <a:pt x="3971" y="3958"/>
                      <a:pt x="3796" y="3967"/>
                    </a:cubicBezTo>
                    <a:lnTo>
                      <a:pt x="3796" y="3967"/>
                    </a:lnTo>
                    <a:close/>
                    <a:moveTo>
                      <a:pt x="2892" y="4223"/>
                    </a:moveTo>
                    <a:lnTo>
                      <a:pt x="2892" y="4223"/>
                    </a:lnTo>
                    <a:cubicBezTo>
                      <a:pt x="2892" y="4113"/>
                      <a:pt x="2803" y="4024"/>
                      <a:pt x="2694" y="4024"/>
                    </a:cubicBezTo>
                    <a:cubicBezTo>
                      <a:pt x="2585" y="4024"/>
                      <a:pt x="2496" y="4113"/>
                      <a:pt x="2496" y="4223"/>
                    </a:cubicBezTo>
                    <a:cubicBezTo>
                      <a:pt x="2496" y="4332"/>
                      <a:pt x="2585" y="4421"/>
                      <a:pt x="2694" y="4421"/>
                    </a:cubicBezTo>
                    <a:cubicBezTo>
                      <a:pt x="2803" y="4421"/>
                      <a:pt x="2892" y="4332"/>
                      <a:pt x="2892" y="4223"/>
                    </a:cubicBezTo>
                    <a:lnTo>
                      <a:pt x="2892" y="4223"/>
                    </a:lnTo>
                    <a:close/>
                    <a:moveTo>
                      <a:pt x="3191" y="4082"/>
                    </a:moveTo>
                    <a:lnTo>
                      <a:pt x="3191" y="4082"/>
                    </a:lnTo>
                    <a:cubicBezTo>
                      <a:pt x="3217" y="4107"/>
                      <a:pt x="3217" y="4148"/>
                      <a:pt x="3192" y="4174"/>
                    </a:cubicBezTo>
                    <a:cubicBezTo>
                      <a:pt x="3138" y="4227"/>
                      <a:pt x="3077" y="4271"/>
                      <a:pt x="3011" y="4305"/>
                    </a:cubicBezTo>
                    <a:cubicBezTo>
                      <a:pt x="2974" y="4446"/>
                      <a:pt x="2846" y="4551"/>
                      <a:pt x="2694" y="4551"/>
                    </a:cubicBezTo>
                    <a:cubicBezTo>
                      <a:pt x="2544" y="4551"/>
                      <a:pt x="2419" y="4449"/>
                      <a:pt x="2379" y="4312"/>
                    </a:cubicBezTo>
                    <a:cubicBezTo>
                      <a:pt x="2308" y="4277"/>
                      <a:pt x="2243" y="4231"/>
                      <a:pt x="2187" y="4175"/>
                    </a:cubicBezTo>
                    <a:cubicBezTo>
                      <a:pt x="2161" y="4149"/>
                      <a:pt x="2161" y="4108"/>
                      <a:pt x="2187" y="4083"/>
                    </a:cubicBezTo>
                    <a:cubicBezTo>
                      <a:pt x="2212" y="4058"/>
                      <a:pt x="2253" y="4058"/>
                      <a:pt x="2279" y="4083"/>
                    </a:cubicBezTo>
                    <a:cubicBezTo>
                      <a:pt x="2307" y="4111"/>
                      <a:pt x="2339" y="4135"/>
                      <a:pt x="2372" y="4157"/>
                    </a:cubicBezTo>
                    <a:cubicBezTo>
                      <a:pt x="2403" y="4007"/>
                      <a:pt x="2535" y="3894"/>
                      <a:pt x="2694" y="3894"/>
                    </a:cubicBezTo>
                    <a:cubicBezTo>
                      <a:pt x="2851" y="3894"/>
                      <a:pt x="2981" y="4004"/>
                      <a:pt x="3014" y="4151"/>
                    </a:cubicBezTo>
                    <a:cubicBezTo>
                      <a:pt x="3044" y="4131"/>
                      <a:pt x="3073" y="4108"/>
                      <a:pt x="3100" y="4082"/>
                    </a:cubicBezTo>
                    <a:cubicBezTo>
                      <a:pt x="3125" y="4057"/>
                      <a:pt x="3166" y="4056"/>
                      <a:pt x="3191" y="4082"/>
                    </a:cubicBezTo>
                    <a:lnTo>
                      <a:pt x="3191" y="4082"/>
                    </a:lnTo>
                    <a:close/>
                    <a:moveTo>
                      <a:pt x="1961" y="1913"/>
                    </a:moveTo>
                    <a:lnTo>
                      <a:pt x="1961" y="1913"/>
                    </a:lnTo>
                    <a:cubicBezTo>
                      <a:pt x="2024" y="1913"/>
                      <a:pt x="2075" y="1862"/>
                      <a:pt x="2075" y="1799"/>
                    </a:cubicBezTo>
                    <a:cubicBezTo>
                      <a:pt x="2075" y="1736"/>
                      <a:pt x="2024" y="1685"/>
                      <a:pt x="1961" y="1685"/>
                    </a:cubicBezTo>
                    <a:cubicBezTo>
                      <a:pt x="1899" y="1685"/>
                      <a:pt x="1848" y="1736"/>
                      <a:pt x="1848" y="1799"/>
                    </a:cubicBezTo>
                    <a:cubicBezTo>
                      <a:pt x="1848" y="1862"/>
                      <a:pt x="1899" y="1913"/>
                      <a:pt x="1961" y="1913"/>
                    </a:cubicBezTo>
                    <a:lnTo>
                      <a:pt x="1961" y="1913"/>
                    </a:lnTo>
                    <a:close/>
                    <a:moveTo>
                      <a:pt x="1209" y="1799"/>
                    </a:moveTo>
                    <a:lnTo>
                      <a:pt x="1209" y="1799"/>
                    </a:lnTo>
                    <a:cubicBezTo>
                      <a:pt x="1209" y="1736"/>
                      <a:pt x="1260" y="1685"/>
                      <a:pt x="1323" y="1685"/>
                    </a:cubicBezTo>
                    <a:cubicBezTo>
                      <a:pt x="1385" y="1685"/>
                      <a:pt x="1436" y="1736"/>
                      <a:pt x="1436" y="1799"/>
                    </a:cubicBezTo>
                    <a:cubicBezTo>
                      <a:pt x="1436" y="1862"/>
                      <a:pt x="1385" y="1913"/>
                      <a:pt x="1323" y="1913"/>
                    </a:cubicBezTo>
                    <a:cubicBezTo>
                      <a:pt x="1260" y="1913"/>
                      <a:pt x="1209" y="1862"/>
                      <a:pt x="1209" y="1799"/>
                    </a:cubicBezTo>
                    <a:close/>
                  </a:path>
                </a:pathLst>
              </a:custGeom>
              <a:solidFill>
                <a:schemeClr val="bg1"/>
              </a:solidFill>
              <a:ln w="0">
                <a:noFill/>
                <a:prstDash val="solid"/>
                <a:round/>
                <a:headEnd/>
                <a:tailEnd/>
              </a:ln>
            </p:spPr>
            <p:txBody>
              <a:bodyPr vert="horz" wrap="square" lIns="137160" tIns="68580" rIns="137160" bIns="68580" numCol="1" anchor="t" anchorCtr="0" compatLnSpc="1">
                <a:prstTxWarp prst="textNoShape">
                  <a:avLst/>
                </a:prstTxWarp>
              </a:bodyPr>
              <a:lstStyle/>
              <a:p>
                <a:endParaRPr lang="en-US" sz="2700"/>
              </a:p>
            </p:txBody>
          </p:sp>
          <p:sp>
            <p:nvSpPr>
              <p:cNvPr id="33" name="Freeform: Shape 32">
                <a:extLst>
                  <a:ext uri="{FF2B5EF4-FFF2-40B4-BE49-F238E27FC236}">
                    <a16:creationId xmlns:a16="http://schemas.microsoft.com/office/drawing/2014/main" id="{4862A548-A386-D73A-354D-D3C1090561EC}"/>
                  </a:ext>
                </a:extLst>
              </p:cNvPr>
              <p:cNvSpPr/>
              <p:nvPr/>
            </p:nvSpPr>
            <p:spPr>
              <a:xfrm>
                <a:off x="1301577" y="3113903"/>
                <a:ext cx="1000557" cy="1128606"/>
              </a:xfrm>
              <a:custGeom>
                <a:avLst/>
                <a:gdLst>
                  <a:gd name="connsiteX0" fmla="*/ 0 w 1000557"/>
                  <a:gd name="connsiteY0" fmla="*/ 94735 h 1128606"/>
                  <a:gd name="connsiteX1" fmla="*/ 107092 w 1000557"/>
                  <a:gd name="connsiteY1" fmla="*/ 49427 h 1128606"/>
                  <a:gd name="connsiteX2" fmla="*/ 238897 w 1000557"/>
                  <a:gd name="connsiteY2" fmla="*/ 0 h 1128606"/>
                  <a:gd name="connsiteX3" fmla="*/ 280086 w 1000557"/>
                  <a:gd name="connsiteY3" fmla="*/ 61783 h 1128606"/>
                  <a:gd name="connsiteX4" fmla="*/ 197708 w 1000557"/>
                  <a:gd name="connsiteY4" fmla="*/ 345989 h 1128606"/>
                  <a:gd name="connsiteX5" fmla="*/ 156519 w 1000557"/>
                  <a:gd name="connsiteY5" fmla="*/ 436605 h 1128606"/>
                  <a:gd name="connsiteX6" fmla="*/ 156519 w 1000557"/>
                  <a:gd name="connsiteY6" fmla="*/ 539578 h 1128606"/>
                  <a:gd name="connsiteX7" fmla="*/ 218302 w 1000557"/>
                  <a:gd name="connsiteY7" fmla="*/ 634313 h 1128606"/>
                  <a:gd name="connsiteX8" fmla="*/ 247135 w 1000557"/>
                  <a:gd name="connsiteY8" fmla="*/ 650789 h 1128606"/>
                  <a:gd name="connsiteX9" fmla="*/ 411892 w 1000557"/>
                  <a:gd name="connsiteY9" fmla="*/ 601362 h 1128606"/>
                  <a:gd name="connsiteX10" fmla="*/ 687859 w 1000557"/>
                  <a:gd name="connsiteY10" fmla="*/ 399535 h 1128606"/>
                  <a:gd name="connsiteX11" fmla="*/ 696097 w 1000557"/>
                  <a:gd name="connsiteY11" fmla="*/ 317156 h 1128606"/>
                  <a:gd name="connsiteX12" fmla="*/ 679621 w 1000557"/>
                  <a:gd name="connsiteY12" fmla="*/ 304800 h 1128606"/>
                  <a:gd name="connsiteX13" fmla="*/ 580767 w 1000557"/>
                  <a:gd name="connsiteY13" fmla="*/ 313038 h 1128606"/>
                  <a:gd name="connsiteX14" fmla="*/ 502508 w 1000557"/>
                  <a:gd name="connsiteY14" fmla="*/ 329513 h 1128606"/>
                  <a:gd name="connsiteX15" fmla="*/ 473675 w 1000557"/>
                  <a:gd name="connsiteY15" fmla="*/ 333632 h 1128606"/>
                  <a:gd name="connsiteX16" fmla="*/ 432486 w 1000557"/>
                  <a:gd name="connsiteY16" fmla="*/ 345989 h 1128606"/>
                  <a:gd name="connsiteX17" fmla="*/ 411892 w 1000557"/>
                  <a:gd name="connsiteY17" fmla="*/ 350108 h 1128606"/>
                  <a:gd name="connsiteX18" fmla="*/ 395416 w 1000557"/>
                  <a:gd name="connsiteY18" fmla="*/ 341870 h 1128606"/>
                  <a:gd name="connsiteX19" fmla="*/ 313038 w 1000557"/>
                  <a:gd name="connsiteY19" fmla="*/ 304800 h 1128606"/>
                  <a:gd name="connsiteX20" fmla="*/ 214184 w 1000557"/>
                  <a:gd name="connsiteY20" fmla="*/ 259492 h 1128606"/>
                  <a:gd name="connsiteX21" fmla="*/ 185351 w 1000557"/>
                  <a:gd name="connsiteY21" fmla="*/ 230659 h 1128606"/>
                  <a:gd name="connsiteX22" fmla="*/ 164757 w 1000557"/>
                  <a:gd name="connsiteY22" fmla="*/ 313038 h 1128606"/>
                  <a:gd name="connsiteX23" fmla="*/ 247135 w 1000557"/>
                  <a:gd name="connsiteY23" fmla="*/ 391297 h 1128606"/>
                  <a:gd name="connsiteX24" fmla="*/ 477794 w 1000557"/>
                  <a:gd name="connsiteY24" fmla="*/ 440724 h 1128606"/>
                  <a:gd name="connsiteX25" fmla="*/ 481913 w 1000557"/>
                  <a:gd name="connsiteY25" fmla="*/ 453081 h 1128606"/>
                  <a:gd name="connsiteX26" fmla="*/ 387178 w 1000557"/>
                  <a:gd name="connsiteY26" fmla="*/ 547816 h 1128606"/>
                  <a:gd name="connsiteX27" fmla="*/ 284205 w 1000557"/>
                  <a:gd name="connsiteY27" fmla="*/ 572529 h 1128606"/>
                  <a:gd name="connsiteX28" fmla="*/ 160638 w 1000557"/>
                  <a:gd name="connsiteY28" fmla="*/ 621956 h 1128606"/>
                  <a:gd name="connsiteX29" fmla="*/ 152400 w 1000557"/>
                  <a:gd name="connsiteY29" fmla="*/ 605481 h 1128606"/>
                  <a:gd name="connsiteX30" fmla="*/ 193589 w 1000557"/>
                  <a:gd name="connsiteY30" fmla="*/ 514865 h 1128606"/>
                  <a:gd name="connsiteX31" fmla="*/ 284205 w 1000557"/>
                  <a:gd name="connsiteY31" fmla="*/ 407773 h 1128606"/>
                  <a:gd name="connsiteX32" fmla="*/ 354227 w 1000557"/>
                  <a:gd name="connsiteY32" fmla="*/ 341870 h 1128606"/>
                  <a:gd name="connsiteX33" fmla="*/ 448962 w 1000557"/>
                  <a:gd name="connsiteY33" fmla="*/ 271848 h 1128606"/>
                  <a:gd name="connsiteX34" fmla="*/ 494270 w 1000557"/>
                  <a:gd name="connsiteY34" fmla="*/ 238897 h 1128606"/>
                  <a:gd name="connsiteX35" fmla="*/ 436605 w 1000557"/>
                  <a:gd name="connsiteY35" fmla="*/ 436605 h 1128606"/>
                  <a:gd name="connsiteX36" fmla="*/ 432486 w 1000557"/>
                  <a:gd name="connsiteY36" fmla="*/ 477794 h 1128606"/>
                  <a:gd name="connsiteX37" fmla="*/ 444843 w 1000557"/>
                  <a:gd name="connsiteY37" fmla="*/ 539578 h 1128606"/>
                  <a:gd name="connsiteX38" fmla="*/ 477794 w 1000557"/>
                  <a:gd name="connsiteY38" fmla="*/ 634313 h 1128606"/>
                  <a:gd name="connsiteX39" fmla="*/ 506627 w 1000557"/>
                  <a:gd name="connsiteY39" fmla="*/ 729048 h 1128606"/>
                  <a:gd name="connsiteX40" fmla="*/ 477794 w 1000557"/>
                  <a:gd name="connsiteY40" fmla="*/ 1058562 h 1128606"/>
                  <a:gd name="connsiteX41" fmla="*/ 440724 w 1000557"/>
                  <a:gd name="connsiteY41" fmla="*/ 1025611 h 1128606"/>
                  <a:gd name="connsiteX42" fmla="*/ 403654 w 1000557"/>
                  <a:gd name="connsiteY42" fmla="*/ 959708 h 1128606"/>
                  <a:gd name="connsiteX43" fmla="*/ 366584 w 1000557"/>
                  <a:gd name="connsiteY43" fmla="*/ 811427 h 1128606"/>
                  <a:gd name="connsiteX44" fmla="*/ 407773 w 1000557"/>
                  <a:gd name="connsiteY44" fmla="*/ 683740 h 1128606"/>
                  <a:gd name="connsiteX45" fmla="*/ 473675 w 1000557"/>
                  <a:gd name="connsiteY45" fmla="*/ 679621 h 1128606"/>
                  <a:gd name="connsiteX46" fmla="*/ 543697 w 1000557"/>
                  <a:gd name="connsiteY46" fmla="*/ 691978 h 1128606"/>
                  <a:gd name="connsiteX47" fmla="*/ 638432 w 1000557"/>
                  <a:gd name="connsiteY47" fmla="*/ 762000 h 1128606"/>
                  <a:gd name="connsiteX48" fmla="*/ 683740 w 1000557"/>
                  <a:gd name="connsiteY48" fmla="*/ 794951 h 1128606"/>
                  <a:gd name="connsiteX49" fmla="*/ 716692 w 1000557"/>
                  <a:gd name="connsiteY49" fmla="*/ 823783 h 1128606"/>
                  <a:gd name="connsiteX50" fmla="*/ 753762 w 1000557"/>
                  <a:gd name="connsiteY50" fmla="*/ 848497 h 1128606"/>
                  <a:gd name="connsiteX51" fmla="*/ 799070 w 1000557"/>
                  <a:gd name="connsiteY51" fmla="*/ 889686 h 1128606"/>
                  <a:gd name="connsiteX52" fmla="*/ 836140 w 1000557"/>
                  <a:gd name="connsiteY52" fmla="*/ 918519 h 1128606"/>
                  <a:gd name="connsiteX53" fmla="*/ 856735 w 1000557"/>
                  <a:gd name="connsiteY53" fmla="*/ 902043 h 1128606"/>
                  <a:gd name="connsiteX54" fmla="*/ 881448 w 1000557"/>
                  <a:gd name="connsiteY54" fmla="*/ 848497 h 1128606"/>
                  <a:gd name="connsiteX55" fmla="*/ 885567 w 1000557"/>
                  <a:gd name="connsiteY55" fmla="*/ 807308 h 1128606"/>
                  <a:gd name="connsiteX56" fmla="*/ 869092 w 1000557"/>
                  <a:gd name="connsiteY56" fmla="*/ 757881 h 1128606"/>
                  <a:gd name="connsiteX57" fmla="*/ 836140 w 1000557"/>
                  <a:gd name="connsiteY57" fmla="*/ 753762 h 1128606"/>
                  <a:gd name="connsiteX58" fmla="*/ 766119 w 1000557"/>
                  <a:gd name="connsiteY58" fmla="*/ 749643 h 1128606"/>
                  <a:gd name="connsiteX59" fmla="*/ 580767 w 1000557"/>
                  <a:gd name="connsiteY59" fmla="*/ 836140 h 1128606"/>
                  <a:gd name="connsiteX60" fmla="*/ 514865 w 1000557"/>
                  <a:gd name="connsiteY60" fmla="*/ 906162 h 1128606"/>
                  <a:gd name="connsiteX61" fmla="*/ 362465 w 1000557"/>
                  <a:gd name="connsiteY61" fmla="*/ 1037967 h 1128606"/>
                  <a:gd name="connsiteX62" fmla="*/ 292443 w 1000557"/>
                  <a:gd name="connsiteY62" fmla="*/ 1095632 h 1128606"/>
                  <a:gd name="connsiteX63" fmla="*/ 263611 w 1000557"/>
                  <a:gd name="connsiteY63" fmla="*/ 1103870 h 1128606"/>
                  <a:gd name="connsiteX64" fmla="*/ 308919 w 1000557"/>
                  <a:gd name="connsiteY64" fmla="*/ 1116227 h 1128606"/>
                  <a:gd name="connsiteX65" fmla="*/ 687859 w 1000557"/>
                  <a:gd name="connsiteY65" fmla="*/ 1124465 h 1128606"/>
                  <a:gd name="connsiteX66" fmla="*/ 737286 w 1000557"/>
                  <a:gd name="connsiteY66" fmla="*/ 1095632 h 1128606"/>
                  <a:gd name="connsiteX67" fmla="*/ 786713 w 1000557"/>
                  <a:gd name="connsiteY67" fmla="*/ 1029729 h 1128606"/>
                  <a:gd name="connsiteX68" fmla="*/ 774357 w 1000557"/>
                  <a:gd name="connsiteY68" fmla="*/ 984421 h 1128606"/>
                  <a:gd name="connsiteX69" fmla="*/ 790832 w 1000557"/>
                  <a:gd name="connsiteY69" fmla="*/ 988540 h 1128606"/>
                  <a:gd name="connsiteX70" fmla="*/ 815546 w 1000557"/>
                  <a:gd name="connsiteY70" fmla="*/ 1000897 h 1128606"/>
                  <a:gd name="connsiteX71" fmla="*/ 827902 w 1000557"/>
                  <a:gd name="connsiteY71" fmla="*/ 1013254 h 1128606"/>
                  <a:gd name="connsiteX72" fmla="*/ 852616 w 1000557"/>
                  <a:gd name="connsiteY72" fmla="*/ 1025611 h 1128606"/>
                  <a:gd name="connsiteX73" fmla="*/ 864973 w 1000557"/>
                  <a:gd name="connsiteY73" fmla="*/ 1033848 h 1128606"/>
                  <a:gd name="connsiteX74" fmla="*/ 963827 w 1000557"/>
                  <a:gd name="connsiteY74" fmla="*/ 976183 h 1128606"/>
                  <a:gd name="connsiteX75" fmla="*/ 984421 w 1000557"/>
                  <a:gd name="connsiteY75" fmla="*/ 943232 h 1128606"/>
                  <a:gd name="connsiteX76" fmla="*/ 996778 w 1000557"/>
                  <a:gd name="connsiteY76" fmla="*/ 910281 h 1128606"/>
                  <a:gd name="connsiteX77" fmla="*/ 889686 w 1000557"/>
                  <a:gd name="connsiteY77" fmla="*/ 943232 h 1128606"/>
                  <a:gd name="connsiteX78" fmla="*/ 856735 w 1000557"/>
                  <a:gd name="connsiteY78" fmla="*/ 959708 h 1128606"/>
                  <a:gd name="connsiteX79" fmla="*/ 840259 w 1000557"/>
                  <a:gd name="connsiteY79" fmla="*/ 963827 h 1128606"/>
                  <a:gd name="connsiteX80" fmla="*/ 774357 w 1000557"/>
                  <a:gd name="connsiteY80" fmla="*/ 992659 h 1128606"/>
                  <a:gd name="connsiteX81" fmla="*/ 737286 w 1000557"/>
                  <a:gd name="connsiteY81" fmla="*/ 1025611 h 1128606"/>
                  <a:gd name="connsiteX82" fmla="*/ 675502 w 1000557"/>
                  <a:gd name="connsiteY82" fmla="*/ 1079156 h 1128606"/>
                  <a:gd name="connsiteX83" fmla="*/ 671384 w 1000557"/>
                  <a:gd name="connsiteY83" fmla="*/ 1087394 h 112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00557" h="1128606">
                    <a:moveTo>
                      <a:pt x="0" y="94735"/>
                    </a:moveTo>
                    <a:cubicBezTo>
                      <a:pt x="35697" y="79632"/>
                      <a:pt x="71856" y="65577"/>
                      <a:pt x="107092" y="49427"/>
                    </a:cubicBezTo>
                    <a:cubicBezTo>
                      <a:pt x="222022" y="-3249"/>
                      <a:pt x="159213" y="7969"/>
                      <a:pt x="238897" y="0"/>
                    </a:cubicBezTo>
                    <a:cubicBezTo>
                      <a:pt x="268364" y="14732"/>
                      <a:pt x="281027" y="13782"/>
                      <a:pt x="280086" y="61783"/>
                    </a:cubicBezTo>
                    <a:cubicBezTo>
                      <a:pt x="276828" y="227917"/>
                      <a:pt x="263850" y="208413"/>
                      <a:pt x="197708" y="345989"/>
                    </a:cubicBezTo>
                    <a:cubicBezTo>
                      <a:pt x="183332" y="375892"/>
                      <a:pt x="170249" y="406400"/>
                      <a:pt x="156519" y="436605"/>
                    </a:cubicBezTo>
                    <a:cubicBezTo>
                      <a:pt x="155612" y="452021"/>
                      <a:pt x="147671" y="514510"/>
                      <a:pt x="156519" y="539578"/>
                    </a:cubicBezTo>
                    <a:cubicBezTo>
                      <a:pt x="164228" y="561421"/>
                      <a:pt x="209598" y="625097"/>
                      <a:pt x="218302" y="634313"/>
                    </a:cubicBezTo>
                    <a:cubicBezTo>
                      <a:pt x="225903" y="642361"/>
                      <a:pt x="237524" y="645297"/>
                      <a:pt x="247135" y="650789"/>
                    </a:cubicBezTo>
                    <a:cubicBezTo>
                      <a:pt x="302054" y="634313"/>
                      <a:pt x="360279" y="626336"/>
                      <a:pt x="411892" y="601362"/>
                    </a:cubicBezTo>
                    <a:cubicBezTo>
                      <a:pt x="603785" y="508511"/>
                      <a:pt x="591178" y="510028"/>
                      <a:pt x="687859" y="399535"/>
                    </a:cubicBezTo>
                    <a:cubicBezTo>
                      <a:pt x="700281" y="366409"/>
                      <a:pt x="709279" y="356702"/>
                      <a:pt x="696097" y="317156"/>
                    </a:cubicBezTo>
                    <a:cubicBezTo>
                      <a:pt x="693926" y="310643"/>
                      <a:pt x="685113" y="308919"/>
                      <a:pt x="679621" y="304800"/>
                    </a:cubicBezTo>
                    <a:cubicBezTo>
                      <a:pt x="646670" y="307546"/>
                      <a:pt x="613515" y="308469"/>
                      <a:pt x="580767" y="313038"/>
                    </a:cubicBezTo>
                    <a:cubicBezTo>
                      <a:pt x="554365" y="316722"/>
                      <a:pt x="528686" y="324479"/>
                      <a:pt x="502508" y="329513"/>
                    </a:cubicBezTo>
                    <a:cubicBezTo>
                      <a:pt x="492974" y="331346"/>
                      <a:pt x="483286" y="332259"/>
                      <a:pt x="473675" y="333632"/>
                    </a:cubicBezTo>
                    <a:cubicBezTo>
                      <a:pt x="459945" y="337751"/>
                      <a:pt x="446336" y="342295"/>
                      <a:pt x="432486" y="345989"/>
                    </a:cubicBezTo>
                    <a:cubicBezTo>
                      <a:pt x="425722" y="347793"/>
                      <a:pt x="418850" y="350881"/>
                      <a:pt x="411892" y="350108"/>
                    </a:cubicBezTo>
                    <a:cubicBezTo>
                      <a:pt x="405789" y="349430"/>
                      <a:pt x="400998" y="344428"/>
                      <a:pt x="395416" y="341870"/>
                    </a:cubicBezTo>
                    <a:cubicBezTo>
                      <a:pt x="368043" y="329324"/>
                      <a:pt x="340790" y="316485"/>
                      <a:pt x="313038" y="304800"/>
                    </a:cubicBezTo>
                    <a:cubicBezTo>
                      <a:pt x="276264" y="289316"/>
                      <a:pt x="243564" y="284352"/>
                      <a:pt x="214184" y="259492"/>
                    </a:cubicBezTo>
                    <a:cubicBezTo>
                      <a:pt x="203808" y="250712"/>
                      <a:pt x="194962" y="240270"/>
                      <a:pt x="185351" y="230659"/>
                    </a:cubicBezTo>
                    <a:cubicBezTo>
                      <a:pt x="178486" y="258119"/>
                      <a:pt x="164757" y="284733"/>
                      <a:pt x="164757" y="313038"/>
                    </a:cubicBezTo>
                    <a:cubicBezTo>
                      <a:pt x="164757" y="364439"/>
                      <a:pt x="206529" y="379115"/>
                      <a:pt x="247135" y="391297"/>
                    </a:cubicBezTo>
                    <a:cubicBezTo>
                      <a:pt x="307225" y="409324"/>
                      <a:pt x="409970" y="427805"/>
                      <a:pt x="477794" y="440724"/>
                    </a:cubicBezTo>
                    <a:cubicBezTo>
                      <a:pt x="479167" y="444843"/>
                      <a:pt x="482141" y="448745"/>
                      <a:pt x="481913" y="453081"/>
                    </a:cubicBezTo>
                    <a:cubicBezTo>
                      <a:pt x="477079" y="544925"/>
                      <a:pt x="484829" y="517769"/>
                      <a:pt x="387178" y="547816"/>
                    </a:cubicBezTo>
                    <a:cubicBezTo>
                      <a:pt x="318833" y="568846"/>
                      <a:pt x="332695" y="565603"/>
                      <a:pt x="284205" y="572529"/>
                    </a:cubicBezTo>
                    <a:cubicBezTo>
                      <a:pt x="243016" y="589005"/>
                      <a:pt x="203675" y="611196"/>
                      <a:pt x="160638" y="621956"/>
                    </a:cubicBezTo>
                    <a:cubicBezTo>
                      <a:pt x="154681" y="623445"/>
                      <a:pt x="150594" y="611349"/>
                      <a:pt x="152400" y="605481"/>
                    </a:cubicBezTo>
                    <a:cubicBezTo>
                      <a:pt x="162158" y="573769"/>
                      <a:pt x="176871" y="543525"/>
                      <a:pt x="193589" y="514865"/>
                    </a:cubicBezTo>
                    <a:cubicBezTo>
                      <a:pt x="207555" y="490924"/>
                      <a:pt x="263661" y="428317"/>
                      <a:pt x="284205" y="407773"/>
                    </a:cubicBezTo>
                    <a:cubicBezTo>
                      <a:pt x="306870" y="385108"/>
                      <a:pt x="329503" y="362268"/>
                      <a:pt x="354227" y="341870"/>
                    </a:cubicBezTo>
                    <a:cubicBezTo>
                      <a:pt x="384517" y="316880"/>
                      <a:pt x="417326" y="295110"/>
                      <a:pt x="448962" y="271848"/>
                    </a:cubicBezTo>
                    <a:lnTo>
                      <a:pt x="494270" y="238897"/>
                    </a:lnTo>
                    <a:cubicBezTo>
                      <a:pt x="479396" y="286223"/>
                      <a:pt x="447224" y="375547"/>
                      <a:pt x="436605" y="436605"/>
                    </a:cubicBezTo>
                    <a:cubicBezTo>
                      <a:pt x="434241" y="450199"/>
                      <a:pt x="433859" y="464064"/>
                      <a:pt x="432486" y="477794"/>
                    </a:cubicBezTo>
                    <a:cubicBezTo>
                      <a:pt x="436605" y="498389"/>
                      <a:pt x="439003" y="519404"/>
                      <a:pt x="444843" y="539578"/>
                    </a:cubicBezTo>
                    <a:cubicBezTo>
                      <a:pt x="454140" y="571694"/>
                      <a:pt x="467429" y="602526"/>
                      <a:pt x="477794" y="634313"/>
                    </a:cubicBezTo>
                    <a:cubicBezTo>
                      <a:pt x="488027" y="665695"/>
                      <a:pt x="497016" y="697470"/>
                      <a:pt x="506627" y="729048"/>
                    </a:cubicBezTo>
                    <a:cubicBezTo>
                      <a:pt x="510180" y="839179"/>
                      <a:pt x="522033" y="951869"/>
                      <a:pt x="477794" y="1058562"/>
                    </a:cubicBezTo>
                    <a:cubicBezTo>
                      <a:pt x="471462" y="1073834"/>
                      <a:pt x="453081" y="1036595"/>
                      <a:pt x="440724" y="1025611"/>
                    </a:cubicBezTo>
                    <a:cubicBezTo>
                      <a:pt x="428367" y="1003643"/>
                      <a:pt x="413828" y="982768"/>
                      <a:pt x="403654" y="959708"/>
                    </a:cubicBezTo>
                    <a:cubicBezTo>
                      <a:pt x="377427" y="900260"/>
                      <a:pt x="377058" y="874273"/>
                      <a:pt x="366584" y="811427"/>
                    </a:cubicBezTo>
                    <a:cubicBezTo>
                      <a:pt x="370092" y="782192"/>
                      <a:pt x="356484" y="699350"/>
                      <a:pt x="407773" y="683740"/>
                    </a:cubicBezTo>
                    <a:cubicBezTo>
                      <a:pt x="428830" y="677331"/>
                      <a:pt x="451708" y="680994"/>
                      <a:pt x="473675" y="679621"/>
                    </a:cubicBezTo>
                    <a:cubicBezTo>
                      <a:pt x="497016" y="683740"/>
                      <a:pt x="521212" y="684483"/>
                      <a:pt x="543697" y="691978"/>
                    </a:cubicBezTo>
                    <a:cubicBezTo>
                      <a:pt x="574658" y="702299"/>
                      <a:pt x="616875" y="744934"/>
                      <a:pt x="638432" y="762000"/>
                    </a:cubicBezTo>
                    <a:cubicBezTo>
                      <a:pt x="653074" y="773591"/>
                      <a:pt x="669083" y="783380"/>
                      <a:pt x="683740" y="794951"/>
                    </a:cubicBezTo>
                    <a:cubicBezTo>
                      <a:pt x="695195" y="803995"/>
                      <a:pt x="705098" y="814917"/>
                      <a:pt x="716692" y="823783"/>
                    </a:cubicBezTo>
                    <a:cubicBezTo>
                      <a:pt x="728489" y="832804"/>
                      <a:pt x="742165" y="839220"/>
                      <a:pt x="753762" y="848497"/>
                    </a:cubicBezTo>
                    <a:cubicBezTo>
                      <a:pt x="769700" y="861247"/>
                      <a:pt x="783518" y="876467"/>
                      <a:pt x="799070" y="889686"/>
                    </a:cubicBezTo>
                    <a:cubicBezTo>
                      <a:pt x="810998" y="899825"/>
                      <a:pt x="823783" y="908908"/>
                      <a:pt x="836140" y="918519"/>
                    </a:cubicBezTo>
                    <a:cubicBezTo>
                      <a:pt x="843005" y="913027"/>
                      <a:pt x="851460" y="909076"/>
                      <a:pt x="856735" y="902043"/>
                    </a:cubicBezTo>
                    <a:cubicBezTo>
                      <a:pt x="865217" y="890734"/>
                      <a:pt x="875455" y="863482"/>
                      <a:pt x="881448" y="848497"/>
                    </a:cubicBezTo>
                    <a:cubicBezTo>
                      <a:pt x="882821" y="834767"/>
                      <a:pt x="887431" y="820980"/>
                      <a:pt x="885567" y="807308"/>
                    </a:cubicBezTo>
                    <a:cubicBezTo>
                      <a:pt x="883221" y="790100"/>
                      <a:pt x="880872" y="770642"/>
                      <a:pt x="869092" y="757881"/>
                    </a:cubicBezTo>
                    <a:cubicBezTo>
                      <a:pt x="861584" y="749747"/>
                      <a:pt x="847174" y="754645"/>
                      <a:pt x="836140" y="753762"/>
                    </a:cubicBezTo>
                    <a:cubicBezTo>
                      <a:pt x="812834" y="751897"/>
                      <a:pt x="789459" y="751016"/>
                      <a:pt x="766119" y="749643"/>
                    </a:cubicBezTo>
                    <a:cubicBezTo>
                      <a:pt x="674893" y="775707"/>
                      <a:pt x="662759" y="770546"/>
                      <a:pt x="580767" y="836140"/>
                    </a:cubicBezTo>
                    <a:cubicBezTo>
                      <a:pt x="555738" y="856163"/>
                      <a:pt x="537830" y="883802"/>
                      <a:pt x="514865" y="906162"/>
                    </a:cubicBezTo>
                    <a:cubicBezTo>
                      <a:pt x="414584" y="1003804"/>
                      <a:pt x="449760" y="964639"/>
                      <a:pt x="362465" y="1037967"/>
                    </a:cubicBezTo>
                    <a:cubicBezTo>
                      <a:pt x="332672" y="1062993"/>
                      <a:pt x="323406" y="1077054"/>
                      <a:pt x="292443" y="1095632"/>
                    </a:cubicBezTo>
                    <a:cubicBezTo>
                      <a:pt x="288223" y="1098164"/>
                      <a:pt x="266688" y="1103101"/>
                      <a:pt x="263611" y="1103870"/>
                    </a:cubicBezTo>
                    <a:cubicBezTo>
                      <a:pt x="278714" y="1107989"/>
                      <a:pt x="293335" y="1114743"/>
                      <a:pt x="308919" y="1116227"/>
                    </a:cubicBezTo>
                    <a:cubicBezTo>
                      <a:pt x="493931" y="1133847"/>
                      <a:pt x="516152" y="1128757"/>
                      <a:pt x="687859" y="1124465"/>
                    </a:cubicBezTo>
                    <a:cubicBezTo>
                      <a:pt x="704335" y="1114854"/>
                      <a:pt x="722461" y="1107633"/>
                      <a:pt x="737286" y="1095632"/>
                    </a:cubicBezTo>
                    <a:cubicBezTo>
                      <a:pt x="769569" y="1069499"/>
                      <a:pt x="771557" y="1060044"/>
                      <a:pt x="786713" y="1029729"/>
                    </a:cubicBezTo>
                    <a:cubicBezTo>
                      <a:pt x="782594" y="1014626"/>
                      <a:pt x="772799" y="999998"/>
                      <a:pt x="774357" y="984421"/>
                    </a:cubicBezTo>
                    <a:cubicBezTo>
                      <a:pt x="774920" y="978788"/>
                      <a:pt x="785576" y="986438"/>
                      <a:pt x="790832" y="988540"/>
                    </a:cubicBezTo>
                    <a:cubicBezTo>
                      <a:pt x="799384" y="991961"/>
                      <a:pt x="807308" y="996778"/>
                      <a:pt x="815546" y="1000897"/>
                    </a:cubicBezTo>
                    <a:cubicBezTo>
                      <a:pt x="819665" y="1005016"/>
                      <a:pt x="823055" y="1010023"/>
                      <a:pt x="827902" y="1013254"/>
                    </a:cubicBezTo>
                    <a:cubicBezTo>
                      <a:pt x="835565" y="1018363"/>
                      <a:pt x="844565" y="1021138"/>
                      <a:pt x="852616" y="1025611"/>
                    </a:cubicBezTo>
                    <a:cubicBezTo>
                      <a:pt x="856943" y="1028015"/>
                      <a:pt x="860854" y="1031102"/>
                      <a:pt x="864973" y="1033848"/>
                    </a:cubicBezTo>
                    <a:cubicBezTo>
                      <a:pt x="923737" y="1015767"/>
                      <a:pt x="920320" y="1025129"/>
                      <a:pt x="963827" y="976183"/>
                    </a:cubicBezTo>
                    <a:cubicBezTo>
                      <a:pt x="972432" y="966502"/>
                      <a:pt x="978629" y="954817"/>
                      <a:pt x="984421" y="943232"/>
                    </a:cubicBezTo>
                    <a:cubicBezTo>
                      <a:pt x="989667" y="932740"/>
                      <a:pt x="1008509" y="910281"/>
                      <a:pt x="996778" y="910281"/>
                    </a:cubicBezTo>
                    <a:cubicBezTo>
                      <a:pt x="959429" y="910281"/>
                      <a:pt x="924906" y="930802"/>
                      <a:pt x="889686" y="943232"/>
                    </a:cubicBezTo>
                    <a:cubicBezTo>
                      <a:pt x="878106" y="947319"/>
                      <a:pt x="868071" y="954985"/>
                      <a:pt x="856735" y="959708"/>
                    </a:cubicBezTo>
                    <a:cubicBezTo>
                      <a:pt x="851509" y="961885"/>
                      <a:pt x="845630" y="962037"/>
                      <a:pt x="840259" y="963827"/>
                    </a:cubicBezTo>
                    <a:cubicBezTo>
                      <a:pt x="826158" y="968527"/>
                      <a:pt x="777266" y="990768"/>
                      <a:pt x="774357" y="992659"/>
                    </a:cubicBezTo>
                    <a:cubicBezTo>
                      <a:pt x="760495" y="1001669"/>
                      <a:pt x="749932" y="1014961"/>
                      <a:pt x="737286" y="1025611"/>
                    </a:cubicBezTo>
                    <a:cubicBezTo>
                      <a:pt x="712915" y="1046134"/>
                      <a:pt x="695058" y="1056340"/>
                      <a:pt x="675502" y="1079156"/>
                    </a:cubicBezTo>
                    <a:cubicBezTo>
                      <a:pt x="673504" y="1081487"/>
                      <a:pt x="672757" y="1084648"/>
                      <a:pt x="671384" y="1087394"/>
                    </a:cubicBez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15" name="Title 1">
            <a:extLst>
              <a:ext uri="{FF2B5EF4-FFF2-40B4-BE49-F238E27FC236}">
                <a16:creationId xmlns:a16="http://schemas.microsoft.com/office/drawing/2014/main" id="{DC539718-6A8F-6E22-BD26-C8E47DC1D7D6}"/>
              </a:ext>
            </a:extLst>
          </p:cNvPr>
          <p:cNvSpPr>
            <a:spLocks noGrp="1"/>
          </p:cNvSpPr>
          <p:nvPr>
            <p:ph type="title"/>
          </p:nvPr>
        </p:nvSpPr>
        <p:spPr>
          <a:xfrm>
            <a:off x="1252432" y="710304"/>
            <a:ext cx="15773400" cy="775596"/>
          </a:xfrm>
        </p:spPr>
        <p:txBody>
          <a:bodyPr vert="horz" lIns="0" tIns="0" rIns="0" bIns="0" rtlCol="0" anchor="t" anchorCtr="0">
            <a:normAutofit/>
          </a:bodyPr>
          <a:lstStyle/>
          <a:p>
            <a:r>
              <a:rPr lang="en-US" dirty="0"/>
              <a:t>Applications of GANs</a:t>
            </a:r>
          </a:p>
        </p:txBody>
      </p:sp>
      <p:sp>
        <p:nvSpPr>
          <p:cNvPr id="18" name="Text Placeholder 6">
            <a:extLst>
              <a:ext uri="{FF2B5EF4-FFF2-40B4-BE49-F238E27FC236}">
                <a16:creationId xmlns:a16="http://schemas.microsoft.com/office/drawing/2014/main" id="{01C6C855-EBF3-12E7-51F6-89618C2CB6E4}"/>
              </a:ext>
            </a:extLst>
          </p:cNvPr>
          <p:cNvSpPr>
            <a:spLocks noGrp="1"/>
          </p:cNvSpPr>
          <p:nvPr>
            <p:ph type="body" sz="quarter" idx="10"/>
          </p:nvPr>
        </p:nvSpPr>
        <p:spPr>
          <a:xfrm>
            <a:off x="1257300" y="1562100"/>
            <a:ext cx="15773400" cy="549382"/>
          </a:xfrm>
        </p:spPr>
        <p:txBody>
          <a:bodyPr/>
          <a:lstStyle/>
          <a:p>
            <a:pPr algn="l"/>
            <a:r>
              <a:rPr lang="en-US" dirty="0"/>
              <a:t>Photograph Inpainting</a:t>
            </a:r>
          </a:p>
          <a:p>
            <a:endParaRPr lang="es-DO" b="1" dirty="0"/>
          </a:p>
        </p:txBody>
      </p:sp>
    </p:spTree>
    <p:extLst>
      <p:ext uri="{BB962C8B-B14F-4D97-AF65-F5344CB8AC3E}">
        <p14:creationId xmlns:p14="http://schemas.microsoft.com/office/powerpoint/2010/main" val="1448496037"/>
      </p:ext>
    </p:extLst>
  </p:cSld>
  <p:clrMapOvr>
    <a:masterClrMapping/>
  </p:clrMapOvr>
  <mc:AlternateContent xmlns:mc="http://schemas.openxmlformats.org/markup-compatibility/2006" xmlns:p14="http://schemas.microsoft.com/office/powerpoint/2010/main">
    <mc:Choice Requires="p14">
      <p:transition spd="med" p14:dur="700" advTm="17057">
        <p:fade/>
      </p:transition>
    </mc:Choice>
    <mc:Fallback xmlns="">
      <p:transition spd="med" advTm="1705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580B-084E-41C2-A9A5-F3CEF0199FD5}"/>
              </a:ext>
            </a:extLst>
          </p:cNvPr>
          <p:cNvSpPr>
            <a:spLocks noGrp="1"/>
          </p:cNvSpPr>
          <p:nvPr>
            <p:ph type="title"/>
          </p:nvPr>
        </p:nvSpPr>
        <p:spPr/>
        <p:txBody>
          <a:bodyPr/>
          <a:lstStyle/>
          <a:p>
            <a:r>
              <a:rPr lang="en-US" dirty="0"/>
              <a:t>Adversarial Training</a:t>
            </a:r>
          </a:p>
        </p:txBody>
      </p:sp>
      <p:sp>
        <p:nvSpPr>
          <p:cNvPr id="4" name="Text Placeholder 3">
            <a:extLst>
              <a:ext uri="{FF2B5EF4-FFF2-40B4-BE49-F238E27FC236}">
                <a16:creationId xmlns:a16="http://schemas.microsoft.com/office/drawing/2014/main" id="{CDE1CC49-65DA-0497-B7B7-7400EC9F8154}"/>
              </a:ext>
            </a:extLst>
          </p:cNvPr>
          <p:cNvSpPr>
            <a:spLocks noGrp="1"/>
          </p:cNvSpPr>
          <p:nvPr>
            <p:ph type="body" sz="quarter" idx="10"/>
          </p:nvPr>
        </p:nvSpPr>
        <p:spPr/>
        <p:txBody>
          <a:bodyPr/>
          <a:lstStyle/>
          <a:p>
            <a:r>
              <a:rPr lang="en-US" dirty="0"/>
              <a:t>Overview</a:t>
            </a:r>
          </a:p>
        </p:txBody>
      </p:sp>
      <p:sp>
        <p:nvSpPr>
          <p:cNvPr id="1119" name="Rectangle 1118">
            <a:extLst>
              <a:ext uri="{FF2B5EF4-FFF2-40B4-BE49-F238E27FC236}">
                <a16:creationId xmlns:a16="http://schemas.microsoft.com/office/drawing/2014/main" id="{C6A11DE3-4343-4710-1419-546175BBD7E2}"/>
              </a:ext>
            </a:extLst>
          </p:cNvPr>
          <p:cNvSpPr/>
          <p:nvPr/>
        </p:nvSpPr>
        <p:spPr>
          <a:xfrm>
            <a:off x="1252432" y="3030307"/>
            <a:ext cx="15633972" cy="3939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0" name="Content Placeholder 1">
            <a:extLst>
              <a:ext uri="{FF2B5EF4-FFF2-40B4-BE49-F238E27FC236}">
                <a16:creationId xmlns:a16="http://schemas.microsoft.com/office/drawing/2014/main" id="{AD02F408-93B5-7AC0-A335-3C47E313405B}"/>
              </a:ext>
            </a:extLst>
          </p:cNvPr>
          <p:cNvSpPr txBox="1">
            <a:spLocks/>
          </p:cNvSpPr>
          <p:nvPr/>
        </p:nvSpPr>
        <p:spPr>
          <a:xfrm>
            <a:off x="1975973" y="2187682"/>
            <a:ext cx="5906695" cy="6238911"/>
          </a:xfrm>
          <a:prstGeom prst="rect">
            <a:avLst/>
          </a:prstGeom>
        </p:spPr>
        <p:txBody>
          <a:bodyPr/>
          <a:lstStyle>
            <a:lvl1pPr marL="0" indent="0" algn="l" defTabSz="914377" rtl="0" eaLnBrk="1" latinLnBrk="0" hangingPunct="1">
              <a:lnSpc>
                <a:spcPct val="100000"/>
              </a:lnSpc>
              <a:spcBef>
                <a:spcPts val="800"/>
              </a:spcBef>
              <a:buFont typeface="Arial" panose="020B0604020202020204" pitchFamily="34" charset="0"/>
              <a:buNone/>
              <a:defRPr sz="2400" kern="1200">
                <a:solidFill>
                  <a:schemeClr val="bg1"/>
                </a:solidFill>
                <a:latin typeface="+mn-lt"/>
                <a:ea typeface="+mn-ea"/>
                <a:cs typeface="+mn-cs"/>
              </a:defRPr>
            </a:lvl1pPr>
            <a:lvl2pPr marL="243411" indent="-243411" algn="l" defTabSz="914377" rtl="0" eaLnBrk="1" latinLnBrk="0" hangingPunct="1">
              <a:lnSpc>
                <a:spcPct val="100000"/>
              </a:lnSpc>
              <a:spcBef>
                <a:spcPts val="800"/>
              </a:spcBef>
              <a:buFont typeface="Arial" panose="020B0604020202020204" pitchFamily="34" charset="0"/>
              <a:buChar char="•"/>
              <a:defRPr sz="2400" kern="1200">
                <a:solidFill>
                  <a:schemeClr val="bg1"/>
                </a:solidFill>
                <a:latin typeface="+mn-lt"/>
                <a:ea typeface="+mn-ea"/>
                <a:cs typeface="+mn-cs"/>
              </a:defRPr>
            </a:lvl2pPr>
            <a:lvl3pPr marL="529153" indent="-243411" algn="l" defTabSz="914377" rtl="0" eaLnBrk="1" latinLnBrk="0" hangingPunct="1">
              <a:lnSpc>
                <a:spcPct val="100000"/>
              </a:lnSpc>
              <a:spcBef>
                <a:spcPts val="800"/>
              </a:spcBef>
              <a:buFont typeface="Arial" panose="020B0604020202020204" pitchFamily="34" charset="0"/>
              <a:buChar char="–"/>
              <a:defRPr sz="2133" kern="1200">
                <a:solidFill>
                  <a:schemeClr val="bg1"/>
                </a:solidFill>
                <a:latin typeface="+mn-lt"/>
                <a:ea typeface="+mn-ea"/>
                <a:cs typeface="+mn-cs"/>
              </a:defRPr>
            </a:lvl3pPr>
            <a:lvl4pPr marL="844530" indent="-228594" algn="l" defTabSz="914377" rtl="0" eaLnBrk="1" latinLnBrk="0" hangingPunct="1">
              <a:lnSpc>
                <a:spcPct val="100000"/>
              </a:lnSpc>
              <a:spcBef>
                <a:spcPts val="800"/>
              </a:spcBef>
              <a:buClr>
                <a:schemeClr val="bg2"/>
              </a:buClr>
              <a:buFont typeface="Arial" panose="020B0604020202020204" pitchFamily="34" charset="0"/>
              <a:buChar char="•"/>
              <a:defRPr sz="1867" kern="1200">
                <a:solidFill>
                  <a:schemeClr val="bg1"/>
                </a:solidFill>
                <a:latin typeface="+mn-lt"/>
                <a:ea typeface="+mn-ea"/>
                <a:cs typeface="+mn-cs"/>
              </a:defRPr>
            </a:lvl4pPr>
            <a:lvl5pPr marL="1149322" indent="-228594" algn="l" defTabSz="914377" rtl="0" eaLnBrk="1" latinLnBrk="0" hangingPunct="1">
              <a:lnSpc>
                <a:spcPct val="100000"/>
              </a:lnSpc>
              <a:spcBef>
                <a:spcPts val="800"/>
              </a:spcBef>
              <a:buClr>
                <a:schemeClr val="bg2"/>
              </a:buClr>
              <a:buFont typeface="Arial" panose="020B0604020202020204" pitchFamily="34" charset="0"/>
              <a:buChar char="–"/>
              <a:defRPr sz="1867"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a:p>
            <a:endParaRPr lang="en-IN" sz="1800"/>
          </a:p>
        </p:txBody>
      </p:sp>
      <p:sp>
        <p:nvSpPr>
          <p:cNvPr id="1121" name="Content Placeholder 1">
            <a:extLst>
              <a:ext uri="{FF2B5EF4-FFF2-40B4-BE49-F238E27FC236}">
                <a16:creationId xmlns:a16="http://schemas.microsoft.com/office/drawing/2014/main" id="{F9881B74-E718-D7A8-81FC-68E01C234569}"/>
              </a:ext>
            </a:extLst>
          </p:cNvPr>
          <p:cNvSpPr txBox="1">
            <a:spLocks/>
          </p:cNvSpPr>
          <p:nvPr/>
        </p:nvSpPr>
        <p:spPr>
          <a:xfrm>
            <a:off x="1604957" y="2427200"/>
            <a:ext cx="15281447" cy="1999278"/>
          </a:xfrm>
          <a:prstGeom prst="rect">
            <a:avLst/>
          </a:prstGeom>
        </p:spPr>
        <p:txBody>
          <a:bodyPr/>
          <a:lstStyle>
            <a:lvl1pPr marL="0" indent="0" algn="l" defTabSz="914377" rtl="0" eaLnBrk="1" latinLnBrk="0" hangingPunct="1">
              <a:lnSpc>
                <a:spcPct val="100000"/>
              </a:lnSpc>
              <a:spcBef>
                <a:spcPts val="800"/>
              </a:spcBef>
              <a:buFont typeface="Arial" panose="020B0604020202020204" pitchFamily="34" charset="0"/>
              <a:buNone/>
              <a:defRPr sz="2400" kern="1200">
                <a:solidFill>
                  <a:schemeClr val="bg1"/>
                </a:solidFill>
                <a:latin typeface="+mn-lt"/>
                <a:ea typeface="+mn-ea"/>
                <a:cs typeface="+mn-cs"/>
              </a:defRPr>
            </a:lvl1pPr>
            <a:lvl2pPr marL="243411" indent="-243411" algn="l" defTabSz="914377" rtl="0" eaLnBrk="1" latinLnBrk="0" hangingPunct="1">
              <a:lnSpc>
                <a:spcPct val="100000"/>
              </a:lnSpc>
              <a:spcBef>
                <a:spcPts val="800"/>
              </a:spcBef>
              <a:buFont typeface="Arial" panose="020B0604020202020204" pitchFamily="34" charset="0"/>
              <a:buChar char="•"/>
              <a:defRPr sz="2400" kern="1200">
                <a:solidFill>
                  <a:schemeClr val="bg1"/>
                </a:solidFill>
                <a:latin typeface="+mn-lt"/>
                <a:ea typeface="+mn-ea"/>
                <a:cs typeface="+mn-cs"/>
              </a:defRPr>
            </a:lvl2pPr>
            <a:lvl3pPr marL="529153" indent="-243411" algn="l" defTabSz="914377" rtl="0" eaLnBrk="1" latinLnBrk="0" hangingPunct="1">
              <a:lnSpc>
                <a:spcPct val="100000"/>
              </a:lnSpc>
              <a:spcBef>
                <a:spcPts val="800"/>
              </a:spcBef>
              <a:buFont typeface="Arial" panose="020B0604020202020204" pitchFamily="34" charset="0"/>
              <a:buChar char="–"/>
              <a:defRPr sz="2133" kern="1200">
                <a:solidFill>
                  <a:schemeClr val="bg1"/>
                </a:solidFill>
                <a:latin typeface="+mn-lt"/>
                <a:ea typeface="+mn-ea"/>
                <a:cs typeface="+mn-cs"/>
              </a:defRPr>
            </a:lvl3pPr>
            <a:lvl4pPr marL="844530" indent="-228594" algn="l" defTabSz="914377" rtl="0" eaLnBrk="1" latinLnBrk="0" hangingPunct="1">
              <a:lnSpc>
                <a:spcPct val="100000"/>
              </a:lnSpc>
              <a:spcBef>
                <a:spcPts val="800"/>
              </a:spcBef>
              <a:buClr>
                <a:schemeClr val="bg2"/>
              </a:buClr>
              <a:buFont typeface="Arial" panose="020B0604020202020204" pitchFamily="34" charset="0"/>
              <a:buChar char="•"/>
              <a:defRPr sz="1867" kern="1200">
                <a:solidFill>
                  <a:schemeClr val="bg1"/>
                </a:solidFill>
                <a:latin typeface="+mn-lt"/>
                <a:ea typeface="+mn-ea"/>
                <a:cs typeface="+mn-cs"/>
              </a:defRPr>
            </a:lvl4pPr>
            <a:lvl5pPr marL="1149322" indent="-228594" algn="l" defTabSz="914377" rtl="0" eaLnBrk="1" latinLnBrk="0" hangingPunct="1">
              <a:lnSpc>
                <a:spcPct val="100000"/>
              </a:lnSpc>
              <a:spcBef>
                <a:spcPts val="800"/>
              </a:spcBef>
              <a:buClr>
                <a:schemeClr val="bg2"/>
              </a:buClr>
              <a:buFont typeface="Arial" panose="020B0604020202020204" pitchFamily="34" charset="0"/>
              <a:buChar char="–"/>
              <a:defRPr sz="1867"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a:p>
            <a:endParaRPr lang="en-IN" sz="1800"/>
          </a:p>
        </p:txBody>
      </p:sp>
      <p:grpSp>
        <p:nvGrpSpPr>
          <p:cNvPr id="1122" name="Group 1121">
            <a:extLst>
              <a:ext uri="{FF2B5EF4-FFF2-40B4-BE49-F238E27FC236}">
                <a16:creationId xmlns:a16="http://schemas.microsoft.com/office/drawing/2014/main" id="{B06E2835-DE58-FBB4-34EB-CDDC9F97E68A}"/>
              </a:ext>
            </a:extLst>
          </p:cNvPr>
          <p:cNvGrpSpPr/>
          <p:nvPr/>
        </p:nvGrpSpPr>
        <p:grpSpPr>
          <a:xfrm>
            <a:off x="2213254" y="2660914"/>
            <a:ext cx="4372064" cy="3370711"/>
            <a:chOff x="950594" y="1222649"/>
            <a:chExt cx="1850408" cy="1632041"/>
          </a:xfrm>
        </p:grpSpPr>
        <p:sp>
          <p:nvSpPr>
            <p:cNvPr id="1229" name="Oval 1228">
              <a:extLst>
                <a:ext uri="{FF2B5EF4-FFF2-40B4-BE49-F238E27FC236}">
                  <a16:creationId xmlns:a16="http://schemas.microsoft.com/office/drawing/2014/main" id="{FA7C91EB-CF7A-9BB1-D9FB-6357B4E9BA45}"/>
                </a:ext>
              </a:extLst>
            </p:cNvPr>
            <p:cNvSpPr/>
            <p:nvPr/>
          </p:nvSpPr>
          <p:spPr>
            <a:xfrm>
              <a:off x="950596" y="1870087"/>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230" name="Straight Connector 1229">
              <a:extLst>
                <a:ext uri="{FF2B5EF4-FFF2-40B4-BE49-F238E27FC236}">
                  <a16:creationId xmlns:a16="http://schemas.microsoft.com/office/drawing/2014/main" id="{CE4D1531-9736-3439-3E8B-D09B5F8588C8}"/>
                </a:ext>
              </a:extLst>
            </p:cNvPr>
            <p:cNvCxnSpPr>
              <a:cxnSpLocks/>
              <a:endCxn id="1237" idx="2"/>
            </p:cNvCxnSpPr>
            <p:nvPr/>
          </p:nvCxnSpPr>
          <p:spPr>
            <a:xfrm flipV="1">
              <a:off x="1109964" y="1678287"/>
              <a:ext cx="260174" cy="24529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31" name="Oval 1230">
              <a:extLst>
                <a:ext uri="{FF2B5EF4-FFF2-40B4-BE49-F238E27FC236}">
                  <a16:creationId xmlns:a16="http://schemas.microsoft.com/office/drawing/2014/main" id="{EB2D4EFB-0998-A0DB-876B-67A39E229344}"/>
                </a:ext>
              </a:extLst>
            </p:cNvPr>
            <p:cNvSpPr/>
            <p:nvPr/>
          </p:nvSpPr>
          <p:spPr>
            <a:xfrm>
              <a:off x="950595"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2" name="Oval 1231">
              <a:extLst>
                <a:ext uri="{FF2B5EF4-FFF2-40B4-BE49-F238E27FC236}">
                  <a16:creationId xmlns:a16="http://schemas.microsoft.com/office/drawing/2014/main" id="{00C97591-5B30-6BBF-436F-0759F132D401}"/>
                </a:ext>
              </a:extLst>
            </p:cNvPr>
            <p:cNvSpPr/>
            <p:nvPr/>
          </p:nvSpPr>
          <p:spPr>
            <a:xfrm>
              <a:off x="950594"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3" name="Oval 1232">
              <a:extLst>
                <a:ext uri="{FF2B5EF4-FFF2-40B4-BE49-F238E27FC236}">
                  <a16:creationId xmlns:a16="http://schemas.microsoft.com/office/drawing/2014/main" id="{207E3949-197F-BF81-BD6E-5E7219BDC67A}"/>
                </a:ext>
              </a:extLst>
            </p:cNvPr>
            <p:cNvSpPr/>
            <p:nvPr/>
          </p:nvSpPr>
          <p:spPr>
            <a:xfrm>
              <a:off x="1370138" y="2692822"/>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4" name="Oval 1233">
              <a:extLst>
                <a:ext uri="{FF2B5EF4-FFF2-40B4-BE49-F238E27FC236}">
                  <a16:creationId xmlns:a16="http://schemas.microsoft.com/office/drawing/2014/main" id="{94D7F949-DED5-A292-79C5-6E24429C9776}"/>
                </a:ext>
              </a:extLst>
            </p:cNvPr>
            <p:cNvSpPr/>
            <p:nvPr/>
          </p:nvSpPr>
          <p:spPr>
            <a:xfrm>
              <a:off x="1370137" y="1870094"/>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5" name="Oval 1234">
              <a:extLst>
                <a:ext uri="{FF2B5EF4-FFF2-40B4-BE49-F238E27FC236}">
                  <a16:creationId xmlns:a16="http://schemas.microsoft.com/office/drawing/2014/main" id="{108BA9F8-6864-2A7B-1EF6-ED82AC461B62}"/>
                </a:ext>
              </a:extLst>
            </p:cNvPr>
            <p:cNvSpPr/>
            <p:nvPr/>
          </p:nvSpPr>
          <p:spPr>
            <a:xfrm>
              <a:off x="1370139"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6" name="Oval 1235">
              <a:extLst>
                <a:ext uri="{FF2B5EF4-FFF2-40B4-BE49-F238E27FC236}">
                  <a16:creationId xmlns:a16="http://schemas.microsoft.com/office/drawing/2014/main" id="{03C7B2F1-ADBC-782E-7440-D2E6A7778A28}"/>
                </a:ext>
              </a:extLst>
            </p:cNvPr>
            <p:cNvSpPr/>
            <p:nvPr/>
          </p:nvSpPr>
          <p:spPr>
            <a:xfrm>
              <a:off x="1370138"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37" name="Oval 1236">
              <a:extLst>
                <a:ext uri="{FF2B5EF4-FFF2-40B4-BE49-F238E27FC236}">
                  <a16:creationId xmlns:a16="http://schemas.microsoft.com/office/drawing/2014/main" id="{AF9DC301-63AC-A5A1-3ABF-AFD07BBFE2E7}"/>
                </a:ext>
              </a:extLst>
            </p:cNvPr>
            <p:cNvSpPr/>
            <p:nvPr/>
          </p:nvSpPr>
          <p:spPr>
            <a:xfrm>
              <a:off x="1370138" y="1597353"/>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238" name="Straight Connector 1237">
              <a:extLst>
                <a:ext uri="{FF2B5EF4-FFF2-40B4-BE49-F238E27FC236}">
                  <a16:creationId xmlns:a16="http://schemas.microsoft.com/office/drawing/2014/main" id="{C2C27934-23CC-BCDB-A4B3-528AE6FE04A3}"/>
                </a:ext>
              </a:extLst>
            </p:cNvPr>
            <p:cNvCxnSpPr>
              <a:cxnSpLocks/>
              <a:endCxn id="1234" idx="2"/>
            </p:cNvCxnSpPr>
            <p:nvPr/>
          </p:nvCxnSpPr>
          <p:spPr>
            <a:xfrm flipV="1">
              <a:off x="1095773" y="1951028"/>
              <a:ext cx="274364" cy="25940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9" name="Straight Connector 1238">
              <a:extLst>
                <a:ext uri="{FF2B5EF4-FFF2-40B4-BE49-F238E27FC236}">
                  <a16:creationId xmlns:a16="http://schemas.microsoft.com/office/drawing/2014/main" id="{8F7E574B-54A9-3DFF-D410-CBEB7DC3D9D5}"/>
                </a:ext>
              </a:extLst>
            </p:cNvPr>
            <p:cNvCxnSpPr>
              <a:cxnSpLocks/>
              <a:stCxn id="1232" idx="6"/>
              <a:endCxn id="1235" idx="2"/>
            </p:cNvCxnSpPr>
            <p:nvPr/>
          </p:nvCxnSpPr>
          <p:spPr>
            <a:xfrm flipV="1">
              <a:off x="1109963" y="2226244"/>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a:extLst>
                <a:ext uri="{FF2B5EF4-FFF2-40B4-BE49-F238E27FC236}">
                  <a16:creationId xmlns:a16="http://schemas.microsoft.com/office/drawing/2014/main" id="{EF4CA5B4-63A0-FC2C-F7ED-18D0B5C943A6}"/>
                </a:ext>
              </a:extLst>
            </p:cNvPr>
            <p:cNvCxnSpPr>
              <a:cxnSpLocks/>
              <a:stCxn id="1229" idx="6"/>
              <a:endCxn id="1235" idx="2"/>
            </p:cNvCxnSpPr>
            <p:nvPr/>
          </p:nvCxnSpPr>
          <p:spPr>
            <a:xfrm>
              <a:off x="1109964" y="1951022"/>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EDE1572B-20D3-858E-435B-59D00B4BF76B}"/>
                </a:ext>
              </a:extLst>
            </p:cNvPr>
            <p:cNvCxnSpPr>
              <a:cxnSpLocks/>
              <a:stCxn id="1231" idx="6"/>
              <a:endCxn id="1236" idx="2"/>
            </p:cNvCxnSpPr>
            <p:nvPr/>
          </p:nvCxnSpPr>
          <p:spPr>
            <a:xfrm>
              <a:off x="1109963" y="2226244"/>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7F74257E-6AB6-4107-4D48-93DBBF48441C}"/>
                </a:ext>
              </a:extLst>
            </p:cNvPr>
            <p:cNvCxnSpPr>
              <a:cxnSpLocks/>
              <a:stCxn id="1232" idx="6"/>
              <a:endCxn id="1233" idx="2"/>
            </p:cNvCxnSpPr>
            <p:nvPr/>
          </p:nvCxnSpPr>
          <p:spPr>
            <a:xfrm>
              <a:off x="1109963"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3CFC9C01-2DA2-1134-19CA-BEB7BF7ED120}"/>
                </a:ext>
              </a:extLst>
            </p:cNvPr>
            <p:cNvCxnSpPr>
              <a:cxnSpLocks/>
              <a:stCxn id="1237" idx="6"/>
            </p:cNvCxnSpPr>
            <p:nvPr/>
          </p:nvCxnSpPr>
          <p:spPr>
            <a:xfrm>
              <a:off x="1529507" y="1678287"/>
              <a:ext cx="268681"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61AF81AC-F904-A90F-3A19-8E951CEEC2B5}"/>
                </a:ext>
              </a:extLst>
            </p:cNvPr>
            <p:cNvCxnSpPr>
              <a:cxnSpLocks/>
              <a:stCxn id="1233" idx="6"/>
            </p:cNvCxnSpPr>
            <p:nvPr/>
          </p:nvCxnSpPr>
          <p:spPr>
            <a:xfrm flipV="1">
              <a:off x="1529507"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D214A554-05EC-081D-6920-5A33EFF9AF83}"/>
                </a:ext>
              </a:extLst>
            </p:cNvPr>
            <p:cNvCxnSpPr>
              <a:cxnSpLocks/>
              <a:endCxn id="1236" idx="2"/>
            </p:cNvCxnSpPr>
            <p:nvPr/>
          </p:nvCxnSpPr>
          <p:spPr>
            <a:xfrm>
              <a:off x="1123327" y="2501465"/>
              <a:ext cx="246811"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01E35597-3BFD-B2BA-C73C-DDC801AB59B5}"/>
                </a:ext>
              </a:extLst>
            </p:cNvPr>
            <p:cNvCxnSpPr>
              <a:cxnSpLocks/>
              <a:stCxn id="1231" idx="6"/>
            </p:cNvCxnSpPr>
            <p:nvPr/>
          </p:nvCxnSpPr>
          <p:spPr>
            <a:xfrm>
              <a:off x="1109963" y="2226244"/>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3992A1D0-A9D9-DD70-FB73-62DF2E017329}"/>
                </a:ext>
              </a:extLst>
            </p:cNvPr>
            <p:cNvCxnSpPr>
              <a:cxnSpLocks/>
              <a:stCxn id="1229" idx="6"/>
              <a:endCxn id="1234" idx="2"/>
            </p:cNvCxnSpPr>
            <p:nvPr/>
          </p:nvCxnSpPr>
          <p:spPr>
            <a:xfrm>
              <a:off x="1109964" y="1951022"/>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30881FC-B2D1-C71C-24C5-C6EC3996B48C}"/>
                </a:ext>
              </a:extLst>
            </p:cNvPr>
            <p:cNvCxnSpPr>
              <a:cxnSpLocks/>
            </p:cNvCxnSpPr>
            <p:nvPr/>
          </p:nvCxnSpPr>
          <p:spPr>
            <a:xfrm>
              <a:off x="1538660" y="1678286"/>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56FCD9B6-C3DF-E878-975C-200BF5F04339}"/>
                </a:ext>
              </a:extLst>
            </p:cNvPr>
            <p:cNvCxnSpPr>
              <a:cxnSpLocks/>
              <a:stCxn id="1233" idx="6"/>
            </p:cNvCxnSpPr>
            <p:nvPr/>
          </p:nvCxnSpPr>
          <p:spPr>
            <a:xfrm>
              <a:off x="1529507" y="2773757"/>
              <a:ext cx="260175"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ECF48B05-D150-448E-1E73-4C9B0C586B74}"/>
                </a:ext>
              </a:extLst>
            </p:cNvPr>
            <p:cNvCxnSpPr>
              <a:cxnSpLocks/>
              <a:endCxn id="1231" idx="6"/>
            </p:cNvCxnSpPr>
            <p:nvPr/>
          </p:nvCxnSpPr>
          <p:spPr>
            <a:xfrm flipH="1">
              <a:off x="1109963" y="1689805"/>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60B6C31B-C044-E513-FCD9-9E5E08133152}"/>
                </a:ext>
              </a:extLst>
            </p:cNvPr>
            <p:cNvCxnSpPr>
              <a:cxnSpLocks/>
              <a:stCxn id="1231" idx="6"/>
              <a:endCxn id="1233" idx="2"/>
            </p:cNvCxnSpPr>
            <p:nvPr/>
          </p:nvCxnSpPr>
          <p:spPr>
            <a:xfrm>
              <a:off x="1109963" y="2226244"/>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6D38E77E-4B12-4602-443B-29D6051C88E8}"/>
                </a:ext>
              </a:extLst>
            </p:cNvPr>
            <p:cNvCxnSpPr>
              <a:cxnSpLocks/>
              <a:stCxn id="1229" idx="6"/>
              <a:endCxn id="1236" idx="2"/>
            </p:cNvCxnSpPr>
            <p:nvPr/>
          </p:nvCxnSpPr>
          <p:spPr>
            <a:xfrm>
              <a:off x="1109964" y="1951022"/>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BEC19F23-9543-C79C-5A64-5AB940C0520F}"/>
                </a:ext>
              </a:extLst>
            </p:cNvPr>
            <p:cNvCxnSpPr>
              <a:cxnSpLocks/>
              <a:stCxn id="1229" idx="6"/>
              <a:endCxn id="1233" idx="2"/>
            </p:cNvCxnSpPr>
            <p:nvPr/>
          </p:nvCxnSpPr>
          <p:spPr>
            <a:xfrm>
              <a:off x="1109964" y="1951022"/>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29CB982-3864-DA7C-7576-8D915D868C97}"/>
                </a:ext>
              </a:extLst>
            </p:cNvPr>
            <p:cNvCxnSpPr>
              <a:cxnSpLocks/>
              <a:stCxn id="1237" idx="2"/>
              <a:endCxn id="1232" idx="6"/>
            </p:cNvCxnSpPr>
            <p:nvPr/>
          </p:nvCxnSpPr>
          <p:spPr>
            <a:xfrm flipH="1">
              <a:off x="1109963"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A3682814-6BA4-1767-E703-76080657D0AB}"/>
                </a:ext>
              </a:extLst>
            </p:cNvPr>
            <p:cNvCxnSpPr>
              <a:cxnSpLocks/>
              <a:stCxn id="1234" idx="2"/>
              <a:endCxn id="1232" idx="6"/>
            </p:cNvCxnSpPr>
            <p:nvPr/>
          </p:nvCxnSpPr>
          <p:spPr>
            <a:xfrm flipH="1">
              <a:off x="1109963" y="1951028"/>
              <a:ext cx="260175" cy="55043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93F0C7F9-8417-5F7F-A83D-ED68B63C48DE}"/>
                </a:ext>
              </a:extLst>
            </p:cNvPr>
            <p:cNvCxnSpPr>
              <a:cxnSpLocks/>
            </p:cNvCxnSpPr>
            <p:nvPr/>
          </p:nvCxnSpPr>
          <p:spPr>
            <a:xfrm flipV="1">
              <a:off x="1522044" y="1686057"/>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FCF5DF7-56F7-D78E-7932-B30607DCF531}"/>
                </a:ext>
              </a:extLst>
            </p:cNvPr>
            <p:cNvCxnSpPr>
              <a:cxnSpLocks/>
            </p:cNvCxnSpPr>
            <p:nvPr/>
          </p:nvCxnSpPr>
          <p:spPr>
            <a:xfrm flipV="1">
              <a:off x="1519301" y="1965234"/>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14A7B28A-83A7-259B-8347-EDAA6BFEBC84}"/>
                </a:ext>
              </a:extLst>
            </p:cNvPr>
            <p:cNvCxnSpPr>
              <a:cxnSpLocks/>
            </p:cNvCxnSpPr>
            <p:nvPr/>
          </p:nvCxnSpPr>
          <p:spPr>
            <a:xfrm flipV="1">
              <a:off x="1525149" y="2234013"/>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5054A2E2-1299-60AA-C4E9-22EB8087C1C3}"/>
                </a:ext>
              </a:extLst>
            </p:cNvPr>
            <p:cNvCxnSpPr>
              <a:cxnSpLocks/>
            </p:cNvCxnSpPr>
            <p:nvPr/>
          </p:nvCxnSpPr>
          <p:spPr>
            <a:xfrm>
              <a:off x="1525151" y="1958791"/>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729D614A-9FAE-DB78-901A-5F1B0376AC03}"/>
                </a:ext>
              </a:extLst>
            </p:cNvPr>
            <p:cNvCxnSpPr>
              <a:cxnSpLocks/>
            </p:cNvCxnSpPr>
            <p:nvPr/>
          </p:nvCxnSpPr>
          <p:spPr>
            <a:xfrm>
              <a:off x="1525150" y="2234013"/>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9A837A75-AF14-9EAD-A575-EFEDE9030B20}"/>
                </a:ext>
              </a:extLst>
            </p:cNvPr>
            <p:cNvCxnSpPr>
              <a:cxnSpLocks/>
            </p:cNvCxnSpPr>
            <p:nvPr/>
          </p:nvCxnSpPr>
          <p:spPr>
            <a:xfrm>
              <a:off x="1525149" y="2509235"/>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B884E5ED-FBC0-C2C5-4296-EF16D14DA429}"/>
                </a:ext>
              </a:extLst>
            </p:cNvPr>
            <p:cNvCxnSpPr>
              <a:cxnSpLocks/>
            </p:cNvCxnSpPr>
            <p:nvPr/>
          </p:nvCxnSpPr>
          <p:spPr>
            <a:xfrm>
              <a:off x="1519301" y="2507769"/>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E23DE789-44C0-A6C5-CB73-C4FAF2315DCB}"/>
                </a:ext>
              </a:extLst>
            </p:cNvPr>
            <p:cNvCxnSpPr>
              <a:cxnSpLocks/>
            </p:cNvCxnSpPr>
            <p:nvPr/>
          </p:nvCxnSpPr>
          <p:spPr>
            <a:xfrm>
              <a:off x="1525150" y="2234013"/>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B0FE13BB-8EEE-BA09-5E88-85E4392B304C}"/>
                </a:ext>
              </a:extLst>
            </p:cNvPr>
            <p:cNvCxnSpPr>
              <a:cxnSpLocks/>
            </p:cNvCxnSpPr>
            <p:nvPr/>
          </p:nvCxnSpPr>
          <p:spPr>
            <a:xfrm>
              <a:off x="1525151" y="1958791"/>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DB02FE92-AFEB-3BE2-40F8-5E42A7343537}"/>
                </a:ext>
              </a:extLst>
            </p:cNvPr>
            <p:cNvCxnSpPr>
              <a:cxnSpLocks/>
            </p:cNvCxnSpPr>
            <p:nvPr/>
          </p:nvCxnSpPr>
          <p:spPr>
            <a:xfrm flipH="1">
              <a:off x="1525150" y="1697574"/>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69271EE-8C2B-9BF7-5EFC-B582B0B11694}"/>
                </a:ext>
              </a:extLst>
            </p:cNvPr>
            <p:cNvCxnSpPr>
              <a:cxnSpLocks/>
            </p:cNvCxnSpPr>
            <p:nvPr/>
          </p:nvCxnSpPr>
          <p:spPr>
            <a:xfrm>
              <a:off x="1525150" y="2234013"/>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39E389FF-621E-7A4D-F57D-4E0F17871CAB}"/>
                </a:ext>
              </a:extLst>
            </p:cNvPr>
            <p:cNvCxnSpPr>
              <a:cxnSpLocks/>
            </p:cNvCxnSpPr>
            <p:nvPr/>
          </p:nvCxnSpPr>
          <p:spPr>
            <a:xfrm>
              <a:off x="1525151" y="1958791"/>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066D1C00-C0E6-2FDB-913E-DF34BF2C7573}"/>
                </a:ext>
              </a:extLst>
            </p:cNvPr>
            <p:cNvCxnSpPr>
              <a:cxnSpLocks/>
            </p:cNvCxnSpPr>
            <p:nvPr/>
          </p:nvCxnSpPr>
          <p:spPr>
            <a:xfrm>
              <a:off x="1525151" y="1958791"/>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77BE53A5-CFC0-360D-6E3F-191A4226611D}"/>
                </a:ext>
              </a:extLst>
            </p:cNvPr>
            <p:cNvCxnSpPr>
              <a:cxnSpLocks/>
            </p:cNvCxnSpPr>
            <p:nvPr/>
          </p:nvCxnSpPr>
          <p:spPr>
            <a:xfrm flipH="1">
              <a:off x="1525149" y="168605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39700560-3B45-B169-B9C3-0493FA78B3BC}"/>
                </a:ext>
              </a:extLst>
            </p:cNvPr>
            <p:cNvCxnSpPr>
              <a:cxnSpLocks/>
            </p:cNvCxnSpPr>
            <p:nvPr/>
          </p:nvCxnSpPr>
          <p:spPr>
            <a:xfrm flipH="1">
              <a:off x="1525149" y="1958790"/>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C39A6257-800E-B598-54A3-C41904DAEC3B}"/>
                </a:ext>
              </a:extLst>
            </p:cNvPr>
            <p:cNvCxnSpPr>
              <a:cxnSpLocks/>
              <a:endCxn id="1233" idx="6"/>
            </p:cNvCxnSpPr>
            <p:nvPr/>
          </p:nvCxnSpPr>
          <p:spPr>
            <a:xfrm flipH="1">
              <a:off x="1529507" y="2226244"/>
              <a:ext cx="26017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899A4BB9-7B0C-5E79-07D5-436146076974}"/>
                </a:ext>
              </a:extLst>
            </p:cNvPr>
            <p:cNvCxnSpPr>
              <a:cxnSpLocks/>
              <a:endCxn id="1233" idx="6"/>
            </p:cNvCxnSpPr>
            <p:nvPr/>
          </p:nvCxnSpPr>
          <p:spPr>
            <a:xfrm flipH="1">
              <a:off x="1529507" y="1951022"/>
              <a:ext cx="26017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248A7085-085D-AE41-86A7-4F11929E28DA}"/>
                </a:ext>
              </a:extLst>
            </p:cNvPr>
            <p:cNvCxnSpPr>
              <a:cxnSpLocks/>
              <a:endCxn id="1233" idx="6"/>
            </p:cNvCxnSpPr>
            <p:nvPr/>
          </p:nvCxnSpPr>
          <p:spPr>
            <a:xfrm flipH="1">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7DB82FA0-AC59-AA9F-ED7E-D39412ECC8DA}"/>
                </a:ext>
              </a:extLst>
            </p:cNvPr>
            <p:cNvCxnSpPr>
              <a:cxnSpLocks/>
              <a:stCxn id="1237" idx="6"/>
            </p:cNvCxnSpPr>
            <p:nvPr/>
          </p:nvCxnSpPr>
          <p:spPr>
            <a:xfrm>
              <a:off x="1529507" y="1678287"/>
              <a:ext cx="26017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ADBFABB5-4D09-41CC-DBB9-CB4E1CD8CBC6}"/>
                </a:ext>
              </a:extLst>
            </p:cNvPr>
            <p:cNvCxnSpPr>
              <a:cxnSpLocks/>
              <a:stCxn id="1237" idx="6"/>
            </p:cNvCxnSpPr>
            <p:nvPr/>
          </p:nvCxnSpPr>
          <p:spPr>
            <a:xfrm>
              <a:off x="1529507"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28E87AC5-B1DB-ECEE-97BE-1E1403094882}"/>
                </a:ext>
              </a:extLst>
            </p:cNvPr>
            <p:cNvCxnSpPr>
              <a:cxnSpLocks/>
              <a:stCxn id="1237" idx="6"/>
            </p:cNvCxnSpPr>
            <p:nvPr/>
          </p:nvCxnSpPr>
          <p:spPr>
            <a:xfrm>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77" name="Oval 1276">
              <a:extLst>
                <a:ext uri="{FF2B5EF4-FFF2-40B4-BE49-F238E27FC236}">
                  <a16:creationId xmlns:a16="http://schemas.microsoft.com/office/drawing/2014/main" id="{8FFB0F2C-1FE0-0506-29E3-F50AD7B7264A}"/>
                </a:ext>
              </a:extLst>
            </p:cNvPr>
            <p:cNvSpPr/>
            <p:nvPr/>
          </p:nvSpPr>
          <p:spPr>
            <a:xfrm>
              <a:off x="1792154" y="268728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78" name="Oval 1277">
              <a:extLst>
                <a:ext uri="{FF2B5EF4-FFF2-40B4-BE49-F238E27FC236}">
                  <a16:creationId xmlns:a16="http://schemas.microsoft.com/office/drawing/2014/main" id="{F52840EB-C08B-C11B-1631-0F54ACC11F95}"/>
                </a:ext>
              </a:extLst>
            </p:cNvPr>
            <p:cNvSpPr/>
            <p:nvPr/>
          </p:nvSpPr>
          <p:spPr>
            <a:xfrm>
              <a:off x="1792153" y="186456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79" name="Oval 1278">
              <a:extLst>
                <a:ext uri="{FF2B5EF4-FFF2-40B4-BE49-F238E27FC236}">
                  <a16:creationId xmlns:a16="http://schemas.microsoft.com/office/drawing/2014/main" id="{7DA30FAC-A0A9-AA15-F83A-F618A33688FD}"/>
                </a:ext>
              </a:extLst>
            </p:cNvPr>
            <p:cNvSpPr/>
            <p:nvPr/>
          </p:nvSpPr>
          <p:spPr>
            <a:xfrm>
              <a:off x="1792155" y="2139776"/>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0" name="Oval 1279">
              <a:extLst>
                <a:ext uri="{FF2B5EF4-FFF2-40B4-BE49-F238E27FC236}">
                  <a16:creationId xmlns:a16="http://schemas.microsoft.com/office/drawing/2014/main" id="{FB18EF84-3491-CA71-389F-2459F1B40CD1}"/>
                </a:ext>
              </a:extLst>
            </p:cNvPr>
            <p:cNvSpPr/>
            <p:nvPr/>
          </p:nvSpPr>
          <p:spPr>
            <a:xfrm>
              <a:off x="1792154" y="2414998"/>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1" name="Oval 1280">
              <a:extLst>
                <a:ext uri="{FF2B5EF4-FFF2-40B4-BE49-F238E27FC236}">
                  <a16:creationId xmlns:a16="http://schemas.microsoft.com/office/drawing/2014/main" id="{3D31CFA6-B511-3B05-412D-B462AED59628}"/>
                </a:ext>
              </a:extLst>
            </p:cNvPr>
            <p:cNvSpPr/>
            <p:nvPr/>
          </p:nvSpPr>
          <p:spPr>
            <a:xfrm>
              <a:off x="2222090" y="1864554"/>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2" name="Oval 1281">
              <a:extLst>
                <a:ext uri="{FF2B5EF4-FFF2-40B4-BE49-F238E27FC236}">
                  <a16:creationId xmlns:a16="http://schemas.microsoft.com/office/drawing/2014/main" id="{1103B912-5C52-3CC5-2488-D68B7EC5B373}"/>
                </a:ext>
              </a:extLst>
            </p:cNvPr>
            <p:cNvSpPr/>
            <p:nvPr/>
          </p:nvSpPr>
          <p:spPr>
            <a:xfrm>
              <a:off x="2222089" y="213977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3" name="Oval 1282">
              <a:extLst>
                <a:ext uri="{FF2B5EF4-FFF2-40B4-BE49-F238E27FC236}">
                  <a16:creationId xmlns:a16="http://schemas.microsoft.com/office/drawing/2014/main" id="{D470BB01-D6F9-A6BF-3DA1-65DB1B599D5A}"/>
                </a:ext>
              </a:extLst>
            </p:cNvPr>
            <p:cNvSpPr/>
            <p:nvPr/>
          </p:nvSpPr>
          <p:spPr>
            <a:xfrm>
              <a:off x="2222088" y="241499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4" name="Oval 1283">
              <a:extLst>
                <a:ext uri="{FF2B5EF4-FFF2-40B4-BE49-F238E27FC236}">
                  <a16:creationId xmlns:a16="http://schemas.microsoft.com/office/drawing/2014/main" id="{1E2A5ECD-C901-833A-582C-A909704FD6ED}"/>
                </a:ext>
              </a:extLst>
            </p:cNvPr>
            <p:cNvSpPr/>
            <p:nvPr/>
          </p:nvSpPr>
          <p:spPr>
            <a:xfrm>
              <a:off x="2222087" y="2687289"/>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5" name="Oval 1284">
              <a:extLst>
                <a:ext uri="{FF2B5EF4-FFF2-40B4-BE49-F238E27FC236}">
                  <a16:creationId xmlns:a16="http://schemas.microsoft.com/office/drawing/2014/main" id="{3CAAC67A-36EE-F29F-7F3E-46B03081C78A}"/>
                </a:ext>
              </a:extLst>
            </p:cNvPr>
            <p:cNvSpPr/>
            <p:nvPr/>
          </p:nvSpPr>
          <p:spPr>
            <a:xfrm>
              <a:off x="1792154" y="1591820"/>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6" name="Oval 1285">
              <a:extLst>
                <a:ext uri="{FF2B5EF4-FFF2-40B4-BE49-F238E27FC236}">
                  <a16:creationId xmlns:a16="http://schemas.microsoft.com/office/drawing/2014/main" id="{B385A8A0-E985-C37E-73C9-1155A29F9F69}"/>
                </a:ext>
              </a:extLst>
            </p:cNvPr>
            <p:cNvSpPr/>
            <p:nvPr/>
          </p:nvSpPr>
          <p:spPr>
            <a:xfrm>
              <a:off x="2222087" y="1591820"/>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7" name="Oval 1286">
              <a:extLst>
                <a:ext uri="{FF2B5EF4-FFF2-40B4-BE49-F238E27FC236}">
                  <a16:creationId xmlns:a16="http://schemas.microsoft.com/office/drawing/2014/main" id="{F4887224-C1D3-B908-F36E-E9E6E217CE34}"/>
                </a:ext>
              </a:extLst>
            </p:cNvPr>
            <p:cNvSpPr/>
            <p:nvPr/>
          </p:nvSpPr>
          <p:spPr>
            <a:xfrm>
              <a:off x="2641633" y="202205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288" name="Oval 1287">
              <a:extLst>
                <a:ext uri="{FF2B5EF4-FFF2-40B4-BE49-F238E27FC236}">
                  <a16:creationId xmlns:a16="http://schemas.microsoft.com/office/drawing/2014/main" id="{6C810812-09FE-B8C0-2D4B-DCC9ABD289C0}"/>
                </a:ext>
              </a:extLst>
            </p:cNvPr>
            <p:cNvSpPr/>
            <p:nvPr/>
          </p:nvSpPr>
          <p:spPr>
            <a:xfrm>
              <a:off x="2641632" y="229727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289" name="Straight Connector 1288">
              <a:extLst>
                <a:ext uri="{FF2B5EF4-FFF2-40B4-BE49-F238E27FC236}">
                  <a16:creationId xmlns:a16="http://schemas.microsoft.com/office/drawing/2014/main" id="{DA6BE173-14F3-81AF-B93E-FD2E82511CD8}"/>
                </a:ext>
              </a:extLst>
            </p:cNvPr>
            <p:cNvCxnSpPr>
              <a:cxnSpLocks/>
              <a:stCxn id="1285" idx="6"/>
            </p:cNvCxnSpPr>
            <p:nvPr/>
          </p:nvCxnSpPr>
          <p:spPr>
            <a:xfrm>
              <a:off x="1951523" y="1672754"/>
              <a:ext cx="268682"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4F3880A2-05E9-9EF8-1947-05080377F405}"/>
                </a:ext>
              </a:extLst>
            </p:cNvPr>
            <p:cNvCxnSpPr>
              <a:cxnSpLocks/>
              <a:stCxn id="1277" idx="6"/>
              <a:endCxn id="1283" idx="2"/>
            </p:cNvCxnSpPr>
            <p:nvPr/>
          </p:nvCxnSpPr>
          <p:spPr>
            <a:xfrm flipV="1">
              <a:off x="1951523" y="2495932"/>
              <a:ext cx="27056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DDEC5F65-D90F-3A9F-EA8D-F15C28243E1E}"/>
                </a:ext>
              </a:extLst>
            </p:cNvPr>
            <p:cNvCxnSpPr>
              <a:cxnSpLocks/>
              <a:endCxn id="1286" idx="2"/>
            </p:cNvCxnSpPr>
            <p:nvPr/>
          </p:nvCxnSpPr>
          <p:spPr>
            <a:xfrm>
              <a:off x="1971066" y="1672753"/>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89E6D5F4-F05D-0105-0088-CDAF2AAD4B30}"/>
                </a:ext>
              </a:extLst>
            </p:cNvPr>
            <p:cNvCxnSpPr>
              <a:cxnSpLocks/>
              <a:stCxn id="1277" idx="6"/>
              <a:endCxn id="1284" idx="2"/>
            </p:cNvCxnSpPr>
            <p:nvPr/>
          </p:nvCxnSpPr>
          <p:spPr>
            <a:xfrm>
              <a:off x="1951523" y="2768223"/>
              <a:ext cx="270564"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7AAA44BB-C8B6-53E7-9A68-44D3F6A6E4B3}"/>
                </a:ext>
              </a:extLst>
            </p:cNvPr>
            <p:cNvCxnSpPr>
              <a:cxnSpLocks/>
            </p:cNvCxnSpPr>
            <p:nvPr/>
          </p:nvCxnSpPr>
          <p:spPr>
            <a:xfrm flipV="1">
              <a:off x="1954450" y="1680524"/>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7B7E46EA-C806-D1ED-DF35-A09B59DA8D68}"/>
                </a:ext>
              </a:extLst>
            </p:cNvPr>
            <p:cNvCxnSpPr>
              <a:cxnSpLocks/>
            </p:cNvCxnSpPr>
            <p:nvPr/>
          </p:nvCxnSpPr>
          <p:spPr>
            <a:xfrm flipV="1">
              <a:off x="1951707" y="1959701"/>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46752EA6-72B8-FFD2-C5BB-1356E9606468}"/>
                </a:ext>
              </a:extLst>
            </p:cNvPr>
            <p:cNvCxnSpPr>
              <a:cxnSpLocks/>
            </p:cNvCxnSpPr>
            <p:nvPr/>
          </p:nvCxnSpPr>
          <p:spPr>
            <a:xfrm flipV="1">
              <a:off x="1957555" y="2228480"/>
              <a:ext cx="260177"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A273BE3F-709B-6BD4-B4FA-4E8FFB8C7F5F}"/>
                </a:ext>
              </a:extLst>
            </p:cNvPr>
            <p:cNvCxnSpPr>
              <a:cxnSpLocks/>
            </p:cNvCxnSpPr>
            <p:nvPr/>
          </p:nvCxnSpPr>
          <p:spPr>
            <a:xfrm>
              <a:off x="1957557" y="1953258"/>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4A611703-F7DF-46B4-2D2D-FD226E790BC7}"/>
                </a:ext>
              </a:extLst>
            </p:cNvPr>
            <p:cNvCxnSpPr>
              <a:cxnSpLocks/>
            </p:cNvCxnSpPr>
            <p:nvPr/>
          </p:nvCxnSpPr>
          <p:spPr>
            <a:xfrm>
              <a:off x="1957556" y="2228480"/>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6E9F1996-12E4-4D96-0F50-67B888086FC0}"/>
                </a:ext>
              </a:extLst>
            </p:cNvPr>
            <p:cNvCxnSpPr>
              <a:cxnSpLocks/>
            </p:cNvCxnSpPr>
            <p:nvPr/>
          </p:nvCxnSpPr>
          <p:spPr>
            <a:xfrm>
              <a:off x="1957555" y="2503702"/>
              <a:ext cx="260176"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38DBD16F-E3C2-62C7-BC51-036F8D1ACDEC}"/>
                </a:ext>
              </a:extLst>
            </p:cNvPr>
            <p:cNvCxnSpPr>
              <a:cxnSpLocks/>
            </p:cNvCxnSpPr>
            <p:nvPr/>
          </p:nvCxnSpPr>
          <p:spPr>
            <a:xfrm>
              <a:off x="1951707" y="2502236"/>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47D65BA-7DD8-C3E1-00C2-2B091C350AAA}"/>
                </a:ext>
              </a:extLst>
            </p:cNvPr>
            <p:cNvCxnSpPr>
              <a:cxnSpLocks/>
            </p:cNvCxnSpPr>
            <p:nvPr/>
          </p:nvCxnSpPr>
          <p:spPr>
            <a:xfrm>
              <a:off x="1957556" y="2228480"/>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1E13EA04-ED1A-9CDC-1BE3-1FF0A0B7F6F1}"/>
                </a:ext>
              </a:extLst>
            </p:cNvPr>
            <p:cNvCxnSpPr>
              <a:cxnSpLocks/>
            </p:cNvCxnSpPr>
            <p:nvPr/>
          </p:nvCxnSpPr>
          <p:spPr>
            <a:xfrm>
              <a:off x="1957557" y="1953258"/>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0ABB52E2-9D3B-1123-31C8-470ADC1E1074}"/>
                </a:ext>
              </a:extLst>
            </p:cNvPr>
            <p:cNvCxnSpPr>
              <a:cxnSpLocks/>
            </p:cNvCxnSpPr>
            <p:nvPr/>
          </p:nvCxnSpPr>
          <p:spPr>
            <a:xfrm flipH="1">
              <a:off x="1957556" y="1692041"/>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E9F82ADA-2173-C83F-1069-D01DF214D8BC}"/>
                </a:ext>
              </a:extLst>
            </p:cNvPr>
            <p:cNvCxnSpPr>
              <a:cxnSpLocks/>
            </p:cNvCxnSpPr>
            <p:nvPr/>
          </p:nvCxnSpPr>
          <p:spPr>
            <a:xfrm>
              <a:off x="1957556" y="2228480"/>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5655B1E4-9B5D-AD21-D18F-4C990C01B93D}"/>
                </a:ext>
              </a:extLst>
            </p:cNvPr>
            <p:cNvCxnSpPr>
              <a:cxnSpLocks/>
            </p:cNvCxnSpPr>
            <p:nvPr/>
          </p:nvCxnSpPr>
          <p:spPr>
            <a:xfrm>
              <a:off x="1957557" y="1953258"/>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82DC8DCF-3AC0-1C62-8DF5-9A4B16F545AF}"/>
                </a:ext>
              </a:extLst>
            </p:cNvPr>
            <p:cNvCxnSpPr>
              <a:cxnSpLocks/>
            </p:cNvCxnSpPr>
            <p:nvPr/>
          </p:nvCxnSpPr>
          <p:spPr>
            <a:xfrm>
              <a:off x="1957557" y="1953258"/>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E9D7BFD3-EAED-D196-9A45-3238231CF967}"/>
                </a:ext>
              </a:extLst>
            </p:cNvPr>
            <p:cNvCxnSpPr>
              <a:cxnSpLocks/>
            </p:cNvCxnSpPr>
            <p:nvPr/>
          </p:nvCxnSpPr>
          <p:spPr>
            <a:xfrm flipH="1">
              <a:off x="1957555" y="1680524"/>
              <a:ext cx="260176"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1854793D-E19C-047A-2765-C6BD07C8BA95}"/>
                </a:ext>
              </a:extLst>
            </p:cNvPr>
            <p:cNvCxnSpPr>
              <a:cxnSpLocks/>
            </p:cNvCxnSpPr>
            <p:nvPr/>
          </p:nvCxnSpPr>
          <p:spPr>
            <a:xfrm flipH="1">
              <a:off x="1957555" y="1953257"/>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CF3008AF-3C79-E187-8DA9-6093FDA8E2B1}"/>
                </a:ext>
              </a:extLst>
            </p:cNvPr>
            <p:cNvCxnSpPr>
              <a:cxnSpLocks/>
              <a:stCxn id="1282" idx="2"/>
              <a:endCxn id="1277" idx="6"/>
            </p:cNvCxnSpPr>
            <p:nvPr/>
          </p:nvCxnSpPr>
          <p:spPr>
            <a:xfrm flipH="1">
              <a:off x="1951523" y="2220710"/>
              <a:ext cx="27056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347DB253-6BEB-8887-CBBC-E3566130B1B2}"/>
                </a:ext>
              </a:extLst>
            </p:cNvPr>
            <p:cNvCxnSpPr>
              <a:cxnSpLocks/>
              <a:stCxn id="1281" idx="2"/>
              <a:endCxn id="1277" idx="6"/>
            </p:cNvCxnSpPr>
            <p:nvPr/>
          </p:nvCxnSpPr>
          <p:spPr>
            <a:xfrm flipH="1">
              <a:off x="1951523" y="1945488"/>
              <a:ext cx="27056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2A5F53B7-06F2-199E-3709-E9F3D3FE6883}"/>
                </a:ext>
              </a:extLst>
            </p:cNvPr>
            <p:cNvCxnSpPr>
              <a:cxnSpLocks/>
              <a:stCxn id="1286" idx="2"/>
              <a:endCxn id="1277" idx="6"/>
            </p:cNvCxnSpPr>
            <p:nvPr/>
          </p:nvCxnSpPr>
          <p:spPr>
            <a:xfrm flipH="1">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7EEBB44E-63C3-F293-6BB2-2D98C62CFD1A}"/>
                </a:ext>
              </a:extLst>
            </p:cNvPr>
            <p:cNvCxnSpPr>
              <a:cxnSpLocks/>
              <a:stCxn id="1285" idx="6"/>
              <a:endCxn id="1282" idx="2"/>
            </p:cNvCxnSpPr>
            <p:nvPr/>
          </p:nvCxnSpPr>
          <p:spPr>
            <a:xfrm>
              <a:off x="1951523" y="1672754"/>
              <a:ext cx="27056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ADCC7C4-7E05-1333-A15E-3E7402B259AC}"/>
                </a:ext>
              </a:extLst>
            </p:cNvPr>
            <p:cNvCxnSpPr>
              <a:cxnSpLocks/>
              <a:stCxn id="1285" idx="6"/>
              <a:endCxn id="1283" idx="2"/>
            </p:cNvCxnSpPr>
            <p:nvPr/>
          </p:nvCxnSpPr>
          <p:spPr>
            <a:xfrm>
              <a:off x="1951523" y="1672754"/>
              <a:ext cx="27056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305DF09E-43B3-6C1C-7540-A7C05E02D8C5}"/>
                </a:ext>
              </a:extLst>
            </p:cNvPr>
            <p:cNvCxnSpPr>
              <a:cxnSpLocks/>
              <a:stCxn id="1285" idx="6"/>
              <a:endCxn id="1284" idx="2"/>
            </p:cNvCxnSpPr>
            <p:nvPr/>
          </p:nvCxnSpPr>
          <p:spPr>
            <a:xfrm>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5307E968-795F-37BF-302B-DE3A139086BC}"/>
                </a:ext>
              </a:extLst>
            </p:cNvPr>
            <p:cNvCxnSpPr>
              <a:cxnSpLocks/>
              <a:stCxn id="1286" idx="6"/>
              <a:endCxn id="1287" idx="2"/>
            </p:cNvCxnSpPr>
            <p:nvPr/>
          </p:nvCxnSpPr>
          <p:spPr>
            <a:xfrm>
              <a:off x="2381456" y="1672754"/>
              <a:ext cx="260177" cy="43023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E5C76964-795C-A24F-BE17-074F95FD5CD2}"/>
                </a:ext>
              </a:extLst>
            </p:cNvPr>
            <p:cNvCxnSpPr>
              <a:cxnSpLocks/>
              <a:stCxn id="1286" idx="6"/>
              <a:endCxn id="1288" idx="2"/>
            </p:cNvCxnSpPr>
            <p:nvPr/>
          </p:nvCxnSpPr>
          <p:spPr>
            <a:xfrm>
              <a:off x="2381456" y="1672754"/>
              <a:ext cx="260177" cy="70545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98653476-853C-26FD-19B8-E111201D9CA4}"/>
                </a:ext>
              </a:extLst>
            </p:cNvPr>
            <p:cNvCxnSpPr>
              <a:cxnSpLocks/>
              <a:stCxn id="1281" idx="6"/>
              <a:endCxn id="1287" idx="2"/>
            </p:cNvCxnSpPr>
            <p:nvPr/>
          </p:nvCxnSpPr>
          <p:spPr>
            <a:xfrm>
              <a:off x="2381459" y="1945489"/>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91541730-5F1D-980E-EE2F-517FB0CA53CF}"/>
                </a:ext>
              </a:extLst>
            </p:cNvPr>
            <p:cNvCxnSpPr>
              <a:cxnSpLocks/>
              <a:stCxn id="1281" idx="6"/>
              <a:endCxn id="1288" idx="2"/>
            </p:cNvCxnSpPr>
            <p:nvPr/>
          </p:nvCxnSpPr>
          <p:spPr>
            <a:xfrm>
              <a:off x="2381459" y="1945489"/>
              <a:ext cx="260174" cy="43272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269EAA7F-6582-FD56-152A-BC78CFA5DE0D}"/>
                </a:ext>
              </a:extLst>
            </p:cNvPr>
            <p:cNvCxnSpPr>
              <a:cxnSpLocks/>
              <a:stCxn id="1282" idx="6"/>
              <a:endCxn id="1288" idx="2"/>
            </p:cNvCxnSpPr>
            <p:nvPr/>
          </p:nvCxnSpPr>
          <p:spPr>
            <a:xfrm>
              <a:off x="2381458" y="2220711"/>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206B01EF-49DB-81EE-4F8F-6BC1F9FBE61F}"/>
                </a:ext>
              </a:extLst>
            </p:cNvPr>
            <p:cNvCxnSpPr>
              <a:cxnSpLocks/>
              <a:stCxn id="1282" idx="6"/>
              <a:endCxn id="1287" idx="2"/>
            </p:cNvCxnSpPr>
            <p:nvPr/>
          </p:nvCxnSpPr>
          <p:spPr>
            <a:xfrm flipV="1">
              <a:off x="2381458" y="2102991"/>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75949ED3-6637-F9A6-9D18-54355CF9D867}"/>
                </a:ext>
              </a:extLst>
            </p:cNvPr>
            <p:cNvCxnSpPr>
              <a:cxnSpLocks/>
              <a:stCxn id="1283" idx="6"/>
              <a:endCxn id="1287" idx="2"/>
            </p:cNvCxnSpPr>
            <p:nvPr/>
          </p:nvCxnSpPr>
          <p:spPr>
            <a:xfrm flipV="1">
              <a:off x="2381457" y="2102991"/>
              <a:ext cx="260177" cy="39294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09026B3B-D334-4809-9188-F0C950536F20}"/>
                </a:ext>
              </a:extLst>
            </p:cNvPr>
            <p:cNvCxnSpPr>
              <a:cxnSpLocks/>
              <a:stCxn id="1283" idx="6"/>
              <a:endCxn id="1288" idx="2"/>
            </p:cNvCxnSpPr>
            <p:nvPr/>
          </p:nvCxnSpPr>
          <p:spPr>
            <a:xfrm flipV="1">
              <a:off x="2381457" y="2378213"/>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D821B825-86C2-8832-5238-B678DFD371E1}"/>
                </a:ext>
              </a:extLst>
            </p:cNvPr>
            <p:cNvCxnSpPr>
              <a:cxnSpLocks/>
              <a:stCxn id="1284" idx="6"/>
              <a:endCxn id="1287" idx="2"/>
            </p:cNvCxnSpPr>
            <p:nvPr/>
          </p:nvCxnSpPr>
          <p:spPr>
            <a:xfrm flipV="1">
              <a:off x="2381456" y="2102991"/>
              <a:ext cx="260177" cy="6652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8BB6C0F1-690C-44EA-C8C6-EF6FFA4C9C0F}"/>
                </a:ext>
              </a:extLst>
            </p:cNvPr>
            <p:cNvCxnSpPr>
              <a:cxnSpLocks/>
              <a:stCxn id="1284" idx="6"/>
              <a:endCxn id="1288" idx="2"/>
            </p:cNvCxnSpPr>
            <p:nvPr/>
          </p:nvCxnSpPr>
          <p:spPr>
            <a:xfrm flipV="1">
              <a:off x="2381456" y="2378213"/>
              <a:ext cx="260177" cy="39001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24" name="TextBox 1323">
              <a:extLst>
                <a:ext uri="{FF2B5EF4-FFF2-40B4-BE49-F238E27FC236}">
                  <a16:creationId xmlns:a16="http://schemas.microsoft.com/office/drawing/2014/main" id="{9194603B-F448-99C8-6071-2DC1A9B2120F}"/>
                </a:ext>
              </a:extLst>
            </p:cNvPr>
            <p:cNvSpPr txBox="1"/>
            <p:nvPr/>
          </p:nvSpPr>
          <p:spPr>
            <a:xfrm>
              <a:off x="1220500" y="1222649"/>
              <a:ext cx="1292893" cy="338554"/>
            </a:xfrm>
            <a:prstGeom prst="rect">
              <a:avLst/>
            </a:prstGeom>
            <a:noFill/>
          </p:spPr>
          <p:txBody>
            <a:bodyPr wrap="square" rtlCol="0">
              <a:spAutoFit/>
            </a:bodyPr>
            <a:lstStyle/>
            <a:p>
              <a:pPr algn="ctr"/>
              <a:r>
                <a:rPr lang="en-US" sz="2800" dirty="0">
                  <a:latin typeface="+mj-lt"/>
                </a:rPr>
                <a:t>Generator</a:t>
              </a:r>
            </a:p>
          </p:txBody>
        </p:sp>
      </p:grpSp>
      <p:grpSp>
        <p:nvGrpSpPr>
          <p:cNvPr id="1123" name="Group 1122">
            <a:extLst>
              <a:ext uri="{FF2B5EF4-FFF2-40B4-BE49-F238E27FC236}">
                <a16:creationId xmlns:a16="http://schemas.microsoft.com/office/drawing/2014/main" id="{D73385E0-089C-BDFF-41A5-CFC151D45642}"/>
              </a:ext>
            </a:extLst>
          </p:cNvPr>
          <p:cNvGrpSpPr/>
          <p:nvPr/>
        </p:nvGrpSpPr>
        <p:grpSpPr>
          <a:xfrm>
            <a:off x="11269080" y="2655825"/>
            <a:ext cx="4370832" cy="3374136"/>
            <a:chOff x="4377670" y="1222649"/>
            <a:chExt cx="1850408" cy="1658289"/>
          </a:xfrm>
        </p:grpSpPr>
        <p:sp>
          <p:nvSpPr>
            <p:cNvPr id="1133" name="Oval 1132">
              <a:extLst>
                <a:ext uri="{FF2B5EF4-FFF2-40B4-BE49-F238E27FC236}">
                  <a16:creationId xmlns:a16="http://schemas.microsoft.com/office/drawing/2014/main" id="{5DA8184E-7F49-5553-3E1A-1692884BDC72}"/>
                </a:ext>
              </a:extLst>
            </p:cNvPr>
            <p:cNvSpPr/>
            <p:nvPr/>
          </p:nvSpPr>
          <p:spPr>
            <a:xfrm>
              <a:off x="4377672" y="1896335"/>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134" name="Straight Connector 1133">
              <a:extLst>
                <a:ext uri="{FF2B5EF4-FFF2-40B4-BE49-F238E27FC236}">
                  <a16:creationId xmlns:a16="http://schemas.microsoft.com/office/drawing/2014/main" id="{C8DD4EE3-D297-B72A-4E5F-6F5F3E2F93E7}"/>
                </a:ext>
              </a:extLst>
            </p:cNvPr>
            <p:cNvCxnSpPr>
              <a:cxnSpLocks/>
              <a:endCxn id="1141" idx="2"/>
            </p:cNvCxnSpPr>
            <p:nvPr/>
          </p:nvCxnSpPr>
          <p:spPr>
            <a:xfrm flipV="1">
              <a:off x="4537040" y="1704535"/>
              <a:ext cx="260174" cy="24529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5" name="Oval 1134">
              <a:extLst>
                <a:ext uri="{FF2B5EF4-FFF2-40B4-BE49-F238E27FC236}">
                  <a16:creationId xmlns:a16="http://schemas.microsoft.com/office/drawing/2014/main" id="{173906AD-0561-FB3D-148B-757BD5805543}"/>
                </a:ext>
              </a:extLst>
            </p:cNvPr>
            <p:cNvSpPr/>
            <p:nvPr/>
          </p:nvSpPr>
          <p:spPr>
            <a:xfrm>
              <a:off x="4377671"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36" name="Oval 1135">
              <a:extLst>
                <a:ext uri="{FF2B5EF4-FFF2-40B4-BE49-F238E27FC236}">
                  <a16:creationId xmlns:a16="http://schemas.microsoft.com/office/drawing/2014/main" id="{DBAEDDA1-0AB1-ACC3-C966-6D688A8652F6}"/>
                </a:ext>
              </a:extLst>
            </p:cNvPr>
            <p:cNvSpPr/>
            <p:nvPr/>
          </p:nvSpPr>
          <p:spPr>
            <a:xfrm>
              <a:off x="4377670"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37" name="Oval 1136">
              <a:extLst>
                <a:ext uri="{FF2B5EF4-FFF2-40B4-BE49-F238E27FC236}">
                  <a16:creationId xmlns:a16="http://schemas.microsoft.com/office/drawing/2014/main" id="{1AC936AB-395D-848D-F23E-932119258A49}"/>
                </a:ext>
              </a:extLst>
            </p:cNvPr>
            <p:cNvSpPr/>
            <p:nvPr/>
          </p:nvSpPr>
          <p:spPr>
            <a:xfrm>
              <a:off x="4797214" y="2719070"/>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38" name="Oval 1137">
              <a:extLst>
                <a:ext uri="{FF2B5EF4-FFF2-40B4-BE49-F238E27FC236}">
                  <a16:creationId xmlns:a16="http://schemas.microsoft.com/office/drawing/2014/main" id="{1C14916D-89D1-E836-8EBD-CACB430E14FB}"/>
                </a:ext>
              </a:extLst>
            </p:cNvPr>
            <p:cNvSpPr/>
            <p:nvPr/>
          </p:nvSpPr>
          <p:spPr>
            <a:xfrm>
              <a:off x="4797213" y="189634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39" name="Oval 1138">
              <a:extLst>
                <a:ext uri="{FF2B5EF4-FFF2-40B4-BE49-F238E27FC236}">
                  <a16:creationId xmlns:a16="http://schemas.microsoft.com/office/drawing/2014/main" id="{E3A34930-9561-F0FE-EB0B-F4F8480798C7}"/>
                </a:ext>
              </a:extLst>
            </p:cNvPr>
            <p:cNvSpPr/>
            <p:nvPr/>
          </p:nvSpPr>
          <p:spPr>
            <a:xfrm>
              <a:off x="4797215"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40" name="Oval 1139">
              <a:extLst>
                <a:ext uri="{FF2B5EF4-FFF2-40B4-BE49-F238E27FC236}">
                  <a16:creationId xmlns:a16="http://schemas.microsoft.com/office/drawing/2014/main" id="{09778250-FACD-CE1A-0FE1-6183812771D5}"/>
                </a:ext>
              </a:extLst>
            </p:cNvPr>
            <p:cNvSpPr/>
            <p:nvPr/>
          </p:nvSpPr>
          <p:spPr>
            <a:xfrm>
              <a:off x="4797214"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41" name="Oval 1140">
              <a:extLst>
                <a:ext uri="{FF2B5EF4-FFF2-40B4-BE49-F238E27FC236}">
                  <a16:creationId xmlns:a16="http://schemas.microsoft.com/office/drawing/2014/main" id="{06628B13-F68A-D482-560F-5BD30D2B7FE0}"/>
                </a:ext>
              </a:extLst>
            </p:cNvPr>
            <p:cNvSpPr/>
            <p:nvPr/>
          </p:nvSpPr>
          <p:spPr>
            <a:xfrm>
              <a:off x="4797214" y="1623601"/>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142" name="Straight Connector 1141">
              <a:extLst>
                <a:ext uri="{FF2B5EF4-FFF2-40B4-BE49-F238E27FC236}">
                  <a16:creationId xmlns:a16="http://schemas.microsoft.com/office/drawing/2014/main" id="{D1214A20-15C2-36DA-DCC8-E5472C4C9C31}"/>
                </a:ext>
              </a:extLst>
            </p:cNvPr>
            <p:cNvCxnSpPr>
              <a:cxnSpLocks/>
              <a:endCxn id="1138" idx="2"/>
            </p:cNvCxnSpPr>
            <p:nvPr/>
          </p:nvCxnSpPr>
          <p:spPr>
            <a:xfrm flipV="1">
              <a:off x="4522849" y="1977276"/>
              <a:ext cx="274364" cy="25940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6E00A271-068D-2F91-EB52-4399C98A554A}"/>
                </a:ext>
              </a:extLst>
            </p:cNvPr>
            <p:cNvCxnSpPr>
              <a:cxnSpLocks/>
              <a:stCxn id="1136" idx="6"/>
              <a:endCxn id="1139" idx="2"/>
            </p:cNvCxnSpPr>
            <p:nvPr/>
          </p:nvCxnSpPr>
          <p:spPr>
            <a:xfrm flipV="1">
              <a:off x="4537039" y="2252492"/>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B310F881-B15A-A6BD-65C5-A029FC1CA071}"/>
                </a:ext>
              </a:extLst>
            </p:cNvPr>
            <p:cNvCxnSpPr>
              <a:cxnSpLocks/>
              <a:stCxn id="1133" idx="6"/>
              <a:endCxn id="1139" idx="2"/>
            </p:cNvCxnSpPr>
            <p:nvPr/>
          </p:nvCxnSpPr>
          <p:spPr>
            <a:xfrm>
              <a:off x="4537040" y="1977270"/>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A4A736CB-0756-F092-50BE-CFA42AEA5CF4}"/>
                </a:ext>
              </a:extLst>
            </p:cNvPr>
            <p:cNvCxnSpPr>
              <a:cxnSpLocks/>
              <a:stCxn id="1135" idx="6"/>
              <a:endCxn id="1140" idx="2"/>
            </p:cNvCxnSpPr>
            <p:nvPr/>
          </p:nvCxnSpPr>
          <p:spPr>
            <a:xfrm>
              <a:off x="4537039" y="2252492"/>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8A6C1225-63A2-09B6-33A3-842DB7E709EA}"/>
                </a:ext>
              </a:extLst>
            </p:cNvPr>
            <p:cNvCxnSpPr>
              <a:cxnSpLocks/>
              <a:stCxn id="1136" idx="6"/>
              <a:endCxn id="1137" idx="2"/>
            </p:cNvCxnSpPr>
            <p:nvPr/>
          </p:nvCxnSpPr>
          <p:spPr>
            <a:xfrm>
              <a:off x="4537039"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6B698D6F-7309-6ECB-5FC8-B7DB0B4072F1}"/>
                </a:ext>
              </a:extLst>
            </p:cNvPr>
            <p:cNvCxnSpPr>
              <a:cxnSpLocks/>
              <a:stCxn id="1141" idx="6"/>
            </p:cNvCxnSpPr>
            <p:nvPr/>
          </p:nvCxnSpPr>
          <p:spPr>
            <a:xfrm>
              <a:off x="4956583" y="1704535"/>
              <a:ext cx="268681"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DE798D0F-8B77-BE8F-2111-414BAA53FEBA}"/>
                </a:ext>
              </a:extLst>
            </p:cNvPr>
            <p:cNvCxnSpPr>
              <a:cxnSpLocks/>
              <a:stCxn id="1137" idx="6"/>
            </p:cNvCxnSpPr>
            <p:nvPr/>
          </p:nvCxnSpPr>
          <p:spPr>
            <a:xfrm flipV="1">
              <a:off x="4956583"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C74FB914-3365-59AB-3A84-1EC13A1DB787}"/>
                </a:ext>
              </a:extLst>
            </p:cNvPr>
            <p:cNvCxnSpPr>
              <a:cxnSpLocks/>
            </p:cNvCxnSpPr>
            <p:nvPr/>
          </p:nvCxnSpPr>
          <p:spPr>
            <a:xfrm>
              <a:off x="4550403" y="2527713"/>
              <a:ext cx="228402"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73F54F38-4A61-DCB2-6C84-E3CA4127099C}"/>
                </a:ext>
              </a:extLst>
            </p:cNvPr>
            <p:cNvCxnSpPr>
              <a:cxnSpLocks/>
              <a:stCxn id="1135" idx="6"/>
            </p:cNvCxnSpPr>
            <p:nvPr/>
          </p:nvCxnSpPr>
          <p:spPr>
            <a:xfrm>
              <a:off x="4537039" y="2252492"/>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8F4BA8F-A49F-A2EE-1CCD-779B6665AD22}"/>
                </a:ext>
              </a:extLst>
            </p:cNvPr>
            <p:cNvCxnSpPr>
              <a:cxnSpLocks/>
              <a:stCxn id="1133" idx="6"/>
              <a:endCxn id="1138" idx="2"/>
            </p:cNvCxnSpPr>
            <p:nvPr/>
          </p:nvCxnSpPr>
          <p:spPr>
            <a:xfrm>
              <a:off x="4537040" y="1977270"/>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07F6844-35D8-98AB-E112-6C185DD88FD5}"/>
                </a:ext>
              </a:extLst>
            </p:cNvPr>
            <p:cNvCxnSpPr>
              <a:cxnSpLocks/>
            </p:cNvCxnSpPr>
            <p:nvPr/>
          </p:nvCxnSpPr>
          <p:spPr>
            <a:xfrm>
              <a:off x="4965736" y="1704534"/>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627A3EA9-8367-9A13-A63B-EFCDCA38CEB6}"/>
                </a:ext>
              </a:extLst>
            </p:cNvPr>
            <p:cNvCxnSpPr>
              <a:cxnSpLocks/>
              <a:stCxn id="1137" idx="6"/>
            </p:cNvCxnSpPr>
            <p:nvPr/>
          </p:nvCxnSpPr>
          <p:spPr>
            <a:xfrm>
              <a:off x="4956583" y="2800005"/>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30BBFFD8-F542-BC1F-6A39-7CF2E716BFBC}"/>
                </a:ext>
              </a:extLst>
            </p:cNvPr>
            <p:cNvCxnSpPr>
              <a:cxnSpLocks/>
              <a:endCxn id="1135" idx="6"/>
            </p:cNvCxnSpPr>
            <p:nvPr/>
          </p:nvCxnSpPr>
          <p:spPr>
            <a:xfrm flipH="1">
              <a:off x="4537039" y="1716053"/>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81160892-641F-59C5-3E23-1D63831D2A12}"/>
                </a:ext>
              </a:extLst>
            </p:cNvPr>
            <p:cNvCxnSpPr>
              <a:cxnSpLocks/>
              <a:stCxn id="1135" idx="6"/>
              <a:endCxn id="1137" idx="2"/>
            </p:cNvCxnSpPr>
            <p:nvPr/>
          </p:nvCxnSpPr>
          <p:spPr>
            <a:xfrm>
              <a:off x="4537039" y="2252492"/>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91D97F0-FCDE-9CDA-1539-B55B44C2CDD9}"/>
                </a:ext>
              </a:extLst>
            </p:cNvPr>
            <p:cNvCxnSpPr>
              <a:cxnSpLocks/>
              <a:stCxn id="1133" idx="6"/>
              <a:endCxn id="1140" idx="2"/>
            </p:cNvCxnSpPr>
            <p:nvPr/>
          </p:nvCxnSpPr>
          <p:spPr>
            <a:xfrm>
              <a:off x="4537040" y="1977270"/>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B3CF69FB-D0C0-5C9E-4603-C2AA0FA0C6A0}"/>
                </a:ext>
              </a:extLst>
            </p:cNvPr>
            <p:cNvCxnSpPr>
              <a:cxnSpLocks/>
              <a:stCxn id="1133" idx="6"/>
              <a:endCxn id="1137" idx="2"/>
            </p:cNvCxnSpPr>
            <p:nvPr/>
          </p:nvCxnSpPr>
          <p:spPr>
            <a:xfrm>
              <a:off x="4537040" y="1977270"/>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00F2B07A-A1B0-D26B-B966-2B5620A58BF7}"/>
                </a:ext>
              </a:extLst>
            </p:cNvPr>
            <p:cNvCxnSpPr>
              <a:cxnSpLocks/>
              <a:stCxn id="1141" idx="2"/>
              <a:endCxn id="1136" idx="6"/>
            </p:cNvCxnSpPr>
            <p:nvPr/>
          </p:nvCxnSpPr>
          <p:spPr>
            <a:xfrm flipH="1">
              <a:off x="4537039"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0E22CD25-6ED1-64FD-CAE4-FE8460C9B18B}"/>
                </a:ext>
              </a:extLst>
            </p:cNvPr>
            <p:cNvCxnSpPr>
              <a:cxnSpLocks/>
              <a:stCxn id="1138" idx="2"/>
              <a:endCxn id="1136" idx="6"/>
            </p:cNvCxnSpPr>
            <p:nvPr/>
          </p:nvCxnSpPr>
          <p:spPr>
            <a:xfrm flipH="1">
              <a:off x="4537039" y="1977276"/>
              <a:ext cx="260175" cy="55043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5F60DE5A-A0CB-E6E8-A619-8A284239F5E1}"/>
                </a:ext>
              </a:extLst>
            </p:cNvPr>
            <p:cNvCxnSpPr>
              <a:cxnSpLocks/>
            </p:cNvCxnSpPr>
            <p:nvPr/>
          </p:nvCxnSpPr>
          <p:spPr>
            <a:xfrm flipV="1">
              <a:off x="4949120" y="1712305"/>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A147F14-BED2-D003-6E8E-3FB56AF71831}"/>
                </a:ext>
              </a:extLst>
            </p:cNvPr>
            <p:cNvCxnSpPr>
              <a:cxnSpLocks/>
            </p:cNvCxnSpPr>
            <p:nvPr/>
          </p:nvCxnSpPr>
          <p:spPr>
            <a:xfrm flipV="1">
              <a:off x="4946377" y="1991482"/>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C5E308A1-ADFD-5BA2-00E8-5EF1A6E1B0A7}"/>
                </a:ext>
              </a:extLst>
            </p:cNvPr>
            <p:cNvCxnSpPr>
              <a:cxnSpLocks/>
            </p:cNvCxnSpPr>
            <p:nvPr/>
          </p:nvCxnSpPr>
          <p:spPr>
            <a:xfrm flipV="1">
              <a:off x="4952225" y="2260261"/>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id="{CC9BBB14-140A-B880-6EA2-223404BE9B60}"/>
                </a:ext>
              </a:extLst>
            </p:cNvPr>
            <p:cNvCxnSpPr>
              <a:cxnSpLocks/>
            </p:cNvCxnSpPr>
            <p:nvPr/>
          </p:nvCxnSpPr>
          <p:spPr>
            <a:xfrm>
              <a:off x="4952227" y="1985039"/>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id="{F855F028-B07B-33E3-2CC4-50C75889B99B}"/>
                </a:ext>
              </a:extLst>
            </p:cNvPr>
            <p:cNvCxnSpPr>
              <a:cxnSpLocks/>
            </p:cNvCxnSpPr>
            <p:nvPr/>
          </p:nvCxnSpPr>
          <p:spPr>
            <a:xfrm>
              <a:off x="4952226" y="2260261"/>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id="{DEEA1D71-3328-AED3-3520-0ED162C27E2B}"/>
                </a:ext>
              </a:extLst>
            </p:cNvPr>
            <p:cNvCxnSpPr>
              <a:cxnSpLocks/>
            </p:cNvCxnSpPr>
            <p:nvPr/>
          </p:nvCxnSpPr>
          <p:spPr>
            <a:xfrm>
              <a:off x="4952225" y="2535483"/>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F7A39B46-B39B-96F5-B69B-C0EA18B4BBD9}"/>
                </a:ext>
              </a:extLst>
            </p:cNvPr>
            <p:cNvCxnSpPr>
              <a:cxnSpLocks/>
            </p:cNvCxnSpPr>
            <p:nvPr/>
          </p:nvCxnSpPr>
          <p:spPr>
            <a:xfrm>
              <a:off x="4946377" y="2534017"/>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D35BD8DC-A0D0-9DEE-0308-66FBBDF28086}"/>
                </a:ext>
              </a:extLst>
            </p:cNvPr>
            <p:cNvCxnSpPr>
              <a:cxnSpLocks/>
            </p:cNvCxnSpPr>
            <p:nvPr/>
          </p:nvCxnSpPr>
          <p:spPr>
            <a:xfrm>
              <a:off x="4952226" y="2260261"/>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BD82FB30-E2FD-793A-2884-49824A57CC5A}"/>
                </a:ext>
              </a:extLst>
            </p:cNvPr>
            <p:cNvCxnSpPr>
              <a:cxnSpLocks/>
            </p:cNvCxnSpPr>
            <p:nvPr/>
          </p:nvCxnSpPr>
          <p:spPr>
            <a:xfrm>
              <a:off x="4952227" y="1985039"/>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A4CFEBFA-2ED8-9442-6E89-D4DD82696312}"/>
                </a:ext>
              </a:extLst>
            </p:cNvPr>
            <p:cNvCxnSpPr>
              <a:cxnSpLocks/>
            </p:cNvCxnSpPr>
            <p:nvPr/>
          </p:nvCxnSpPr>
          <p:spPr>
            <a:xfrm flipH="1">
              <a:off x="4952226" y="1723822"/>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6294122F-5356-F1ED-4DBE-5672D532134B}"/>
                </a:ext>
              </a:extLst>
            </p:cNvPr>
            <p:cNvCxnSpPr>
              <a:cxnSpLocks/>
            </p:cNvCxnSpPr>
            <p:nvPr/>
          </p:nvCxnSpPr>
          <p:spPr>
            <a:xfrm>
              <a:off x="4952226" y="2260261"/>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F7437657-E037-2830-488D-DE7AC61F6230}"/>
                </a:ext>
              </a:extLst>
            </p:cNvPr>
            <p:cNvCxnSpPr>
              <a:cxnSpLocks/>
            </p:cNvCxnSpPr>
            <p:nvPr/>
          </p:nvCxnSpPr>
          <p:spPr>
            <a:xfrm>
              <a:off x="4952227" y="1985039"/>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6BBB4F48-30A5-7B88-4B2E-452E5CCF2737}"/>
                </a:ext>
              </a:extLst>
            </p:cNvPr>
            <p:cNvCxnSpPr>
              <a:cxnSpLocks/>
            </p:cNvCxnSpPr>
            <p:nvPr/>
          </p:nvCxnSpPr>
          <p:spPr>
            <a:xfrm>
              <a:off x="4952227" y="1985039"/>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35C0BCD5-BA55-AA91-9FA2-B08D8C048E15}"/>
                </a:ext>
              </a:extLst>
            </p:cNvPr>
            <p:cNvCxnSpPr>
              <a:cxnSpLocks/>
            </p:cNvCxnSpPr>
            <p:nvPr/>
          </p:nvCxnSpPr>
          <p:spPr>
            <a:xfrm flipH="1">
              <a:off x="4952225" y="171230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67B6C9A9-996E-6C7B-881E-EAABE3892FFF}"/>
                </a:ext>
              </a:extLst>
            </p:cNvPr>
            <p:cNvCxnSpPr>
              <a:cxnSpLocks/>
            </p:cNvCxnSpPr>
            <p:nvPr/>
          </p:nvCxnSpPr>
          <p:spPr>
            <a:xfrm flipH="1">
              <a:off x="4952225" y="1985038"/>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C221530E-BE03-18C3-BDD9-5FB82D611DC2}"/>
                </a:ext>
              </a:extLst>
            </p:cNvPr>
            <p:cNvCxnSpPr>
              <a:cxnSpLocks/>
              <a:endCxn id="1137" idx="6"/>
            </p:cNvCxnSpPr>
            <p:nvPr/>
          </p:nvCxnSpPr>
          <p:spPr>
            <a:xfrm flipH="1">
              <a:off x="4956583" y="2252492"/>
              <a:ext cx="260176"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0110055B-2E6C-A826-9DD4-7F247E65A119}"/>
                </a:ext>
              </a:extLst>
            </p:cNvPr>
            <p:cNvCxnSpPr>
              <a:cxnSpLocks/>
              <a:endCxn id="1137" idx="6"/>
            </p:cNvCxnSpPr>
            <p:nvPr/>
          </p:nvCxnSpPr>
          <p:spPr>
            <a:xfrm flipH="1">
              <a:off x="4956583" y="1977270"/>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2B4C7DFD-2318-34BA-D0FF-C8C62944FB6B}"/>
                </a:ext>
              </a:extLst>
            </p:cNvPr>
            <p:cNvCxnSpPr>
              <a:cxnSpLocks/>
              <a:endCxn id="1137" idx="6"/>
            </p:cNvCxnSpPr>
            <p:nvPr/>
          </p:nvCxnSpPr>
          <p:spPr>
            <a:xfrm flipH="1">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0A37052C-FCB1-E295-EA0C-7AE443ABC704}"/>
                </a:ext>
              </a:extLst>
            </p:cNvPr>
            <p:cNvCxnSpPr>
              <a:cxnSpLocks/>
              <a:stCxn id="1141" idx="6"/>
            </p:cNvCxnSpPr>
            <p:nvPr/>
          </p:nvCxnSpPr>
          <p:spPr>
            <a:xfrm>
              <a:off x="4956583" y="1704535"/>
              <a:ext cx="260176"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CF461213-7D3C-1209-F8FE-731A17473FF6}"/>
                </a:ext>
              </a:extLst>
            </p:cNvPr>
            <p:cNvCxnSpPr>
              <a:cxnSpLocks/>
              <a:stCxn id="1141" idx="6"/>
            </p:cNvCxnSpPr>
            <p:nvPr/>
          </p:nvCxnSpPr>
          <p:spPr>
            <a:xfrm>
              <a:off x="4956583"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4C92CA2B-5CE1-DEAE-0EC2-DEF78E225DB9}"/>
                </a:ext>
              </a:extLst>
            </p:cNvPr>
            <p:cNvCxnSpPr>
              <a:cxnSpLocks/>
              <a:stCxn id="1141" idx="6"/>
            </p:cNvCxnSpPr>
            <p:nvPr/>
          </p:nvCxnSpPr>
          <p:spPr>
            <a:xfrm>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81" name="Oval 1180">
              <a:extLst>
                <a:ext uri="{FF2B5EF4-FFF2-40B4-BE49-F238E27FC236}">
                  <a16:creationId xmlns:a16="http://schemas.microsoft.com/office/drawing/2014/main" id="{3BA5A10B-03E5-C1A0-4EB5-BBC66165969A}"/>
                </a:ext>
              </a:extLst>
            </p:cNvPr>
            <p:cNvSpPr/>
            <p:nvPr/>
          </p:nvSpPr>
          <p:spPr>
            <a:xfrm>
              <a:off x="5229620"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2" name="Oval 1181">
              <a:extLst>
                <a:ext uri="{FF2B5EF4-FFF2-40B4-BE49-F238E27FC236}">
                  <a16:creationId xmlns:a16="http://schemas.microsoft.com/office/drawing/2014/main" id="{D37C8F6E-A2CA-AFE3-E82F-096B971F28CD}"/>
                </a:ext>
              </a:extLst>
            </p:cNvPr>
            <p:cNvSpPr/>
            <p:nvPr/>
          </p:nvSpPr>
          <p:spPr>
            <a:xfrm>
              <a:off x="5229619" y="189080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3" name="Oval 1182">
              <a:extLst>
                <a:ext uri="{FF2B5EF4-FFF2-40B4-BE49-F238E27FC236}">
                  <a16:creationId xmlns:a16="http://schemas.microsoft.com/office/drawing/2014/main" id="{36D19C47-4F9F-6586-FBF9-B420C996329A}"/>
                </a:ext>
              </a:extLst>
            </p:cNvPr>
            <p:cNvSpPr/>
            <p:nvPr/>
          </p:nvSpPr>
          <p:spPr>
            <a:xfrm>
              <a:off x="5229621"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4" name="Oval 1183">
              <a:extLst>
                <a:ext uri="{FF2B5EF4-FFF2-40B4-BE49-F238E27FC236}">
                  <a16:creationId xmlns:a16="http://schemas.microsoft.com/office/drawing/2014/main" id="{D7FFAC68-FD29-3DA3-5BF2-EFEFA8DC82E6}"/>
                </a:ext>
              </a:extLst>
            </p:cNvPr>
            <p:cNvSpPr/>
            <p:nvPr/>
          </p:nvSpPr>
          <p:spPr>
            <a:xfrm>
              <a:off x="5229620"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5" name="Oval 1184">
              <a:extLst>
                <a:ext uri="{FF2B5EF4-FFF2-40B4-BE49-F238E27FC236}">
                  <a16:creationId xmlns:a16="http://schemas.microsoft.com/office/drawing/2014/main" id="{CE5629AE-7FE0-C523-2BF7-A30BA38FFCCD}"/>
                </a:ext>
              </a:extLst>
            </p:cNvPr>
            <p:cNvSpPr/>
            <p:nvPr/>
          </p:nvSpPr>
          <p:spPr>
            <a:xfrm>
              <a:off x="5649166" y="189080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6" name="Oval 1185">
              <a:extLst>
                <a:ext uri="{FF2B5EF4-FFF2-40B4-BE49-F238E27FC236}">
                  <a16:creationId xmlns:a16="http://schemas.microsoft.com/office/drawing/2014/main" id="{961E5800-6D5A-FCD4-B097-F72DAC5300C0}"/>
                </a:ext>
              </a:extLst>
            </p:cNvPr>
            <p:cNvSpPr/>
            <p:nvPr/>
          </p:nvSpPr>
          <p:spPr>
            <a:xfrm>
              <a:off x="5649165"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7" name="Oval 1186">
              <a:extLst>
                <a:ext uri="{FF2B5EF4-FFF2-40B4-BE49-F238E27FC236}">
                  <a16:creationId xmlns:a16="http://schemas.microsoft.com/office/drawing/2014/main" id="{9A21F87F-FB12-A155-5FA0-0A500D0A03B9}"/>
                </a:ext>
              </a:extLst>
            </p:cNvPr>
            <p:cNvSpPr/>
            <p:nvPr/>
          </p:nvSpPr>
          <p:spPr>
            <a:xfrm>
              <a:off x="5649164"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8" name="Oval 1187">
              <a:extLst>
                <a:ext uri="{FF2B5EF4-FFF2-40B4-BE49-F238E27FC236}">
                  <a16:creationId xmlns:a16="http://schemas.microsoft.com/office/drawing/2014/main" id="{43164C03-3810-5289-58AD-82B2A900C72F}"/>
                </a:ext>
              </a:extLst>
            </p:cNvPr>
            <p:cNvSpPr/>
            <p:nvPr/>
          </p:nvSpPr>
          <p:spPr>
            <a:xfrm>
              <a:off x="5649163"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89" name="Oval 1188">
              <a:extLst>
                <a:ext uri="{FF2B5EF4-FFF2-40B4-BE49-F238E27FC236}">
                  <a16:creationId xmlns:a16="http://schemas.microsoft.com/office/drawing/2014/main" id="{7B7A1B16-8791-77E3-1A28-B214C0B26A53}"/>
                </a:ext>
              </a:extLst>
            </p:cNvPr>
            <p:cNvSpPr/>
            <p:nvPr/>
          </p:nvSpPr>
          <p:spPr>
            <a:xfrm>
              <a:off x="5229620"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90" name="Oval 1189">
              <a:extLst>
                <a:ext uri="{FF2B5EF4-FFF2-40B4-BE49-F238E27FC236}">
                  <a16:creationId xmlns:a16="http://schemas.microsoft.com/office/drawing/2014/main" id="{10D627E1-8CD4-3687-963D-91CAF0BF1469}"/>
                </a:ext>
              </a:extLst>
            </p:cNvPr>
            <p:cNvSpPr/>
            <p:nvPr/>
          </p:nvSpPr>
          <p:spPr>
            <a:xfrm>
              <a:off x="5649163"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91" name="Oval 1190">
              <a:extLst>
                <a:ext uri="{FF2B5EF4-FFF2-40B4-BE49-F238E27FC236}">
                  <a16:creationId xmlns:a16="http://schemas.microsoft.com/office/drawing/2014/main" id="{0B227131-0964-ED9D-5706-B90371040FA1}"/>
                </a:ext>
              </a:extLst>
            </p:cNvPr>
            <p:cNvSpPr/>
            <p:nvPr/>
          </p:nvSpPr>
          <p:spPr>
            <a:xfrm>
              <a:off x="6068709" y="204830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sp>
          <p:nvSpPr>
            <p:cNvPr id="1192" name="Oval 1191">
              <a:extLst>
                <a:ext uri="{FF2B5EF4-FFF2-40B4-BE49-F238E27FC236}">
                  <a16:creationId xmlns:a16="http://schemas.microsoft.com/office/drawing/2014/main" id="{7C872805-277F-58A7-DA55-1C5593C27120}"/>
                </a:ext>
              </a:extLst>
            </p:cNvPr>
            <p:cNvSpPr/>
            <p:nvPr/>
          </p:nvSpPr>
          <p:spPr>
            <a:xfrm>
              <a:off x="6068708" y="232352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00"/>
                </a:solidFill>
              </a:endParaRPr>
            </a:p>
          </p:txBody>
        </p:sp>
        <p:cxnSp>
          <p:nvCxnSpPr>
            <p:cNvPr id="1193" name="Straight Connector 1192">
              <a:extLst>
                <a:ext uri="{FF2B5EF4-FFF2-40B4-BE49-F238E27FC236}">
                  <a16:creationId xmlns:a16="http://schemas.microsoft.com/office/drawing/2014/main" id="{BF3D61C7-8FDB-758C-7E89-9EBB6B1D5EDC}"/>
                </a:ext>
              </a:extLst>
            </p:cNvPr>
            <p:cNvCxnSpPr>
              <a:cxnSpLocks/>
              <a:stCxn id="1189" idx="6"/>
            </p:cNvCxnSpPr>
            <p:nvPr/>
          </p:nvCxnSpPr>
          <p:spPr>
            <a:xfrm>
              <a:off x="5388989" y="1699002"/>
              <a:ext cx="268682"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a:extLst>
                <a:ext uri="{FF2B5EF4-FFF2-40B4-BE49-F238E27FC236}">
                  <a16:creationId xmlns:a16="http://schemas.microsoft.com/office/drawing/2014/main" id="{C139D752-95D7-F06D-7FB5-A72BD3418CB5}"/>
                </a:ext>
              </a:extLst>
            </p:cNvPr>
            <p:cNvCxnSpPr>
              <a:cxnSpLocks/>
              <a:stCxn id="1181" idx="6"/>
              <a:endCxn id="1187" idx="2"/>
            </p:cNvCxnSpPr>
            <p:nvPr/>
          </p:nvCxnSpPr>
          <p:spPr>
            <a:xfrm flipV="1">
              <a:off x="5388989" y="2522181"/>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a:extLst>
                <a:ext uri="{FF2B5EF4-FFF2-40B4-BE49-F238E27FC236}">
                  <a16:creationId xmlns:a16="http://schemas.microsoft.com/office/drawing/2014/main" id="{20C11E3C-C48A-5B82-8DF2-23E3C9E10CC4}"/>
                </a:ext>
              </a:extLst>
            </p:cNvPr>
            <p:cNvCxnSpPr>
              <a:cxnSpLocks/>
              <a:endCxn id="1190" idx="2"/>
            </p:cNvCxnSpPr>
            <p:nvPr/>
          </p:nvCxnSpPr>
          <p:spPr>
            <a:xfrm>
              <a:off x="5398142" y="1699001"/>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6D155033-043F-6E54-631B-7625D6D57785}"/>
                </a:ext>
              </a:extLst>
            </p:cNvPr>
            <p:cNvCxnSpPr>
              <a:cxnSpLocks/>
              <a:stCxn id="1181" idx="6"/>
              <a:endCxn id="1188" idx="2"/>
            </p:cNvCxnSpPr>
            <p:nvPr/>
          </p:nvCxnSpPr>
          <p:spPr>
            <a:xfrm>
              <a:off x="5388989" y="2794472"/>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DC643CD5-56EB-FF2F-51F0-D22CB6D11AC3}"/>
                </a:ext>
              </a:extLst>
            </p:cNvPr>
            <p:cNvCxnSpPr>
              <a:cxnSpLocks/>
            </p:cNvCxnSpPr>
            <p:nvPr/>
          </p:nvCxnSpPr>
          <p:spPr>
            <a:xfrm flipV="1">
              <a:off x="5381526" y="1706772"/>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762ACD1E-2227-333E-C3A2-780C14B71C61}"/>
                </a:ext>
              </a:extLst>
            </p:cNvPr>
            <p:cNvCxnSpPr>
              <a:cxnSpLocks/>
            </p:cNvCxnSpPr>
            <p:nvPr/>
          </p:nvCxnSpPr>
          <p:spPr>
            <a:xfrm flipV="1">
              <a:off x="5378783" y="1985949"/>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80D0CF2-D777-4D0D-EDA5-EA932B28A980}"/>
                </a:ext>
              </a:extLst>
            </p:cNvPr>
            <p:cNvCxnSpPr>
              <a:cxnSpLocks/>
            </p:cNvCxnSpPr>
            <p:nvPr/>
          </p:nvCxnSpPr>
          <p:spPr>
            <a:xfrm flipV="1">
              <a:off x="5384631" y="2254728"/>
              <a:ext cx="260177"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02F03C1F-1BE1-B514-1A2C-D00B2873B6FA}"/>
                </a:ext>
              </a:extLst>
            </p:cNvPr>
            <p:cNvCxnSpPr>
              <a:cxnSpLocks/>
            </p:cNvCxnSpPr>
            <p:nvPr/>
          </p:nvCxnSpPr>
          <p:spPr>
            <a:xfrm>
              <a:off x="5384633" y="1979506"/>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88BF2D82-C568-14E5-E86E-7A1C94377B51}"/>
                </a:ext>
              </a:extLst>
            </p:cNvPr>
            <p:cNvCxnSpPr>
              <a:cxnSpLocks/>
            </p:cNvCxnSpPr>
            <p:nvPr/>
          </p:nvCxnSpPr>
          <p:spPr>
            <a:xfrm>
              <a:off x="5384632" y="2254728"/>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FB0A9012-1030-85A9-8663-655BD2D0FEF4}"/>
                </a:ext>
              </a:extLst>
            </p:cNvPr>
            <p:cNvCxnSpPr>
              <a:cxnSpLocks/>
            </p:cNvCxnSpPr>
            <p:nvPr/>
          </p:nvCxnSpPr>
          <p:spPr>
            <a:xfrm>
              <a:off x="5384631" y="2529950"/>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41FCD265-9079-6BDA-F79A-BEBB613B98AE}"/>
                </a:ext>
              </a:extLst>
            </p:cNvPr>
            <p:cNvCxnSpPr>
              <a:cxnSpLocks/>
            </p:cNvCxnSpPr>
            <p:nvPr/>
          </p:nvCxnSpPr>
          <p:spPr>
            <a:xfrm>
              <a:off x="5378783" y="2528484"/>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C6BB0A68-3D89-751F-BAD5-5CF41E98136D}"/>
                </a:ext>
              </a:extLst>
            </p:cNvPr>
            <p:cNvCxnSpPr>
              <a:cxnSpLocks/>
            </p:cNvCxnSpPr>
            <p:nvPr/>
          </p:nvCxnSpPr>
          <p:spPr>
            <a:xfrm>
              <a:off x="5384632" y="2254728"/>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C4F3A3CE-514B-E389-F4FA-074A41291D67}"/>
                </a:ext>
              </a:extLst>
            </p:cNvPr>
            <p:cNvCxnSpPr>
              <a:cxnSpLocks/>
            </p:cNvCxnSpPr>
            <p:nvPr/>
          </p:nvCxnSpPr>
          <p:spPr>
            <a:xfrm>
              <a:off x="5384633" y="1979506"/>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3D829740-0755-6DCE-6061-1775C9186C54}"/>
                </a:ext>
              </a:extLst>
            </p:cNvPr>
            <p:cNvCxnSpPr>
              <a:cxnSpLocks/>
            </p:cNvCxnSpPr>
            <p:nvPr/>
          </p:nvCxnSpPr>
          <p:spPr>
            <a:xfrm flipH="1">
              <a:off x="5384632" y="1718289"/>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C65C1B63-8259-19C6-E8EE-D4FE9D6922EF}"/>
                </a:ext>
              </a:extLst>
            </p:cNvPr>
            <p:cNvCxnSpPr>
              <a:cxnSpLocks/>
            </p:cNvCxnSpPr>
            <p:nvPr/>
          </p:nvCxnSpPr>
          <p:spPr>
            <a:xfrm>
              <a:off x="5384632" y="2254728"/>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EE7DEDFE-7775-41AA-9511-905B48914C3F}"/>
                </a:ext>
              </a:extLst>
            </p:cNvPr>
            <p:cNvCxnSpPr>
              <a:cxnSpLocks/>
            </p:cNvCxnSpPr>
            <p:nvPr/>
          </p:nvCxnSpPr>
          <p:spPr>
            <a:xfrm>
              <a:off x="5384633" y="1979506"/>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a:extLst>
                <a:ext uri="{FF2B5EF4-FFF2-40B4-BE49-F238E27FC236}">
                  <a16:creationId xmlns:a16="http://schemas.microsoft.com/office/drawing/2014/main" id="{43C2EB73-F5E7-3CE6-0448-6717571D6BAE}"/>
                </a:ext>
              </a:extLst>
            </p:cNvPr>
            <p:cNvCxnSpPr>
              <a:cxnSpLocks/>
            </p:cNvCxnSpPr>
            <p:nvPr/>
          </p:nvCxnSpPr>
          <p:spPr>
            <a:xfrm>
              <a:off x="5384633" y="1979506"/>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0" name="Straight Connector 1209">
              <a:extLst>
                <a:ext uri="{FF2B5EF4-FFF2-40B4-BE49-F238E27FC236}">
                  <a16:creationId xmlns:a16="http://schemas.microsoft.com/office/drawing/2014/main" id="{34A6E951-C170-AE75-B6B2-9A846807D6A3}"/>
                </a:ext>
              </a:extLst>
            </p:cNvPr>
            <p:cNvCxnSpPr>
              <a:cxnSpLocks/>
            </p:cNvCxnSpPr>
            <p:nvPr/>
          </p:nvCxnSpPr>
          <p:spPr>
            <a:xfrm flipH="1">
              <a:off x="5384631" y="170677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1" name="Straight Connector 1210">
              <a:extLst>
                <a:ext uri="{FF2B5EF4-FFF2-40B4-BE49-F238E27FC236}">
                  <a16:creationId xmlns:a16="http://schemas.microsoft.com/office/drawing/2014/main" id="{13C51D2D-A5A1-64AA-3436-E087171DB8D9}"/>
                </a:ext>
              </a:extLst>
            </p:cNvPr>
            <p:cNvCxnSpPr>
              <a:cxnSpLocks/>
            </p:cNvCxnSpPr>
            <p:nvPr/>
          </p:nvCxnSpPr>
          <p:spPr>
            <a:xfrm flipH="1">
              <a:off x="5384631" y="1979505"/>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2" name="Straight Connector 1211">
              <a:extLst>
                <a:ext uri="{FF2B5EF4-FFF2-40B4-BE49-F238E27FC236}">
                  <a16:creationId xmlns:a16="http://schemas.microsoft.com/office/drawing/2014/main" id="{3D895792-8337-9BA1-F9F8-6238E870DEFB}"/>
                </a:ext>
              </a:extLst>
            </p:cNvPr>
            <p:cNvCxnSpPr>
              <a:cxnSpLocks/>
              <a:stCxn id="1186" idx="2"/>
              <a:endCxn id="1181" idx="6"/>
            </p:cNvCxnSpPr>
            <p:nvPr/>
          </p:nvCxnSpPr>
          <p:spPr>
            <a:xfrm flipH="1">
              <a:off x="5388989" y="2246959"/>
              <a:ext cx="260177"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a:extLst>
                <a:ext uri="{FF2B5EF4-FFF2-40B4-BE49-F238E27FC236}">
                  <a16:creationId xmlns:a16="http://schemas.microsoft.com/office/drawing/2014/main" id="{1A072F49-6DAB-CA64-6D3F-557BE29F980A}"/>
                </a:ext>
              </a:extLst>
            </p:cNvPr>
            <p:cNvCxnSpPr>
              <a:cxnSpLocks/>
              <a:stCxn id="1185" idx="2"/>
              <a:endCxn id="1181" idx="6"/>
            </p:cNvCxnSpPr>
            <p:nvPr/>
          </p:nvCxnSpPr>
          <p:spPr>
            <a:xfrm flipH="1">
              <a:off x="5388989" y="1971737"/>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4" name="Straight Connector 1213">
              <a:extLst>
                <a:ext uri="{FF2B5EF4-FFF2-40B4-BE49-F238E27FC236}">
                  <a16:creationId xmlns:a16="http://schemas.microsoft.com/office/drawing/2014/main" id="{22DAA350-BF9F-23BC-8B55-6151F81114FB}"/>
                </a:ext>
              </a:extLst>
            </p:cNvPr>
            <p:cNvCxnSpPr>
              <a:cxnSpLocks/>
              <a:stCxn id="1190" idx="2"/>
              <a:endCxn id="1181" idx="6"/>
            </p:cNvCxnSpPr>
            <p:nvPr/>
          </p:nvCxnSpPr>
          <p:spPr>
            <a:xfrm flipH="1">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a:extLst>
                <a:ext uri="{FF2B5EF4-FFF2-40B4-BE49-F238E27FC236}">
                  <a16:creationId xmlns:a16="http://schemas.microsoft.com/office/drawing/2014/main" id="{9DD2355B-4DF3-9194-E803-144F12E11E70}"/>
                </a:ext>
              </a:extLst>
            </p:cNvPr>
            <p:cNvCxnSpPr>
              <a:cxnSpLocks/>
              <a:stCxn id="1189" idx="6"/>
              <a:endCxn id="1186" idx="2"/>
            </p:cNvCxnSpPr>
            <p:nvPr/>
          </p:nvCxnSpPr>
          <p:spPr>
            <a:xfrm>
              <a:off x="5388989" y="1699002"/>
              <a:ext cx="260177"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6" name="Straight Connector 1215">
              <a:extLst>
                <a:ext uri="{FF2B5EF4-FFF2-40B4-BE49-F238E27FC236}">
                  <a16:creationId xmlns:a16="http://schemas.microsoft.com/office/drawing/2014/main" id="{906C9BFE-A4D8-87C9-7CD8-1580FCD5D3FC}"/>
                </a:ext>
              </a:extLst>
            </p:cNvPr>
            <p:cNvCxnSpPr>
              <a:cxnSpLocks/>
              <a:stCxn id="1189" idx="6"/>
              <a:endCxn id="1187" idx="2"/>
            </p:cNvCxnSpPr>
            <p:nvPr/>
          </p:nvCxnSpPr>
          <p:spPr>
            <a:xfrm>
              <a:off x="5388989" y="169900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7" name="Straight Connector 1216">
              <a:extLst>
                <a:ext uri="{FF2B5EF4-FFF2-40B4-BE49-F238E27FC236}">
                  <a16:creationId xmlns:a16="http://schemas.microsoft.com/office/drawing/2014/main" id="{78089A4F-8EA3-A54B-904A-9E630E412027}"/>
                </a:ext>
              </a:extLst>
            </p:cNvPr>
            <p:cNvCxnSpPr>
              <a:cxnSpLocks/>
              <a:stCxn id="1189" idx="6"/>
              <a:endCxn id="1188" idx="2"/>
            </p:cNvCxnSpPr>
            <p:nvPr/>
          </p:nvCxnSpPr>
          <p:spPr>
            <a:xfrm>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8" name="Straight Connector 1217">
              <a:extLst>
                <a:ext uri="{FF2B5EF4-FFF2-40B4-BE49-F238E27FC236}">
                  <a16:creationId xmlns:a16="http://schemas.microsoft.com/office/drawing/2014/main" id="{5A893B30-E636-498F-21A4-D7D1E7443F1A}"/>
                </a:ext>
              </a:extLst>
            </p:cNvPr>
            <p:cNvCxnSpPr>
              <a:cxnSpLocks/>
              <a:stCxn id="1190" idx="6"/>
              <a:endCxn id="1191" idx="2"/>
            </p:cNvCxnSpPr>
            <p:nvPr/>
          </p:nvCxnSpPr>
          <p:spPr>
            <a:xfrm>
              <a:off x="5808532" y="1699002"/>
              <a:ext cx="260177" cy="43023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E6292D3F-4435-CF94-BD39-C8E1E610BFA2}"/>
                </a:ext>
              </a:extLst>
            </p:cNvPr>
            <p:cNvCxnSpPr>
              <a:cxnSpLocks/>
              <a:stCxn id="1190" idx="6"/>
              <a:endCxn id="1192" idx="2"/>
            </p:cNvCxnSpPr>
            <p:nvPr/>
          </p:nvCxnSpPr>
          <p:spPr>
            <a:xfrm>
              <a:off x="5808532" y="1699002"/>
              <a:ext cx="260177" cy="70545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4A6319F8-6E88-55D1-CD4F-8C61598ABBEB}"/>
                </a:ext>
              </a:extLst>
            </p:cNvPr>
            <p:cNvCxnSpPr>
              <a:cxnSpLocks/>
              <a:stCxn id="1185" idx="6"/>
              <a:endCxn id="1191" idx="2"/>
            </p:cNvCxnSpPr>
            <p:nvPr/>
          </p:nvCxnSpPr>
          <p:spPr>
            <a:xfrm>
              <a:off x="5808535" y="1971737"/>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4E11B72A-70ED-26E6-9AC2-9C4BE2C20D20}"/>
                </a:ext>
              </a:extLst>
            </p:cNvPr>
            <p:cNvCxnSpPr>
              <a:cxnSpLocks/>
              <a:stCxn id="1185" idx="6"/>
              <a:endCxn id="1192" idx="2"/>
            </p:cNvCxnSpPr>
            <p:nvPr/>
          </p:nvCxnSpPr>
          <p:spPr>
            <a:xfrm>
              <a:off x="5808535" y="1971737"/>
              <a:ext cx="260174" cy="43272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62E621D6-B3B2-4DB7-5D50-47C92BBB179D}"/>
                </a:ext>
              </a:extLst>
            </p:cNvPr>
            <p:cNvCxnSpPr>
              <a:cxnSpLocks/>
              <a:stCxn id="1186" idx="6"/>
              <a:endCxn id="1192" idx="2"/>
            </p:cNvCxnSpPr>
            <p:nvPr/>
          </p:nvCxnSpPr>
          <p:spPr>
            <a:xfrm>
              <a:off x="5808534" y="2246959"/>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3" name="Straight Connector 1222">
              <a:extLst>
                <a:ext uri="{FF2B5EF4-FFF2-40B4-BE49-F238E27FC236}">
                  <a16:creationId xmlns:a16="http://schemas.microsoft.com/office/drawing/2014/main" id="{DA33C2E5-63FC-42AE-FFFF-7C960910DFCC}"/>
                </a:ext>
              </a:extLst>
            </p:cNvPr>
            <p:cNvCxnSpPr>
              <a:cxnSpLocks/>
              <a:stCxn id="1186" idx="6"/>
              <a:endCxn id="1191" idx="2"/>
            </p:cNvCxnSpPr>
            <p:nvPr/>
          </p:nvCxnSpPr>
          <p:spPr>
            <a:xfrm flipV="1">
              <a:off x="5808534" y="2129239"/>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4" name="Straight Connector 1223">
              <a:extLst>
                <a:ext uri="{FF2B5EF4-FFF2-40B4-BE49-F238E27FC236}">
                  <a16:creationId xmlns:a16="http://schemas.microsoft.com/office/drawing/2014/main" id="{23CA2713-5C65-D610-54EE-3F5DB33B7F85}"/>
                </a:ext>
              </a:extLst>
            </p:cNvPr>
            <p:cNvCxnSpPr>
              <a:cxnSpLocks/>
              <a:stCxn id="1187" idx="6"/>
              <a:endCxn id="1191" idx="2"/>
            </p:cNvCxnSpPr>
            <p:nvPr/>
          </p:nvCxnSpPr>
          <p:spPr>
            <a:xfrm flipV="1">
              <a:off x="5808533" y="2129239"/>
              <a:ext cx="260177" cy="39294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A7BFECC0-A430-810C-30F6-044E5011F119}"/>
                </a:ext>
              </a:extLst>
            </p:cNvPr>
            <p:cNvCxnSpPr>
              <a:cxnSpLocks/>
              <a:stCxn id="1187" idx="6"/>
              <a:endCxn id="1192" idx="2"/>
            </p:cNvCxnSpPr>
            <p:nvPr/>
          </p:nvCxnSpPr>
          <p:spPr>
            <a:xfrm flipV="1">
              <a:off x="5808533" y="2404461"/>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DD99E051-B65D-A2E5-29A1-2427C646E01D}"/>
                </a:ext>
              </a:extLst>
            </p:cNvPr>
            <p:cNvCxnSpPr>
              <a:cxnSpLocks/>
              <a:stCxn id="1188" idx="6"/>
              <a:endCxn id="1191" idx="2"/>
            </p:cNvCxnSpPr>
            <p:nvPr/>
          </p:nvCxnSpPr>
          <p:spPr>
            <a:xfrm flipV="1">
              <a:off x="5808532" y="2129239"/>
              <a:ext cx="260177" cy="6652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CB1BA8A3-89C1-F011-B9AA-B63BFD03B575}"/>
                </a:ext>
              </a:extLst>
            </p:cNvPr>
            <p:cNvCxnSpPr>
              <a:cxnSpLocks/>
              <a:stCxn id="1188" idx="6"/>
              <a:endCxn id="1192" idx="2"/>
            </p:cNvCxnSpPr>
            <p:nvPr/>
          </p:nvCxnSpPr>
          <p:spPr>
            <a:xfrm flipV="1">
              <a:off x="5808532" y="2404461"/>
              <a:ext cx="260177" cy="39001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28" name="TextBox 1227">
              <a:extLst>
                <a:ext uri="{FF2B5EF4-FFF2-40B4-BE49-F238E27FC236}">
                  <a16:creationId xmlns:a16="http://schemas.microsoft.com/office/drawing/2014/main" id="{81B8B2B0-3A1F-C973-E05B-07C724B4FB14}"/>
                </a:ext>
              </a:extLst>
            </p:cNvPr>
            <p:cNvSpPr txBox="1"/>
            <p:nvPr/>
          </p:nvSpPr>
          <p:spPr>
            <a:xfrm>
              <a:off x="4490930" y="1222649"/>
              <a:ext cx="1623887" cy="338554"/>
            </a:xfrm>
            <a:prstGeom prst="rect">
              <a:avLst/>
            </a:prstGeom>
            <a:noFill/>
          </p:spPr>
          <p:txBody>
            <a:bodyPr wrap="square" rtlCol="0">
              <a:spAutoFit/>
            </a:bodyPr>
            <a:lstStyle/>
            <a:p>
              <a:pPr algn="ctr"/>
              <a:r>
                <a:rPr lang="en-US" sz="2800" dirty="0">
                  <a:latin typeface="+mj-lt"/>
                </a:rPr>
                <a:t>Discriminator</a:t>
              </a:r>
            </a:p>
          </p:txBody>
        </p:sp>
      </p:grpSp>
      <p:grpSp>
        <p:nvGrpSpPr>
          <p:cNvPr id="1124" name="Group 1123">
            <a:extLst>
              <a:ext uri="{FF2B5EF4-FFF2-40B4-BE49-F238E27FC236}">
                <a16:creationId xmlns:a16="http://schemas.microsoft.com/office/drawing/2014/main" id="{FF9AD30A-E58F-034E-FD2E-7E907C670308}"/>
              </a:ext>
            </a:extLst>
          </p:cNvPr>
          <p:cNvGrpSpPr/>
          <p:nvPr/>
        </p:nvGrpSpPr>
        <p:grpSpPr>
          <a:xfrm>
            <a:off x="1464230" y="7117306"/>
            <a:ext cx="5828283" cy="923526"/>
            <a:chOff x="274958" y="4194083"/>
            <a:chExt cx="4551737" cy="2530893"/>
          </a:xfrm>
        </p:grpSpPr>
        <p:sp>
          <p:nvSpPr>
            <p:cNvPr id="1131" name="TextBox 1130">
              <a:extLst>
                <a:ext uri="{FF2B5EF4-FFF2-40B4-BE49-F238E27FC236}">
                  <a16:creationId xmlns:a16="http://schemas.microsoft.com/office/drawing/2014/main" id="{EDB033C8-70DE-C0C4-28FE-836386C2D5CB}"/>
                </a:ext>
              </a:extLst>
            </p:cNvPr>
            <p:cNvSpPr txBox="1"/>
            <p:nvPr/>
          </p:nvSpPr>
          <p:spPr>
            <a:xfrm>
              <a:off x="274958" y="4301122"/>
              <a:ext cx="4551737" cy="974163"/>
            </a:xfrm>
            <a:prstGeom prst="rect">
              <a:avLst/>
            </a:prstGeom>
            <a:noFill/>
          </p:spPr>
          <p:txBody>
            <a:bodyPr wrap="square" rtlCol="0">
              <a:spAutoFit/>
            </a:bodyPr>
            <a:lstStyle/>
            <a:p>
              <a:pPr marL="342900" lvl="1"/>
              <a:r>
                <a:rPr lang="en-US" sz="2600" dirty="0"/>
                <a:t>Creates fake samples of data to try to fool the discriminator</a:t>
              </a:r>
            </a:p>
          </p:txBody>
        </p:sp>
        <p:sp>
          <p:nvSpPr>
            <p:cNvPr id="1132" name="Rectangle: Rounded Corners 1131">
              <a:extLst>
                <a:ext uri="{FF2B5EF4-FFF2-40B4-BE49-F238E27FC236}">
                  <a16:creationId xmlns:a16="http://schemas.microsoft.com/office/drawing/2014/main" id="{7286CF36-43C8-9197-3590-DF7CCAAAB5B2}"/>
                </a:ext>
              </a:extLst>
            </p:cNvPr>
            <p:cNvSpPr/>
            <p:nvPr/>
          </p:nvSpPr>
          <p:spPr>
            <a:xfrm>
              <a:off x="451194" y="4194083"/>
              <a:ext cx="4375501" cy="2530893"/>
            </a:xfrm>
            <a:prstGeom prst="roundRect">
              <a:avLst>
                <a:gd name="adj" fmla="val 625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25" name="Group 1124">
            <a:extLst>
              <a:ext uri="{FF2B5EF4-FFF2-40B4-BE49-F238E27FC236}">
                <a16:creationId xmlns:a16="http://schemas.microsoft.com/office/drawing/2014/main" id="{A0B1F1E3-5606-C628-DDC9-BDD3D69F0895}"/>
              </a:ext>
            </a:extLst>
          </p:cNvPr>
          <p:cNvGrpSpPr/>
          <p:nvPr/>
        </p:nvGrpSpPr>
        <p:grpSpPr>
          <a:xfrm>
            <a:off x="10479037" y="7120694"/>
            <a:ext cx="5950914" cy="923525"/>
            <a:chOff x="4476416" y="4141564"/>
            <a:chExt cx="4213324" cy="772759"/>
          </a:xfrm>
        </p:grpSpPr>
        <p:sp>
          <p:nvSpPr>
            <p:cNvPr id="1129" name="TextBox 1128">
              <a:extLst>
                <a:ext uri="{FF2B5EF4-FFF2-40B4-BE49-F238E27FC236}">
                  <a16:creationId xmlns:a16="http://schemas.microsoft.com/office/drawing/2014/main" id="{DA170812-25E4-12D2-B336-492D94D655A6}"/>
                </a:ext>
              </a:extLst>
            </p:cNvPr>
            <p:cNvSpPr txBox="1"/>
            <p:nvPr/>
          </p:nvSpPr>
          <p:spPr>
            <a:xfrm>
              <a:off x="4476416" y="4167481"/>
              <a:ext cx="4213324" cy="746842"/>
            </a:xfrm>
            <a:prstGeom prst="rect">
              <a:avLst/>
            </a:prstGeom>
            <a:noFill/>
          </p:spPr>
          <p:txBody>
            <a:bodyPr wrap="square" rtlCol="0">
              <a:spAutoFit/>
            </a:bodyPr>
            <a:lstStyle/>
            <a:p>
              <a:pPr marL="342900" lvl="1"/>
              <a:r>
                <a:rPr lang="en-US" sz="2600" dirty="0"/>
                <a:t>Tries to identify whether the data are real or fake</a:t>
              </a:r>
            </a:p>
          </p:txBody>
        </p:sp>
        <p:sp>
          <p:nvSpPr>
            <p:cNvPr id="1130" name="Rectangle: Rounded Corners 1129">
              <a:extLst>
                <a:ext uri="{FF2B5EF4-FFF2-40B4-BE49-F238E27FC236}">
                  <a16:creationId xmlns:a16="http://schemas.microsoft.com/office/drawing/2014/main" id="{7D89ABA1-FA7F-D4B5-77E2-320F4ED77B81}"/>
                </a:ext>
              </a:extLst>
            </p:cNvPr>
            <p:cNvSpPr/>
            <p:nvPr/>
          </p:nvSpPr>
          <p:spPr>
            <a:xfrm>
              <a:off x="4583312" y="4141564"/>
              <a:ext cx="3999533" cy="767091"/>
            </a:xfrm>
            <a:prstGeom prst="roundRect">
              <a:avLst>
                <a:gd name="adj" fmla="val 1604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26" name="Arc 1125">
            <a:extLst>
              <a:ext uri="{FF2B5EF4-FFF2-40B4-BE49-F238E27FC236}">
                <a16:creationId xmlns:a16="http://schemas.microsoft.com/office/drawing/2014/main" id="{78291D06-7094-E59F-9651-C289AD9C76E9}"/>
              </a:ext>
            </a:extLst>
          </p:cNvPr>
          <p:cNvSpPr/>
          <p:nvPr/>
        </p:nvSpPr>
        <p:spPr>
          <a:xfrm rot="466399">
            <a:off x="7852781" y="3984051"/>
            <a:ext cx="2025110" cy="1354165"/>
          </a:xfrm>
          <a:prstGeom prst="arc">
            <a:avLst>
              <a:gd name="adj1" fmla="val 11038777"/>
              <a:gd name="adj2" fmla="val 20574108"/>
            </a:avLst>
          </a:prstGeom>
          <a:ln w="381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27" name="Arc 1126">
            <a:extLst>
              <a:ext uri="{FF2B5EF4-FFF2-40B4-BE49-F238E27FC236}">
                <a16:creationId xmlns:a16="http://schemas.microsoft.com/office/drawing/2014/main" id="{0A603CA1-E57B-4D47-3FCF-45B4B794666D}"/>
              </a:ext>
            </a:extLst>
          </p:cNvPr>
          <p:cNvSpPr/>
          <p:nvPr/>
        </p:nvSpPr>
        <p:spPr>
          <a:xfrm rot="11438754">
            <a:off x="7817842" y="4182490"/>
            <a:ext cx="2025110" cy="1354165"/>
          </a:xfrm>
          <a:prstGeom prst="arc">
            <a:avLst>
              <a:gd name="adj1" fmla="val 11038777"/>
              <a:gd name="adj2" fmla="val 20574108"/>
            </a:avLst>
          </a:prstGeom>
          <a:ln w="381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28" name="TextBox 1127">
            <a:extLst>
              <a:ext uri="{FF2B5EF4-FFF2-40B4-BE49-F238E27FC236}">
                <a16:creationId xmlns:a16="http://schemas.microsoft.com/office/drawing/2014/main" id="{9FA6DA53-9E66-572B-D7D8-4787E2A032BC}"/>
              </a:ext>
            </a:extLst>
          </p:cNvPr>
          <p:cNvSpPr txBox="1"/>
          <p:nvPr/>
        </p:nvSpPr>
        <p:spPr>
          <a:xfrm>
            <a:off x="7849125" y="4242028"/>
            <a:ext cx="2032423" cy="954107"/>
          </a:xfrm>
          <a:prstGeom prst="rect">
            <a:avLst/>
          </a:prstGeom>
          <a:noFill/>
        </p:spPr>
        <p:txBody>
          <a:bodyPr wrap="square" rtlCol="0">
            <a:spAutoFit/>
          </a:bodyPr>
          <a:lstStyle/>
          <a:p>
            <a:pPr algn="ctr"/>
            <a:r>
              <a:rPr lang="en-US" sz="2800" dirty="0"/>
              <a:t>alternating </a:t>
            </a:r>
          </a:p>
          <a:p>
            <a:pPr algn="ctr"/>
            <a:r>
              <a:rPr lang="en-US" sz="2800" dirty="0"/>
              <a:t>training</a:t>
            </a:r>
          </a:p>
        </p:txBody>
      </p:sp>
    </p:spTree>
    <p:extLst>
      <p:ext uri="{BB962C8B-B14F-4D97-AF65-F5344CB8AC3E}">
        <p14:creationId xmlns:p14="http://schemas.microsoft.com/office/powerpoint/2010/main" val="3832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4F0B50-BFFA-E678-2506-115E933BFCC7}"/>
              </a:ext>
            </a:extLst>
          </p:cNvPr>
          <p:cNvGrpSpPr/>
          <p:nvPr/>
        </p:nvGrpSpPr>
        <p:grpSpPr>
          <a:xfrm>
            <a:off x="7467600" y="3924300"/>
            <a:ext cx="2930944" cy="2000316"/>
            <a:chOff x="950594" y="1591820"/>
            <a:chExt cx="1850408" cy="1262870"/>
          </a:xfrm>
        </p:grpSpPr>
        <p:sp>
          <p:nvSpPr>
            <p:cNvPr id="6" name="Oval 5">
              <a:extLst>
                <a:ext uri="{FF2B5EF4-FFF2-40B4-BE49-F238E27FC236}">
                  <a16:creationId xmlns:a16="http://schemas.microsoft.com/office/drawing/2014/main" id="{F5FB2792-8353-C09B-39BE-8DA858424F63}"/>
                </a:ext>
              </a:extLst>
            </p:cNvPr>
            <p:cNvSpPr/>
            <p:nvPr/>
          </p:nvSpPr>
          <p:spPr>
            <a:xfrm>
              <a:off x="950596" y="1870087"/>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8" name="Straight Connector 7">
              <a:extLst>
                <a:ext uri="{FF2B5EF4-FFF2-40B4-BE49-F238E27FC236}">
                  <a16:creationId xmlns:a16="http://schemas.microsoft.com/office/drawing/2014/main" id="{EE1B5A93-762B-6C19-4AD1-C0747AFBE717}"/>
                </a:ext>
              </a:extLst>
            </p:cNvPr>
            <p:cNvCxnSpPr>
              <a:cxnSpLocks/>
              <a:endCxn id="22" idx="2"/>
            </p:cNvCxnSpPr>
            <p:nvPr/>
          </p:nvCxnSpPr>
          <p:spPr>
            <a:xfrm flipV="1">
              <a:off x="1109964" y="1678287"/>
              <a:ext cx="260174" cy="24529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E214750-8778-BE60-BF9A-768AEA43BB6C}"/>
                </a:ext>
              </a:extLst>
            </p:cNvPr>
            <p:cNvSpPr/>
            <p:nvPr/>
          </p:nvSpPr>
          <p:spPr>
            <a:xfrm>
              <a:off x="950595"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Oval 10">
              <a:extLst>
                <a:ext uri="{FF2B5EF4-FFF2-40B4-BE49-F238E27FC236}">
                  <a16:creationId xmlns:a16="http://schemas.microsoft.com/office/drawing/2014/main" id="{2F6D0F6E-E9CC-6504-6F9F-E98388B78F17}"/>
                </a:ext>
              </a:extLst>
            </p:cNvPr>
            <p:cNvSpPr/>
            <p:nvPr/>
          </p:nvSpPr>
          <p:spPr>
            <a:xfrm>
              <a:off x="950594"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Oval 14">
              <a:extLst>
                <a:ext uri="{FF2B5EF4-FFF2-40B4-BE49-F238E27FC236}">
                  <a16:creationId xmlns:a16="http://schemas.microsoft.com/office/drawing/2014/main" id="{9CA3A74E-E1CB-FDD3-3AB3-6A48E6D4E6BD}"/>
                </a:ext>
              </a:extLst>
            </p:cNvPr>
            <p:cNvSpPr/>
            <p:nvPr/>
          </p:nvSpPr>
          <p:spPr>
            <a:xfrm>
              <a:off x="1370138" y="2692822"/>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7" name="Oval 16">
              <a:extLst>
                <a:ext uri="{FF2B5EF4-FFF2-40B4-BE49-F238E27FC236}">
                  <a16:creationId xmlns:a16="http://schemas.microsoft.com/office/drawing/2014/main" id="{496255BD-F89A-C94A-CA91-2FD4A0BF11A0}"/>
                </a:ext>
              </a:extLst>
            </p:cNvPr>
            <p:cNvSpPr/>
            <p:nvPr/>
          </p:nvSpPr>
          <p:spPr>
            <a:xfrm>
              <a:off x="1370137" y="1870094"/>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Oval 18">
              <a:extLst>
                <a:ext uri="{FF2B5EF4-FFF2-40B4-BE49-F238E27FC236}">
                  <a16:creationId xmlns:a16="http://schemas.microsoft.com/office/drawing/2014/main" id="{BE02537A-9F00-6432-F676-C55CDD212B1D}"/>
                </a:ext>
              </a:extLst>
            </p:cNvPr>
            <p:cNvSpPr/>
            <p:nvPr/>
          </p:nvSpPr>
          <p:spPr>
            <a:xfrm>
              <a:off x="1370139"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0" name="Oval 19">
              <a:extLst>
                <a:ext uri="{FF2B5EF4-FFF2-40B4-BE49-F238E27FC236}">
                  <a16:creationId xmlns:a16="http://schemas.microsoft.com/office/drawing/2014/main" id="{B5ADF7DC-3F74-51C9-1423-CC45B1400005}"/>
                </a:ext>
              </a:extLst>
            </p:cNvPr>
            <p:cNvSpPr/>
            <p:nvPr/>
          </p:nvSpPr>
          <p:spPr>
            <a:xfrm>
              <a:off x="1370138"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2" name="Oval 21">
              <a:extLst>
                <a:ext uri="{FF2B5EF4-FFF2-40B4-BE49-F238E27FC236}">
                  <a16:creationId xmlns:a16="http://schemas.microsoft.com/office/drawing/2014/main" id="{86BF7AB8-D923-8764-75D8-EFA4DF2086A1}"/>
                </a:ext>
              </a:extLst>
            </p:cNvPr>
            <p:cNvSpPr/>
            <p:nvPr/>
          </p:nvSpPr>
          <p:spPr>
            <a:xfrm>
              <a:off x="1370138" y="1597353"/>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5" name="Straight Connector 24">
              <a:extLst>
                <a:ext uri="{FF2B5EF4-FFF2-40B4-BE49-F238E27FC236}">
                  <a16:creationId xmlns:a16="http://schemas.microsoft.com/office/drawing/2014/main" id="{EFAF5385-AE16-D355-65B7-647801446723}"/>
                </a:ext>
              </a:extLst>
            </p:cNvPr>
            <p:cNvCxnSpPr>
              <a:cxnSpLocks/>
              <a:endCxn id="17" idx="2"/>
            </p:cNvCxnSpPr>
            <p:nvPr/>
          </p:nvCxnSpPr>
          <p:spPr>
            <a:xfrm flipV="1">
              <a:off x="1095773" y="1951028"/>
              <a:ext cx="274364" cy="25940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280F80-1BA9-D06D-3327-D1613DB2EC6D}"/>
                </a:ext>
              </a:extLst>
            </p:cNvPr>
            <p:cNvCxnSpPr>
              <a:cxnSpLocks/>
              <a:stCxn id="11" idx="6"/>
              <a:endCxn id="19" idx="2"/>
            </p:cNvCxnSpPr>
            <p:nvPr/>
          </p:nvCxnSpPr>
          <p:spPr>
            <a:xfrm flipV="1">
              <a:off x="1109963" y="2226244"/>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AA9586-9399-6C8F-053D-F57C265D468A}"/>
                </a:ext>
              </a:extLst>
            </p:cNvPr>
            <p:cNvCxnSpPr>
              <a:cxnSpLocks/>
              <a:stCxn id="6" idx="6"/>
              <a:endCxn id="19" idx="2"/>
            </p:cNvCxnSpPr>
            <p:nvPr/>
          </p:nvCxnSpPr>
          <p:spPr>
            <a:xfrm>
              <a:off x="1109964" y="1951022"/>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1BC1E58-F01C-128F-4507-7A008149E6AA}"/>
                </a:ext>
              </a:extLst>
            </p:cNvPr>
            <p:cNvCxnSpPr>
              <a:cxnSpLocks/>
              <a:stCxn id="9" idx="6"/>
              <a:endCxn id="20" idx="2"/>
            </p:cNvCxnSpPr>
            <p:nvPr/>
          </p:nvCxnSpPr>
          <p:spPr>
            <a:xfrm>
              <a:off x="1109963" y="2226244"/>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145156-C374-738E-6FC5-0B7553717789}"/>
                </a:ext>
              </a:extLst>
            </p:cNvPr>
            <p:cNvCxnSpPr>
              <a:cxnSpLocks/>
              <a:stCxn id="11" idx="6"/>
              <a:endCxn id="15" idx="2"/>
            </p:cNvCxnSpPr>
            <p:nvPr/>
          </p:nvCxnSpPr>
          <p:spPr>
            <a:xfrm>
              <a:off x="1109963"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E56402-12D4-535B-8FDC-D328D7BB605F}"/>
                </a:ext>
              </a:extLst>
            </p:cNvPr>
            <p:cNvCxnSpPr>
              <a:cxnSpLocks/>
              <a:stCxn id="22" idx="6"/>
            </p:cNvCxnSpPr>
            <p:nvPr/>
          </p:nvCxnSpPr>
          <p:spPr>
            <a:xfrm>
              <a:off x="1529507" y="1678287"/>
              <a:ext cx="268681"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DD2A675-CE0D-F755-7DB5-3B5716AAD9D4}"/>
                </a:ext>
              </a:extLst>
            </p:cNvPr>
            <p:cNvCxnSpPr>
              <a:cxnSpLocks/>
              <a:stCxn id="15" idx="6"/>
            </p:cNvCxnSpPr>
            <p:nvPr/>
          </p:nvCxnSpPr>
          <p:spPr>
            <a:xfrm flipV="1">
              <a:off x="1529507"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E4541442-B388-D39F-292F-479396BEA5CC}"/>
                </a:ext>
              </a:extLst>
            </p:cNvPr>
            <p:cNvCxnSpPr>
              <a:cxnSpLocks/>
              <a:endCxn id="20" idx="2"/>
            </p:cNvCxnSpPr>
            <p:nvPr/>
          </p:nvCxnSpPr>
          <p:spPr>
            <a:xfrm>
              <a:off x="1123327" y="2501465"/>
              <a:ext cx="246811"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EE5E6D5-54C2-6BD9-729B-E0FA1A240ED3}"/>
                </a:ext>
              </a:extLst>
            </p:cNvPr>
            <p:cNvCxnSpPr>
              <a:cxnSpLocks/>
              <a:stCxn id="9" idx="6"/>
            </p:cNvCxnSpPr>
            <p:nvPr/>
          </p:nvCxnSpPr>
          <p:spPr>
            <a:xfrm>
              <a:off x="1109963" y="2226244"/>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3CD5E7-C475-2B43-B7D6-1B278569635E}"/>
                </a:ext>
              </a:extLst>
            </p:cNvPr>
            <p:cNvCxnSpPr>
              <a:cxnSpLocks/>
              <a:stCxn id="6" idx="6"/>
              <a:endCxn id="17" idx="2"/>
            </p:cNvCxnSpPr>
            <p:nvPr/>
          </p:nvCxnSpPr>
          <p:spPr>
            <a:xfrm>
              <a:off x="1109964" y="1951022"/>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829F563-FFB5-A41D-5A17-5F21E6AB7F3F}"/>
                </a:ext>
              </a:extLst>
            </p:cNvPr>
            <p:cNvCxnSpPr>
              <a:cxnSpLocks/>
            </p:cNvCxnSpPr>
            <p:nvPr/>
          </p:nvCxnSpPr>
          <p:spPr>
            <a:xfrm>
              <a:off x="1538660" y="1678286"/>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7BAD896-3661-C159-4896-1D1F13A9B843}"/>
                </a:ext>
              </a:extLst>
            </p:cNvPr>
            <p:cNvCxnSpPr>
              <a:cxnSpLocks/>
              <a:stCxn id="15" idx="6"/>
            </p:cNvCxnSpPr>
            <p:nvPr/>
          </p:nvCxnSpPr>
          <p:spPr>
            <a:xfrm>
              <a:off x="1529507" y="2773757"/>
              <a:ext cx="260175"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D3AB293-C685-D878-EBD1-14568D8CFED4}"/>
                </a:ext>
              </a:extLst>
            </p:cNvPr>
            <p:cNvCxnSpPr>
              <a:cxnSpLocks/>
              <a:endCxn id="9" idx="6"/>
            </p:cNvCxnSpPr>
            <p:nvPr/>
          </p:nvCxnSpPr>
          <p:spPr>
            <a:xfrm flipH="1">
              <a:off x="1109963" y="1689805"/>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DB639F1-0E4E-2015-CE1F-0AEDED43BA45}"/>
                </a:ext>
              </a:extLst>
            </p:cNvPr>
            <p:cNvCxnSpPr>
              <a:cxnSpLocks/>
              <a:stCxn id="9" idx="6"/>
              <a:endCxn id="15" idx="2"/>
            </p:cNvCxnSpPr>
            <p:nvPr/>
          </p:nvCxnSpPr>
          <p:spPr>
            <a:xfrm>
              <a:off x="1109963" y="2226244"/>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D75D18A-CD5C-07C8-70AD-91DF55356AEC}"/>
                </a:ext>
              </a:extLst>
            </p:cNvPr>
            <p:cNvCxnSpPr>
              <a:cxnSpLocks/>
              <a:stCxn id="6" idx="6"/>
              <a:endCxn id="20" idx="2"/>
            </p:cNvCxnSpPr>
            <p:nvPr/>
          </p:nvCxnSpPr>
          <p:spPr>
            <a:xfrm>
              <a:off x="1109964" y="1951022"/>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033F199-DDE0-B620-A638-8697B164920E}"/>
                </a:ext>
              </a:extLst>
            </p:cNvPr>
            <p:cNvCxnSpPr>
              <a:cxnSpLocks/>
              <a:stCxn id="6" idx="6"/>
              <a:endCxn id="15" idx="2"/>
            </p:cNvCxnSpPr>
            <p:nvPr/>
          </p:nvCxnSpPr>
          <p:spPr>
            <a:xfrm>
              <a:off x="1109964" y="1951022"/>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819EF43-1427-40F1-0962-6F397D517606}"/>
                </a:ext>
              </a:extLst>
            </p:cNvPr>
            <p:cNvCxnSpPr>
              <a:cxnSpLocks/>
              <a:stCxn id="22" idx="2"/>
              <a:endCxn id="11" idx="6"/>
            </p:cNvCxnSpPr>
            <p:nvPr/>
          </p:nvCxnSpPr>
          <p:spPr>
            <a:xfrm flipH="1">
              <a:off x="1109963"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3EC9867-40EA-A437-0231-105C45179D77}"/>
                </a:ext>
              </a:extLst>
            </p:cNvPr>
            <p:cNvCxnSpPr>
              <a:cxnSpLocks/>
              <a:stCxn id="17" idx="2"/>
              <a:endCxn id="11" idx="6"/>
            </p:cNvCxnSpPr>
            <p:nvPr/>
          </p:nvCxnSpPr>
          <p:spPr>
            <a:xfrm flipH="1">
              <a:off x="1109963" y="1951028"/>
              <a:ext cx="260175" cy="55043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D23748B-19BF-212B-5FED-939CE1B9DDB8}"/>
                </a:ext>
              </a:extLst>
            </p:cNvPr>
            <p:cNvCxnSpPr>
              <a:cxnSpLocks/>
            </p:cNvCxnSpPr>
            <p:nvPr/>
          </p:nvCxnSpPr>
          <p:spPr>
            <a:xfrm flipV="1">
              <a:off x="1522044" y="1686057"/>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72F12E7-504D-7AE6-B041-5BF375E2433C}"/>
                </a:ext>
              </a:extLst>
            </p:cNvPr>
            <p:cNvCxnSpPr>
              <a:cxnSpLocks/>
            </p:cNvCxnSpPr>
            <p:nvPr/>
          </p:nvCxnSpPr>
          <p:spPr>
            <a:xfrm flipV="1">
              <a:off x="1519301" y="1965234"/>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766F5F9-7324-87F9-26D3-995C7B59A310}"/>
                </a:ext>
              </a:extLst>
            </p:cNvPr>
            <p:cNvCxnSpPr>
              <a:cxnSpLocks/>
            </p:cNvCxnSpPr>
            <p:nvPr/>
          </p:nvCxnSpPr>
          <p:spPr>
            <a:xfrm flipV="1">
              <a:off x="1525149" y="2234013"/>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42A1E0D-C64F-E54E-BF27-F1A67A377968}"/>
                </a:ext>
              </a:extLst>
            </p:cNvPr>
            <p:cNvCxnSpPr>
              <a:cxnSpLocks/>
            </p:cNvCxnSpPr>
            <p:nvPr/>
          </p:nvCxnSpPr>
          <p:spPr>
            <a:xfrm>
              <a:off x="1525151" y="1958791"/>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C4F4F0CF-3BC5-90C7-C7E8-D83D562CA49A}"/>
                </a:ext>
              </a:extLst>
            </p:cNvPr>
            <p:cNvCxnSpPr>
              <a:cxnSpLocks/>
            </p:cNvCxnSpPr>
            <p:nvPr/>
          </p:nvCxnSpPr>
          <p:spPr>
            <a:xfrm>
              <a:off x="1525150" y="2234013"/>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542A7F1-7F18-5E74-0F7A-446CC9688E69}"/>
                </a:ext>
              </a:extLst>
            </p:cNvPr>
            <p:cNvCxnSpPr>
              <a:cxnSpLocks/>
            </p:cNvCxnSpPr>
            <p:nvPr/>
          </p:nvCxnSpPr>
          <p:spPr>
            <a:xfrm>
              <a:off x="1525149" y="2509235"/>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FD476F3-C4BC-224C-80F9-7C16648FDF56}"/>
                </a:ext>
              </a:extLst>
            </p:cNvPr>
            <p:cNvCxnSpPr>
              <a:cxnSpLocks/>
            </p:cNvCxnSpPr>
            <p:nvPr/>
          </p:nvCxnSpPr>
          <p:spPr>
            <a:xfrm>
              <a:off x="1519301" y="2507769"/>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9858E7B-3B9B-8232-9DEE-DC10DEE8CDDB}"/>
                </a:ext>
              </a:extLst>
            </p:cNvPr>
            <p:cNvCxnSpPr>
              <a:cxnSpLocks/>
            </p:cNvCxnSpPr>
            <p:nvPr/>
          </p:nvCxnSpPr>
          <p:spPr>
            <a:xfrm>
              <a:off x="1525150" y="2234013"/>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78E8DF-7ED6-85DE-9A09-D3A5654B744D}"/>
                </a:ext>
              </a:extLst>
            </p:cNvPr>
            <p:cNvCxnSpPr>
              <a:cxnSpLocks/>
            </p:cNvCxnSpPr>
            <p:nvPr/>
          </p:nvCxnSpPr>
          <p:spPr>
            <a:xfrm>
              <a:off x="1525151" y="1958791"/>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ECD21D2-E4D2-3367-28C8-43ECB35B604E}"/>
                </a:ext>
              </a:extLst>
            </p:cNvPr>
            <p:cNvCxnSpPr>
              <a:cxnSpLocks/>
            </p:cNvCxnSpPr>
            <p:nvPr/>
          </p:nvCxnSpPr>
          <p:spPr>
            <a:xfrm flipH="1">
              <a:off x="1525150" y="1697574"/>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9F78DC1-F2CD-0029-31A2-69BA2A952D5A}"/>
                </a:ext>
              </a:extLst>
            </p:cNvPr>
            <p:cNvCxnSpPr>
              <a:cxnSpLocks/>
            </p:cNvCxnSpPr>
            <p:nvPr/>
          </p:nvCxnSpPr>
          <p:spPr>
            <a:xfrm>
              <a:off x="1525150" y="2234013"/>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89D98F1-BC0B-153B-086D-77A34395C9D6}"/>
                </a:ext>
              </a:extLst>
            </p:cNvPr>
            <p:cNvCxnSpPr>
              <a:cxnSpLocks/>
            </p:cNvCxnSpPr>
            <p:nvPr/>
          </p:nvCxnSpPr>
          <p:spPr>
            <a:xfrm>
              <a:off x="1525151" y="1958791"/>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7CAEE8D-A95B-8432-A7D8-6508DB6B9043}"/>
                </a:ext>
              </a:extLst>
            </p:cNvPr>
            <p:cNvCxnSpPr>
              <a:cxnSpLocks/>
            </p:cNvCxnSpPr>
            <p:nvPr/>
          </p:nvCxnSpPr>
          <p:spPr>
            <a:xfrm>
              <a:off x="1525151" y="1958791"/>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9AC652-E122-423F-21EF-41C6B62B7284}"/>
                </a:ext>
              </a:extLst>
            </p:cNvPr>
            <p:cNvCxnSpPr>
              <a:cxnSpLocks/>
            </p:cNvCxnSpPr>
            <p:nvPr/>
          </p:nvCxnSpPr>
          <p:spPr>
            <a:xfrm flipH="1">
              <a:off x="1525149" y="168605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478F810-1B0F-798E-B396-1E965D19BECB}"/>
                </a:ext>
              </a:extLst>
            </p:cNvPr>
            <p:cNvCxnSpPr>
              <a:cxnSpLocks/>
            </p:cNvCxnSpPr>
            <p:nvPr/>
          </p:nvCxnSpPr>
          <p:spPr>
            <a:xfrm flipH="1">
              <a:off x="1525149" y="1958790"/>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F9AC415-0947-DBC9-DAB6-E38ECE805A26}"/>
                </a:ext>
              </a:extLst>
            </p:cNvPr>
            <p:cNvCxnSpPr>
              <a:cxnSpLocks/>
              <a:endCxn id="15" idx="6"/>
            </p:cNvCxnSpPr>
            <p:nvPr/>
          </p:nvCxnSpPr>
          <p:spPr>
            <a:xfrm flipH="1">
              <a:off x="1529507" y="2226244"/>
              <a:ext cx="26017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54B77B2-80B7-E73B-7E8A-A5FE148F09B1}"/>
                </a:ext>
              </a:extLst>
            </p:cNvPr>
            <p:cNvCxnSpPr>
              <a:cxnSpLocks/>
              <a:endCxn id="15" idx="6"/>
            </p:cNvCxnSpPr>
            <p:nvPr/>
          </p:nvCxnSpPr>
          <p:spPr>
            <a:xfrm flipH="1">
              <a:off x="1529507" y="1951022"/>
              <a:ext cx="26017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ED48FE-43A4-7FBE-8A63-4EDDD9561DD6}"/>
                </a:ext>
              </a:extLst>
            </p:cNvPr>
            <p:cNvCxnSpPr>
              <a:cxnSpLocks/>
              <a:endCxn id="15" idx="6"/>
            </p:cNvCxnSpPr>
            <p:nvPr/>
          </p:nvCxnSpPr>
          <p:spPr>
            <a:xfrm flipH="1">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D66E6A-4C33-9A57-0AE9-1DA41CB85701}"/>
                </a:ext>
              </a:extLst>
            </p:cNvPr>
            <p:cNvCxnSpPr>
              <a:cxnSpLocks/>
              <a:stCxn id="22" idx="6"/>
            </p:cNvCxnSpPr>
            <p:nvPr/>
          </p:nvCxnSpPr>
          <p:spPr>
            <a:xfrm>
              <a:off x="1529507" y="1678287"/>
              <a:ext cx="26017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1E6B11-325F-8C29-2198-4E7F1567BD9E}"/>
                </a:ext>
              </a:extLst>
            </p:cNvPr>
            <p:cNvCxnSpPr>
              <a:cxnSpLocks/>
              <a:stCxn id="22" idx="6"/>
            </p:cNvCxnSpPr>
            <p:nvPr/>
          </p:nvCxnSpPr>
          <p:spPr>
            <a:xfrm>
              <a:off x="1529507"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6009C7-A35A-C90F-3019-8D24FD102322}"/>
                </a:ext>
              </a:extLst>
            </p:cNvPr>
            <p:cNvCxnSpPr>
              <a:cxnSpLocks/>
              <a:stCxn id="22" idx="6"/>
            </p:cNvCxnSpPr>
            <p:nvPr/>
          </p:nvCxnSpPr>
          <p:spPr>
            <a:xfrm>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A253325-DF92-2FD0-E50E-4C8B931482D4}"/>
                </a:ext>
              </a:extLst>
            </p:cNvPr>
            <p:cNvSpPr/>
            <p:nvPr/>
          </p:nvSpPr>
          <p:spPr>
            <a:xfrm>
              <a:off x="1792154" y="268728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3" name="Oval 52">
              <a:extLst>
                <a:ext uri="{FF2B5EF4-FFF2-40B4-BE49-F238E27FC236}">
                  <a16:creationId xmlns:a16="http://schemas.microsoft.com/office/drawing/2014/main" id="{7792A865-BD34-440C-7C51-70C29BE34D2D}"/>
                </a:ext>
              </a:extLst>
            </p:cNvPr>
            <p:cNvSpPr/>
            <p:nvPr/>
          </p:nvSpPr>
          <p:spPr>
            <a:xfrm>
              <a:off x="1792153" y="186456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5" name="Oval 54">
              <a:extLst>
                <a:ext uri="{FF2B5EF4-FFF2-40B4-BE49-F238E27FC236}">
                  <a16:creationId xmlns:a16="http://schemas.microsoft.com/office/drawing/2014/main" id="{6D63AFCD-8CCE-3CFC-828A-454A60142CBD}"/>
                </a:ext>
              </a:extLst>
            </p:cNvPr>
            <p:cNvSpPr/>
            <p:nvPr/>
          </p:nvSpPr>
          <p:spPr>
            <a:xfrm>
              <a:off x="1792155" y="2139776"/>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6" name="Oval 55">
              <a:extLst>
                <a:ext uri="{FF2B5EF4-FFF2-40B4-BE49-F238E27FC236}">
                  <a16:creationId xmlns:a16="http://schemas.microsoft.com/office/drawing/2014/main" id="{C9001139-2D16-F87A-6D81-CEEB0293E098}"/>
                </a:ext>
              </a:extLst>
            </p:cNvPr>
            <p:cNvSpPr/>
            <p:nvPr/>
          </p:nvSpPr>
          <p:spPr>
            <a:xfrm>
              <a:off x="1792154" y="2414998"/>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7" name="Oval 56">
              <a:extLst>
                <a:ext uri="{FF2B5EF4-FFF2-40B4-BE49-F238E27FC236}">
                  <a16:creationId xmlns:a16="http://schemas.microsoft.com/office/drawing/2014/main" id="{F7CAC129-E3D1-8B2A-7984-699EF5580973}"/>
                </a:ext>
              </a:extLst>
            </p:cNvPr>
            <p:cNvSpPr/>
            <p:nvPr/>
          </p:nvSpPr>
          <p:spPr>
            <a:xfrm>
              <a:off x="2222090" y="1864554"/>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8" name="Oval 57">
              <a:extLst>
                <a:ext uri="{FF2B5EF4-FFF2-40B4-BE49-F238E27FC236}">
                  <a16:creationId xmlns:a16="http://schemas.microsoft.com/office/drawing/2014/main" id="{218A9F09-CC87-8BBA-47BF-037540027E94}"/>
                </a:ext>
              </a:extLst>
            </p:cNvPr>
            <p:cNvSpPr/>
            <p:nvPr/>
          </p:nvSpPr>
          <p:spPr>
            <a:xfrm>
              <a:off x="2222089" y="213977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59" name="Oval 58">
              <a:extLst>
                <a:ext uri="{FF2B5EF4-FFF2-40B4-BE49-F238E27FC236}">
                  <a16:creationId xmlns:a16="http://schemas.microsoft.com/office/drawing/2014/main" id="{289AD0FB-2217-1C07-6EC1-364D53663703}"/>
                </a:ext>
              </a:extLst>
            </p:cNvPr>
            <p:cNvSpPr/>
            <p:nvPr/>
          </p:nvSpPr>
          <p:spPr>
            <a:xfrm>
              <a:off x="2222088" y="241499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60" name="Oval 59">
              <a:extLst>
                <a:ext uri="{FF2B5EF4-FFF2-40B4-BE49-F238E27FC236}">
                  <a16:creationId xmlns:a16="http://schemas.microsoft.com/office/drawing/2014/main" id="{B8A87479-3CBE-9C47-5359-14773F6B3FDD}"/>
                </a:ext>
              </a:extLst>
            </p:cNvPr>
            <p:cNvSpPr/>
            <p:nvPr/>
          </p:nvSpPr>
          <p:spPr>
            <a:xfrm>
              <a:off x="2222087" y="2687289"/>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61" name="Oval 60">
              <a:extLst>
                <a:ext uri="{FF2B5EF4-FFF2-40B4-BE49-F238E27FC236}">
                  <a16:creationId xmlns:a16="http://schemas.microsoft.com/office/drawing/2014/main" id="{91B3D63B-F7BA-69A6-9398-F2AD880D06F0}"/>
                </a:ext>
              </a:extLst>
            </p:cNvPr>
            <p:cNvSpPr/>
            <p:nvPr/>
          </p:nvSpPr>
          <p:spPr>
            <a:xfrm>
              <a:off x="1792154" y="1591820"/>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63" name="Oval 62">
              <a:extLst>
                <a:ext uri="{FF2B5EF4-FFF2-40B4-BE49-F238E27FC236}">
                  <a16:creationId xmlns:a16="http://schemas.microsoft.com/office/drawing/2014/main" id="{50DAC660-A462-A087-A0F2-139374309C4E}"/>
                </a:ext>
              </a:extLst>
            </p:cNvPr>
            <p:cNvSpPr/>
            <p:nvPr/>
          </p:nvSpPr>
          <p:spPr>
            <a:xfrm>
              <a:off x="2222087" y="1591820"/>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6" name="Oval 335">
              <a:extLst>
                <a:ext uri="{FF2B5EF4-FFF2-40B4-BE49-F238E27FC236}">
                  <a16:creationId xmlns:a16="http://schemas.microsoft.com/office/drawing/2014/main" id="{C5CF330C-448A-7A58-5A61-7290E1C803DF}"/>
                </a:ext>
              </a:extLst>
            </p:cNvPr>
            <p:cNvSpPr/>
            <p:nvPr/>
          </p:nvSpPr>
          <p:spPr>
            <a:xfrm>
              <a:off x="2641633" y="202205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7" name="Oval 336">
              <a:extLst>
                <a:ext uri="{FF2B5EF4-FFF2-40B4-BE49-F238E27FC236}">
                  <a16:creationId xmlns:a16="http://schemas.microsoft.com/office/drawing/2014/main" id="{34FB3FE7-89FE-A4E7-8AE2-61A95E4EF989}"/>
                </a:ext>
              </a:extLst>
            </p:cNvPr>
            <p:cNvSpPr/>
            <p:nvPr/>
          </p:nvSpPr>
          <p:spPr>
            <a:xfrm>
              <a:off x="2641632" y="229727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38" name="Straight Connector 337">
              <a:extLst>
                <a:ext uri="{FF2B5EF4-FFF2-40B4-BE49-F238E27FC236}">
                  <a16:creationId xmlns:a16="http://schemas.microsoft.com/office/drawing/2014/main" id="{2A99926C-B261-58AA-8FD2-A89A75801E0E}"/>
                </a:ext>
              </a:extLst>
            </p:cNvPr>
            <p:cNvCxnSpPr>
              <a:cxnSpLocks/>
              <a:stCxn id="61" idx="6"/>
            </p:cNvCxnSpPr>
            <p:nvPr/>
          </p:nvCxnSpPr>
          <p:spPr>
            <a:xfrm>
              <a:off x="1951523" y="1672754"/>
              <a:ext cx="268682"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F3B67F5-7932-5BCD-0C93-212E7A37DB54}"/>
                </a:ext>
              </a:extLst>
            </p:cNvPr>
            <p:cNvCxnSpPr>
              <a:cxnSpLocks/>
              <a:stCxn id="48" idx="6"/>
              <a:endCxn id="59" idx="2"/>
            </p:cNvCxnSpPr>
            <p:nvPr/>
          </p:nvCxnSpPr>
          <p:spPr>
            <a:xfrm flipV="1">
              <a:off x="1951523" y="2495932"/>
              <a:ext cx="27056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D01D3DF6-B683-6C65-18CA-9771E98B3017}"/>
                </a:ext>
              </a:extLst>
            </p:cNvPr>
            <p:cNvCxnSpPr>
              <a:cxnSpLocks/>
              <a:endCxn id="63" idx="2"/>
            </p:cNvCxnSpPr>
            <p:nvPr/>
          </p:nvCxnSpPr>
          <p:spPr>
            <a:xfrm>
              <a:off x="1971066" y="1672753"/>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D80543FB-5200-AE6A-07B0-E4275375D753}"/>
                </a:ext>
              </a:extLst>
            </p:cNvPr>
            <p:cNvCxnSpPr>
              <a:cxnSpLocks/>
              <a:stCxn id="48" idx="6"/>
              <a:endCxn id="60" idx="2"/>
            </p:cNvCxnSpPr>
            <p:nvPr/>
          </p:nvCxnSpPr>
          <p:spPr>
            <a:xfrm>
              <a:off x="1951523" y="2768223"/>
              <a:ext cx="270564"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5939BF8-1E3C-C522-E622-0A12D4E9DB42}"/>
                </a:ext>
              </a:extLst>
            </p:cNvPr>
            <p:cNvCxnSpPr>
              <a:cxnSpLocks/>
            </p:cNvCxnSpPr>
            <p:nvPr/>
          </p:nvCxnSpPr>
          <p:spPr>
            <a:xfrm flipV="1">
              <a:off x="1954450" y="1680524"/>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8AAA857-E56B-3D3F-A46E-555FF4B1B886}"/>
                </a:ext>
              </a:extLst>
            </p:cNvPr>
            <p:cNvCxnSpPr>
              <a:cxnSpLocks/>
            </p:cNvCxnSpPr>
            <p:nvPr/>
          </p:nvCxnSpPr>
          <p:spPr>
            <a:xfrm flipV="1">
              <a:off x="1951707" y="1959701"/>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0F489F-1067-245A-85FB-50B9AE46A03F}"/>
                </a:ext>
              </a:extLst>
            </p:cNvPr>
            <p:cNvCxnSpPr>
              <a:cxnSpLocks/>
            </p:cNvCxnSpPr>
            <p:nvPr/>
          </p:nvCxnSpPr>
          <p:spPr>
            <a:xfrm flipV="1">
              <a:off x="1957555" y="2228480"/>
              <a:ext cx="260177"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F214C755-201A-3228-915C-5FA5880EB514}"/>
                </a:ext>
              </a:extLst>
            </p:cNvPr>
            <p:cNvCxnSpPr>
              <a:cxnSpLocks/>
            </p:cNvCxnSpPr>
            <p:nvPr/>
          </p:nvCxnSpPr>
          <p:spPr>
            <a:xfrm>
              <a:off x="1957557" y="1953258"/>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266AE343-AFDB-709B-D3DD-2C342390826A}"/>
                </a:ext>
              </a:extLst>
            </p:cNvPr>
            <p:cNvCxnSpPr>
              <a:cxnSpLocks/>
            </p:cNvCxnSpPr>
            <p:nvPr/>
          </p:nvCxnSpPr>
          <p:spPr>
            <a:xfrm>
              <a:off x="1957556" y="2228480"/>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CBB9876-2E30-709E-03D0-CCD106482EF3}"/>
                </a:ext>
              </a:extLst>
            </p:cNvPr>
            <p:cNvCxnSpPr>
              <a:cxnSpLocks/>
            </p:cNvCxnSpPr>
            <p:nvPr/>
          </p:nvCxnSpPr>
          <p:spPr>
            <a:xfrm>
              <a:off x="1957555" y="2503702"/>
              <a:ext cx="260176"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A6D1560-9833-97ED-E9F5-E78B16E4F7C6}"/>
                </a:ext>
              </a:extLst>
            </p:cNvPr>
            <p:cNvCxnSpPr>
              <a:cxnSpLocks/>
            </p:cNvCxnSpPr>
            <p:nvPr/>
          </p:nvCxnSpPr>
          <p:spPr>
            <a:xfrm>
              <a:off x="1951707" y="2502236"/>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72CBB3F7-D459-83BD-F1DB-A73FCE8BFE38}"/>
                </a:ext>
              </a:extLst>
            </p:cNvPr>
            <p:cNvCxnSpPr>
              <a:cxnSpLocks/>
            </p:cNvCxnSpPr>
            <p:nvPr/>
          </p:nvCxnSpPr>
          <p:spPr>
            <a:xfrm>
              <a:off x="1957556" y="2228480"/>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704D5FC-4A23-090F-A06E-C43BF6167810}"/>
                </a:ext>
              </a:extLst>
            </p:cNvPr>
            <p:cNvCxnSpPr>
              <a:cxnSpLocks/>
            </p:cNvCxnSpPr>
            <p:nvPr/>
          </p:nvCxnSpPr>
          <p:spPr>
            <a:xfrm>
              <a:off x="1957557" y="1953258"/>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C5D28540-3904-E534-650C-C48DA802BDC3}"/>
                </a:ext>
              </a:extLst>
            </p:cNvPr>
            <p:cNvCxnSpPr>
              <a:cxnSpLocks/>
            </p:cNvCxnSpPr>
            <p:nvPr/>
          </p:nvCxnSpPr>
          <p:spPr>
            <a:xfrm flipH="1">
              <a:off x="1957556" y="1692041"/>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A1D51E3-55F1-A4CF-D5FE-76D3D2477707}"/>
                </a:ext>
              </a:extLst>
            </p:cNvPr>
            <p:cNvCxnSpPr>
              <a:cxnSpLocks/>
            </p:cNvCxnSpPr>
            <p:nvPr/>
          </p:nvCxnSpPr>
          <p:spPr>
            <a:xfrm>
              <a:off x="1957556" y="2228480"/>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6D2F274-6A0B-B608-44EE-686C3575F16D}"/>
                </a:ext>
              </a:extLst>
            </p:cNvPr>
            <p:cNvCxnSpPr>
              <a:cxnSpLocks/>
            </p:cNvCxnSpPr>
            <p:nvPr/>
          </p:nvCxnSpPr>
          <p:spPr>
            <a:xfrm>
              <a:off x="1957557" y="1953258"/>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F979903-191D-43F2-D086-E7D06BEFD8D8}"/>
                </a:ext>
              </a:extLst>
            </p:cNvPr>
            <p:cNvCxnSpPr>
              <a:cxnSpLocks/>
            </p:cNvCxnSpPr>
            <p:nvPr/>
          </p:nvCxnSpPr>
          <p:spPr>
            <a:xfrm>
              <a:off x="1957557" y="1953258"/>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7A1C7B5-624D-27E8-8B89-8F8D7CA9B81E}"/>
                </a:ext>
              </a:extLst>
            </p:cNvPr>
            <p:cNvCxnSpPr>
              <a:cxnSpLocks/>
            </p:cNvCxnSpPr>
            <p:nvPr/>
          </p:nvCxnSpPr>
          <p:spPr>
            <a:xfrm flipH="1">
              <a:off x="1957555" y="1680524"/>
              <a:ext cx="260176"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D33A646-743B-252B-12FC-F65163844344}"/>
                </a:ext>
              </a:extLst>
            </p:cNvPr>
            <p:cNvCxnSpPr>
              <a:cxnSpLocks/>
            </p:cNvCxnSpPr>
            <p:nvPr/>
          </p:nvCxnSpPr>
          <p:spPr>
            <a:xfrm flipH="1">
              <a:off x="1957555" y="1953257"/>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49D1AD1-0406-161A-5EE4-C14420965642}"/>
                </a:ext>
              </a:extLst>
            </p:cNvPr>
            <p:cNvCxnSpPr>
              <a:cxnSpLocks/>
              <a:stCxn id="58" idx="2"/>
              <a:endCxn id="48" idx="6"/>
            </p:cNvCxnSpPr>
            <p:nvPr/>
          </p:nvCxnSpPr>
          <p:spPr>
            <a:xfrm flipH="1">
              <a:off x="1951523" y="2220710"/>
              <a:ext cx="27056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C927F5F-9EE3-0A7F-3930-E9645470DCBD}"/>
                </a:ext>
              </a:extLst>
            </p:cNvPr>
            <p:cNvCxnSpPr>
              <a:cxnSpLocks/>
              <a:stCxn id="57" idx="2"/>
              <a:endCxn id="48" idx="6"/>
            </p:cNvCxnSpPr>
            <p:nvPr/>
          </p:nvCxnSpPr>
          <p:spPr>
            <a:xfrm flipH="1">
              <a:off x="1951523" y="1945488"/>
              <a:ext cx="27056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53A8FB90-86DE-883C-5016-FDDE8D0AC131}"/>
                </a:ext>
              </a:extLst>
            </p:cNvPr>
            <p:cNvCxnSpPr>
              <a:cxnSpLocks/>
              <a:stCxn id="63" idx="2"/>
              <a:endCxn id="48" idx="6"/>
            </p:cNvCxnSpPr>
            <p:nvPr/>
          </p:nvCxnSpPr>
          <p:spPr>
            <a:xfrm flipH="1">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A51A29-127B-82B4-EB62-B46B908DB623}"/>
                </a:ext>
              </a:extLst>
            </p:cNvPr>
            <p:cNvCxnSpPr>
              <a:cxnSpLocks/>
              <a:stCxn id="61" idx="6"/>
              <a:endCxn id="58" idx="2"/>
            </p:cNvCxnSpPr>
            <p:nvPr/>
          </p:nvCxnSpPr>
          <p:spPr>
            <a:xfrm>
              <a:off x="1951523" y="1672754"/>
              <a:ext cx="27056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C50B7DF-493A-8736-D0D7-72B340F6A8F9}"/>
                </a:ext>
              </a:extLst>
            </p:cNvPr>
            <p:cNvCxnSpPr>
              <a:cxnSpLocks/>
              <a:stCxn id="61" idx="6"/>
              <a:endCxn id="59" idx="2"/>
            </p:cNvCxnSpPr>
            <p:nvPr/>
          </p:nvCxnSpPr>
          <p:spPr>
            <a:xfrm>
              <a:off x="1951523" y="1672754"/>
              <a:ext cx="27056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6988E41-85CF-E434-3668-445DAD99107D}"/>
                </a:ext>
              </a:extLst>
            </p:cNvPr>
            <p:cNvCxnSpPr>
              <a:cxnSpLocks/>
              <a:stCxn id="61" idx="6"/>
              <a:endCxn id="60" idx="2"/>
            </p:cNvCxnSpPr>
            <p:nvPr/>
          </p:nvCxnSpPr>
          <p:spPr>
            <a:xfrm>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79C71FE2-E378-596C-ED52-2DAA3ECD177E}"/>
                </a:ext>
              </a:extLst>
            </p:cNvPr>
            <p:cNvCxnSpPr>
              <a:cxnSpLocks/>
              <a:stCxn id="63" idx="6"/>
              <a:endCxn id="336" idx="2"/>
            </p:cNvCxnSpPr>
            <p:nvPr/>
          </p:nvCxnSpPr>
          <p:spPr>
            <a:xfrm>
              <a:off x="2381456" y="1672754"/>
              <a:ext cx="260177" cy="43023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02CC46DA-6D6A-E4E5-E3C5-83FAA24560DC}"/>
                </a:ext>
              </a:extLst>
            </p:cNvPr>
            <p:cNvCxnSpPr>
              <a:cxnSpLocks/>
              <a:stCxn id="63" idx="6"/>
              <a:endCxn id="337" idx="2"/>
            </p:cNvCxnSpPr>
            <p:nvPr/>
          </p:nvCxnSpPr>
          <p:spPr>
            <a:xfrm>
              <a:off x="2381456" y="1672754"/>
              <a:ext cx="260177" cy="70545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8D8DD37-46D8-797A-3EDD-0F5EC8D64B07}"/>
                </a:ext>
              </a:extLst>
            </p:cNvPr>
            <p:cNvCxnSpPr>
              <a:cxnSpLocks/>
              <a:stCxn id="57" idx="6"/>
              <a:endCxn id="336" idx="2"/>
            </p:cNvCxnSpPr>
            <p:nvPr/>
          </p:nvCxnSpPr>
          <p:spPr>
            <a:xfrm>
              <a:off x="2381459" y="1945489"/>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9A5C18B8-F9C1-F77D-1CCC-130D0A74D585}"/>
                </a:ext>
              </a:extLst>
            </p:cNvPr>
            <p:cNvCxnSpPr>
              <a:cxnSpLocks/>
              <a:stCxn id="57" idx="6"/>
              <a:endCxn id="337" idx="2"/>
            </p:cNvCxnSpPr>
            <p:nvPr/>
          </p:nvCxnSpPr>
          <p:spPr>
            <a:xfrm>
              <a:off x="2381459" y="1945489"/>
              <a:ext cx="260174" cy="43272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08F75B70-C454-0DBF-AA4B-C1F63C69A777}"/>
                </a:ext>
              </a:extLst>
            </p:cNvPr>
            <p:cNvCxnSpPr>
              <a:cxnSpLocks/>
              <a:stCxn id="58" idx="6"/>
              <a:endCxn id="337" idx="2"/>
            </p:cNvCxnSpPr>
            <p:nvPr/>
          </p:nvCxnSpPr>
          <p:spPr>
            <a:xfrm>
              <a:off x="2381458" y="2220711"/>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49AC77B4-44F7-0E0B-C413-58CFA00515F3}"/>
                </a:ext>
              </a:extLst>
            </p:cNvPr>
            <p:cNvCxnSpPr>
              <a:cxnSpLocks/>
              <a:stCxn id="58" idx="6"/>
              <a:endCxn id="336" idx="2"/>
            </p:cNvCxnSpPr>
            <p:nvPr/>
          </p:nvCxnSpPr>
          <p:spPr>
            <a:xfrm flipV="1">
              <a:off x="2381458" y="2102991"/>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90DE05B8-C99C-EE47-154E-C4D37DF4D807}"/>
                </a:ext>
              </a:extLst>
            </p:cNvPr>
            <p:cNvCxnSpPr>
              <a:cxnSpLocks/>
              <a:stCxn id="59" idx="6"/>
              <a:endCxn id="336" idx="2"/>
            </p:cNvCxnSpPr>
            <p:nvPr/>
          </p:nvCxnSpPr>
          <p:spPr>
            <a:xfrm flipV="1">
              <a:off x="2381457" y="2102991"/>
              <a:ext cx="260177" cy="39294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5CEA857F-2307-AF5D-8D1A-AE2C4F531B31}"/>
                </a:ext>
              </a:extLst>
            </p:cNvPr>
            <p:cNvCxnSpPr>
              <a:cxnSpLocks/>
              <a:stCxn id="59" idx="6"/>
              <a:endCxn id="337" idx="2"/>
            </p:cNvCxnSpPr>
            <p:nvPr/>
          </p:nvCxnSpPr>
          <p:spPr>
            <a:xfrm flipV="1">
              <a:off x="2381457" y="2378213"/>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D0EA9155-F3BD-D4F8-A728-351448E74F7E}"/>
                </a:ext>
              </a:extLst>
            </p:cNvPr>
            <p:cNvCxnSpPr>
              <a:cxnSpLocks/>
              <a:stCxn id="60" idx="6"/>
              <a:endCxn id="336" idx="2"/>
            </p:cNvCxnSpPr>
            <p:nvPr/>
          </p:nvCxnSpPr>
          <p:spPr>
            <a:xfrm flipV="1">
              <a:off x="2381456" y="2102991"/>
              <a:ext cx="260177" cy="6652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AFFB2124-55FB-1174-EB87-54B96D20FF87}"/>
                </a:ext>
              </a:extLst>
            </p:cNvPr>
            <p:cNvCxnSpPr>
              <a:cxnSpLocks/>
              <a:stCxn id="60" idx="6"/>
              <a:endCxn id="337" idx="2"/>
            </p:cNvCxnSpPr>
            <p:nvPr/>
          </p:nvCxnSpPr>
          <p:spPr>
            <a:xfrm flipV="1">
              <a:off x="2381456" y="2378213"/>
              <a:ext cx="260177" cy="39001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C3EBD530-2450-F6A7-9FF5-338F44A848F7}"/>
              </a:ext>
            </a:extLst>
          </p:cNvPr>
          <p:cNvSpPr>
            <a:spLocks noGrp="1"/>
          </p:cNvSpPr>
          <p:nvPr>
            <p:ph type="title"/>
          </p:nvPr>
        </p:nvSpPr>
        <p:spPr>
          <a:xfrm>
            <a:off x="914400" y="612541"/>
            <a:ext cx="16459200" cy="697454"/>
          </a:xfrm>
        </p:spPr>
        <p:txBody>
          <a:bodyPr vert="horz" lIns="0" tIns="0" rIns="0" bIns="0" rtlCol="0" anchor="ctr">
            <a:noAutofit/>
          </a:bodyPr>
          <a:lstStyle/>
          <a:p>
            <a:r>
              <a:rPr lang="en-US" dirty="0"/>
              <a:t>Generator Network </a:t>
            </a:r>
          </a:p>
        </p:txBody>
      </p:sp>
      <p:sp>
        <p:nvSpPr>
          <p:cNvPr id="4" name="TextBox 3">
            <a:extLst>
              <a:ext uri="{FF2B5EF4-FFF2-40B4-BE49-F238E27FC236}">
                <a16:creationId xmlns:a16="http://schemas.microsoft.com/office/drawing/2014/main" id="{43A2CF1E-BBBC-F65C-B064-A15796C99A2A}"/>
              </a:ext>
            </a:extLst>
          </p:cNvPr>
          <p:cNvSpPr txBox="1"/>
          <p:nvPr/>
        </p:nvSpPr>
        <p:spPr>
          <a:xfrm>
            <a:off x="914400" y="1785546"/>
            <a:ext cx="16459200" cy="646331"/>
          </a:xfrm>
          <a:prstGeom prst="rect">
            <a:avLst/>
          </a:prstGeom>
          <a:noFill/>
        </p:spPr>
        <p:txBody>
          <a:bodyPr wrap="square" rtlCol="0">
            <a:spAutoFit/>
          </a:bodyPr>
          <a:lstStyle/>
          <a:p>
            <a:pPr algn="l"/>
            <a:r>
              <a:rPr lang="en-US" dirty="0">
                <a:latin typeface="+mj-lt"/>
              </a:rPr>
              <a:t>Goal</a:t>
            </a:r>
            <a:r>
              <a:rPr lang="en-US" dirty="0"/>
              <a:t>: Maximize likelihood that the discriminator misclassifies its output as real</a:t>
            </a:r>
          </a:p>
        </p:txBody>
      </p:sp>
      <p:grpSp>
        <p:nvGrpSpPr>
          <p:cNvPr id="10" name="Group 9">
            <a:extLst>
              <a:ext uri="{FF2B5EF4-FFF2-40B4-BE49-F238E27FC236}">
                <a16:creationId xmlns:a16="http://schemas.microsoft.com/office/drawing/2014/main" id="{FAD79FBB-4196-B46C-A287-D2975009BA7C}"/>
              </a:ext>
            </a:extLst>
          </p:cNvPr>
          <p:cNvGrpSpPr/>
          <p:nvPr/>
        </p:nvGrpSpPr>
        <p:grpSpPr>
          <a:xfrm>
            <a:off x="4491219" y="4167238"/>
            <a:ext cx="2430850" cy="4075338"/>
            <a:chOff x="373482" y="2766485"/>
            <a:chExt cx="1620566" cy="2716892"/>
          </a:xfrm>
        </p:grpSpPr>
        <p:grpSp>
          <p:nvGrpSpPr>
            <p:cNvPr id="12" name="Group 11">
              <a:extLst>
                <a:ext uri="{FF2B5EF4-FFF2-40B4-BE49-F238E27FC236}">
                  <a16:creationId xmlns:a16="http://schemas.microsoft.com/office/drawing/2014/main" id="{49F179D2-6203-85D3-4A2A-A3C2E52DE759}"/>
                </a:ext>
              </a:extLst>
            </p:cNvPr>
            <p:cNvGrpSpPr/>
            <p:nvPr/>
          </p:nvGrpSpPr>
          <p:grpSpPr>
            <a:xfrm>
              <a:off x="863725" y="3654577"/>
              <a:ext cx="640080" cy="1828800"/>
              <a:chOff x="1188720" y="2651760"/>
              <a:chExt cx="640080" cy="1828800"/>
            </a:xfrm>
          </p:grpSpPr>
          <p:grpSp>
            <p:nvGrpSpPr>
              <p:cNvPr id="14" name="Group 13">
                <a:extLst>
                  <a:ext uri="{FF2B5EF4-FFF2-40B4-BE49-F238E27FC236}">
                    <a16:creationId xmlns:a16="http://schemas.microsoft.com/office/drawing/2014/main" id="{A4F216F8-8A4C-8A54-6B93-922CE0491A6C}"/>
                  </a:ext>
                </a:extLst>
              </p:cNvPr>
              <p:cNvGrpSpPr/>
              <p:nvPr/>
            </p:nvGrpSpPr>
            <p:grpSpPr>
              <a:xfrm>
                <a:off x="1188720" y="2651760"/>
                <a:ext cx="640080" cy="1828800"/>
                <a:chOff x="1188720" y="2697480"/>
                <a:chExt cx="640080" cy="1828800"/>
              </a:xfrm>
            </p:grpSpPr>
            <p:sp>
              <p:nvSpPr>
                <p:cNvPr id="18" name="Rectangle 17">
                  <a:extLst>
                    <a:ext uri="{FF2B5EF4-FFF2-40B4-BE49-F238E27FC236}">
                      <a16:creationId xmlns:a16="http://schemas.microsoft.com/office/drawing/2014/main" id="{45A7D884-7FBC-0602-0967-2A4014B57EEE}"/>
                    </a:ext>
                  </a:extLst>
                </p:cNvPr>
                <p:cNvSpPr/>
                <p:nvPr/>
              </p:nvSpPr>
              <p:spPr>
                <a:xfrm>
                  <a:off x="1188720" y="2697480"/>
                  <a:ext cx="640080" cy="1828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5F05AE-E762-E375-651F-126CE8706189}"/>
                    </a:ext>
                  </a:extLst>
                </p:cNvPr>
                <p:cNvSpPr/>
                <p:nvPr/>
              </p:nvSpPr>
              <p:spPr>
                <a:xfrm>
                  <a:off x="1371600" y="284607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D15A136-7262-748D-DD47-013846C3DF65}"/>
                    </a:ext>
                  </a:extLst>
                </p:cNvPr>
                <p:cNvSpPr/>
                <p:nvPr/>
              </p:nvSpPr>
              <p:spPr>
                <a:xfrm>
                  <a:off x="1371600" y="32689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3708AED-9458-1B5D-9664-5D8C715E9203}"/>
                    </a:ext>
                  </a:extLst>
                </p:cNvPr>
                <p:cNvSpPr/>
                <p:nvPr/>
              </p:nvSpPr>
              <p:spPr>
                <a:xfrm>
                  <a:off x="1371600" y="369189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A3AD7D31-242F-2C63-97B8-E7030C018D77}"/>
                  </a:ext>
                </a:extLst>
              </p:cNvPr>
              <p:cNvSpPr/>
              <p:nvPr/>
            </p:nvSpPr>
            <p:spPr>
              <a:xfrm>
                <a:off x="1371600" y="40690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EC52169-055B-E7C1-0EE0-63CEE8C4E8DA}"/>
                </a:ext>
              </a:extLst>
            </p:cNvPr>
            <p:cNvSpPr txBox="1"/>
            <p:nvPr/>
          </p:nvSpPr>
          <p:spPr>
            <a:xfrm>
              <a:off x="373482" y="2766485"/>
              <a:ext cx="1620566" cy="800219"/>
            </a:xfrm>
            <a:prstGeom prst="rect">
              <a:avLst/>
            </a:prstGeom>
            <a:noFill/>
          </p:spPr>
          <p:txBody>
            <a:bodyPr wrap="square" rtlCol="0">
              <a:spAutoFit/>
            </a:bodyPr>
            <a:lstStyle/>
            <a:p>
              <a:pPr algn="ctr"/>
              <a:r>
                <a:rPr lang="en-US" dirty="0"/>
                <a:t>Noise Vector</a:t>
              </a:r>
            </a:p>
          </p:txBody>
        </p:sp>
      </p:grpSp>
      <p:cxnSp>
        <p:nvCxnSpPr>
          <p:cNvPr id="27" name="Straight Arrow Connector 26">
            <a:extLst>
              <a:ext uri="{FF2B5EF4-FFF2-40B4-BE49-F238E27FC236}">
                <a16:creationId xmlns:a16="http://schemas.microsoft.com/office/drawing/2014/main" id="{45FDA26F-AF17-5932-BAF6-21F3D4274F98}"/>
              </a:ext>
            </a:extLst>
          </p:cNvPr>
          <p:cNvCxnSpPr>
            <a:cxnSpLocks/>
            <a:stCxn id="5" idx="3"/>
            <a:endCxn id="7" idx="1"/>
          </p:cNvCxnSpPr>
          <p:nvPr/>
        </p:nvCxnSpPr>
        <p:spPr>
          <a:xfrm>
            <a:off x="10194502" y="6883378"/>
            <a:ext cx="1595044"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FF92ADDE-800A-8A2B-C779-2D250989CA61}"/>
              </a:ext>
            </a:extLst>
          </p:cNvPr>
          <p:cNvCxnSpPr>
            <a:cxnSpLocks/>
            <a:stCxn id="18" idx="3"/>
            <a:endCxn id="5" idx="1"/>
          </p:cNvCxnSpPr>
          <p:nvPr/>
        </p:nvCxnSpPr>
        <p:spPr>
          <a:xfrm>
            <a:off x="6186705" y="6870977"/>
            <a:ext cx="1463118" cy="1240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4FB45DA-F533-3898-8204-C7833BEAFB09}"/>
              </a:ext>
            </a:extLst>
          </p:cNvPr>
          <p:cNvSpPr/>
          <p:nvPr/>
        </p:nvSpPr>
        <p:spPr>
          <a:xfrm>
            <a:off x="7649822" y="6197578"/>
            <a:ext cx="2544680" cy="13716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Generator</a:t>
            </a:r>
          </a:p>
          <a:p>
            <a:pPr algn="ctr"/>
            <a:r>
              <a:rPr lang="en-US" b="1">
                <a:solidFill>
                  <a:schemeClr val="bg1"/>
                </a:solidFill>
              </a:rPr>
              <a:t>G ( . )</a:t>
            </a:r>
          </a:p>
        </p:txBody>
      </p:sp>
      <p:sp>
        <p:nvSpPr>
          <p:cNvPr id="7" name="Rectangle 6">
            <a:extLst>
              <a:ext uri="{FF2B5EF4-FFF2-40B4-BE49-F238E27FC236}">
                <a16:creationId xmlns:a16="http://schemas.microsoft.com/office/drawing/2014/main" id="{0F2D610B-43ED-D40E-BBF4-B53CF5BF9A67}"/>
              </a:ext>
            </a:extLst>
          </p:cNvPr>
          <p:cNvSpPr/>
          <p:nvPr/>
        </p:nvSpPr>
        <p:spPr>
          <a:xfrm>
            <a:off x="11789546" y="6197578"/>
            <a:ext cx="2544680" cy="1371600"/>
          </a:xfrm>
          <a:prstGeom prst="rect">
            <a:avLst/>
          </a:prstGeom>
          <a:noFill/>
          <a:ln w="38100">
            <a:solidFill>
              <a:srgbClr val="06C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Fake Samples</a:t>
            </a:r>
          </a:p>
        </p:txBody>
      </p:sp>
    </p:spTree>
    <p:custDataLst>
      <p:tags r:id="rId1"/>
    </p:custDataLst>
    <p:extLst>
      <p:ext uri="{BB962C8B-B14F-4D97-AF65-F5344CB8AC3E}">
        <p14:creationId xmlns:p14="http://schemas.microsoft.com/office/powerpoint/2010/main" val="3018810531"/>
      </p:ext>
    </p:extLst>
  </p:cSld>
  <p:clrMapOvr>
    <a:masterClrMapping/>
  </p:clrMapOvr>
  <mc:AlternateContent xmlns:mc="http://schemas.openxmlformats.org/markup-compatibility/2006" xmlns:p14="http://schemas.microsoft.com/office/powerpoint/2010/main">
    <mc:Choice Requires="p14">
      <p:transition p14:dur="0" advTm="17823"/>
    </mc:Choice>
    <mc:Fallback xmlns="">
      <p:transition advTm="178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FE143C-B6E8-3233-144F-B9DEC5F7FA51}"/>
              </a:ext>
            </a:extLst>
          </p:cNvPr>
          <p:cNvGrpSpPr/>
          <p:nvPr/>
        </p:nvGrpSpPr>
        <p:grpSpPr>
          <a:xfrm>
            <a:off x="7380042" y="3626892"/>
            <a:ext cx="2926080" cy="1993392"/>
            <a:chOff x="4377670" y="1618068"/>
            <a:chExt cx="1850408" cy="1262870"/>
          </a:xfrm>
        </p:grpSpPr>
        <p:sp>
          <p:nvSpPr>
            <p:cNvPr id="11" name="Oval 10">
              <a:extLst>
                <a:ext uri="{FF2B5EF4-FFF2-40B4-BE49-F238E27FC236}">
                  <a16:creationId xmlns:a16="http://schemas.microsoft.com/office/drawing/2014/main" id="{3FE658D3-00F6-B87B-0E4C-C272B5DCCBBC}"/>
                </a:ext>
              </a:extLst>
            </p:cNvPr>
            <p:cNvSpPr/>
            <p:nvPr/>
          </p:nvSpPr>
          <p:spPr>
            <a:xfrm>
              <a:off x="4377672" y="1896335"/>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13" name="Straight Connector 12">
              <a:extLst>
                <a:ext uri="{FF2B5EF4-FFF2-40B4-BE49-F238E27FC236}">
                  <a16:creationId xmlns:a16="http://schemas.microsoft.com/office/drawing/2014/main" id="{F3A43470-9E6F-260D-422C-D27D33A9C817}"/>
                </a:ext>
              </a:extLst>
            </p:cNvPr>
            <p:cNvCxnSpPr>
              <a:cxnSpLocks/>
              <a:endCxn id="21" idx="2"/>
            </p:cNvCxnSpPr>
            <p:nvPr/>
          </p:nvCxnSpPr>
          <p:spPr>
            <a:xfrm flipV="1">
              <a:off x="4537040" y="1704535"/>
              <a:ext cx="260174" cy="24529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BCEEC95-09A0-A15B-B8B3-A6EEC4C5E43C}"/>
                </a:ext>
              </a:extLst>
            </p:cNvPr>
            <p:cNvSpPr/>
            <p:nvPr/>
          </p:nvSpPr>
          <p:spPr>
            <a:xfrm>
              <a:off x="4377671"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Oval 14">
              <a:extLst>
                <a:ext uri="{FF2B5EF4-FFF2-40B4-BE49-F238E27FC236}">
                  <a16:creationId xmlns:a16="http://schemas.microsoft.com/office/drawing/2014/main" id="{EE7F8B42-0B5F-D056-285D-D37A4C5B9F54}"/>
                </a:ext>
              </a:extLst>
            </p:cNvPr>
            <p:cNvSpPr/>
            <p:nvPr/>
          </p:nvSpPr>
          <p:spPr>
            <a:xfrm>
              <a:off x="4377670"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Oval 15">
              <a:extLst>
                <a:ext uri="{FF2B5EF4-FFF2-40B4-BE49-F238E27FC236}">
                  <a16:creationId xmlns:a16="http://schemas.microsoft.com/office/drawing/2014/main" id="{9964D4C0-99E0-F8F7-111F-77D288AD8625}"/>
                </a:ext>
              </a:extLst>
            </p:cNvPr>
            <p:cNvSpPr/>
            <p:nvPr/>
          </p:nvSpPr>
          <p:spPr>
            <a:xfrm>
              <a:off x="4797214" y="2719070"/>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8" name="Oval 17">
              <a:extLst>
                <a:ext uri="{FF2B5EF4-FFF2-40B4-BE49-F238E27FC236}">
                  <a16:creationId xmlns:a16="http://schemas.microsoft.com/office/drawing/2014/main" id="{CDC173D8-D810-35C2-4B01-79F4FB386D67}"/>
                </a:ext>
              </a:extLst>
            </p:cNvPr>
            <p:cNvSpPr/>
            <p:nvPr/>
          </p:nvSpPr>
          <p:spPr>
            <a:xfrm>
              <a:off x="4797213" y="189634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Oval 18">
              <a:extLst>
                <a:ext uri="{FF2B5EF4-FFF2-40B4-BE49-F238E27FC236}">
                  <a16:creationId xmlns:a16="http://schemas.microsoft.com/office/drawing/2014/main" id="{7E08F0F8-D818-EBC6-C5D9-18B0CF2D9C2A}"/>
                </a:ext>
              </a:extLst>
            </p:cNvPr>
            <p:cNvSpPr/>
            <p:nvPr/>
          </p:nvSpPr>
          <p:spPr>
            <a:xfrm>
              <a:off x="4797215"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0" name="Oval 19">
              <a:extLst>
                <a:ext uri="{FF2B5EF4-FFF2-40B4-BE49-F238E27FC236}">
                  <a16:creationId xmlns:a16="http://schemas.microsoft.com/office/drawing/2014/main" id="{4A39B097-4CFB-8D6B-995E-4E44055FE09D}"/>
                </a:ext>
              </a:extLst>
            </p:cNvPr>
            <p:cNvSpPr/>
            <p:nvPr/>
          </p:nvSpPr>
          <p:spPr>
            <a:xfrm>
              <a:off x="4797214"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1" name="Oval 20">
              <a:extLst>
                <a:ext uri="{FF2B5EF4-FFF2-40B4-BE49-F238E27FC236}">
                  <a16:creationId xmlns:a16="http://schemas.microsoft.com/office/drawing/2014/main" id="{83328933-2D11-5704-4823-47CCB181974F}"/>
                </a:ext>
              </a:extLst>
            </p:cNvPr>
            <p:cNvSpPr/>
            <p:nvPr/>
          </p:nvSpPr>
          <p:spPr>
            <a:xfrm>
              <a:off x="4797214" y="1623601"/>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3" name="Straight Connector 22">
              <a:extLst>
                <a:ext uri="{FF2B5EF4-FFF2-40B4-BE49-F238E27FC236}">
                  <a16:creationId xmlns:a16="http://schemas.microsoft.com/office/drawing/2014/main" id="{80B568E7-91AC-6EEE-1755-0CFC9DB55D5F}"/>
                </a:ext>
              </a:extLst>
            </p:cNvPr>
            <p:cNvCxnSpPr>
              <a:cxnSpLocks/>
              <a:endCxn id="18" idx="2"/>
            </p:cNvCxnSpPr>
            <p:nvPr/>
          </p:nvCxnSpPr>
          <p:spPr>
            <a:xfrm flipV="1">
              <a:off x="4522849" y="1977276"/>
              <a:ext cx="274364" cy="25940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3D78F7-0102-4625-19C6-2C9D8D330811}"/>
                </a:ext>
              </a:extLst>
            </p:cNvPr>
            <p:cNvCxnSpPr>
              <a:cxnSpLocks/>
              <a:stCxn id="15" idx="6"/>
              <a:endCxn id="19" idx="2"/>
            </p:cNvCxnSpPr>
            <p:nvPr/>
          </p:nvCxnSpPr>
          <p:spPr>
            <a:xfrm flipV="1">
              <a:off x="4537039" y="2252492"/>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1A66A-70D9-8D1E-C5DD-4E8ED31E874A}"/>
                </a:ext>
              </a:extLst>
            </p:cNvPr>
            <p:cNvCxnSpPr>
              <a:cxnSpLocks/>
              <a:stCxn id="11" idx="6"/>
              <a:endCxn id="19" idx="2"/>
            </p:cNvCxnSpPr>
            <p:nvPr/>
          </p:nvCxnSpPr>
          <p:spPr>
            <a:xfrm>
              <a:off x="4537040" y="1977270"/>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9A766C-5610-5CEE-E805-B7BA7637C9EA}"/>
                </a:ext>
              </a:extLst>
            </p:cNvPr>
            <p:cNvCxnSpPr>
              <a:cxnSpLocks/>
              <a:stCxn id="14" idx="6"/>
              <a:endCxn id="20" idx="2"/>
            </p:cNvCxnSpPr>
            <p:nvPr/>
          </p:nvCxnSpPr>
          <p:spPr>
            <a:xfrm>
              <a:off x="4537039" y="2252492"/>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78FC60-876D-8A97-736C-2D27B2C4DD2F}"/>
                </a:ext>
              </a:extLst>
            </p:cNvPr>
            <p:cNvCxnSpPr>
              <a:cxnSpLocks/>
              <a:stCxn id="15" idx="6"/>
              <a:endCxn id="16" idx="2"/>
            </p:cNvCxnSpPr>
            <p:nvPr/>
          </p:nvCxnSpPr>
          <p:spPr>
            <a:xfrm>
              <a:off x="4537039"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39FCB7-ECF2-9A31-E7D7-4A335A1E29AA}"/>
                </a:ext>
              </a:extLst>
            </p:cNvPr>
            <p:cNvCxnSpPr>
              <a:cxnSpLocks/>
              <a:stCxn id="21" idx="6"/>
            </p:cNvCxnSpPr>
            <p:nvPr/>
          </p:nvCxnSpPr>
          <p:spPr>
            <a:xfrm>
              <a:off x="4956583" y="1704535"/>
              <a:ext cx="268681"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31190E-E170-49DB-3447-33EB383A3DEF}"/>
                </a:ext>
              </a:extLst>
            </p:cNvPr>
            <p:cNvCxnSpPr>
              <a:cxnSpLocks/>
              <a:stCxn id="16" idx="6"/>
            </p:cNvCxnSpPr>
            <p:nvPr/>
          </p:nvCxnSpPr>
          <p:spPr>
            <a:xfrm flipV="1">
              <a:off x="4956583"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7976593-3477-64B0-DAFA-F3581EE9D4E1}"/>
                </a:ext>
              </a:extLst>
            </p:cNvPr>
            <p:cNvCxnSpPr>
              <a:cxnSpLocks/>
            </p:cNvCxnSpPr>
            <p:nvPr/>
          </p:nvCxnSpPr>
          <p:spPr>
            <a:xfrm>
              <a:off x="4550403" y="2527713"/>
              <a:ext cx="228402"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C60134E-B0DA-079D-A1D3-1A1DF29CB05A}"/>
                </a:ext>
              </a:extLst>
            </p:cNvPr>
            <p:cNvCxnSpPr>
              <a:cxnSpLocks/>
              <a:stCxn id="14" idx="6"/>
            </p:cNvCxnSpPr>
            <p:nvPr/>
          </p:nvCxnSpPr>
          <p:spPr>
            <a:xfrm>
              <a:off x="4537039" y="2252492"/>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449D457-5310-4D9B-0A32-D8DE75E9B759}"/>
                </a:ext>
              </a:extLst>
            </p:cNvPr>
            <p:cNvCxnSpPr>
              <a:cxnSpLocks/>
              <a:stCxn id="11" idx="6"/>
              <a:endCxn id="18" idx="2"/>
            </p:cNvCxnSpPr>
            <p:nvPr/>
          </p:nvCxnSpPr>
          <p:spPr>
            <a:xfrm>
              <a:off x="4537040" y="1977270"/>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23333D-A133-18A5-11B6-C83193E85E81}"/>
                </a:ext>
              </a:extLst>
            </p:cNvPr>
            <p:cNvCxnSpPr>
              <a:cxnSpLocks/>
            </p:cNvCxnSpPr>
            <p:nvPr/>
          </p:nvCxnSpPr>
          <p:spPr>
            <a:xfrm>
              <a:off x="4965736" y="1704534"/>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9F351D-5237-8D76-EFC4-73C583DB9414}"/>
                </a:ext>
              </a:extLst>
            </p:cNvPr>
            <p:cNvCxnSpPr>
              <a:cxnSpLocks/>
              <a:stCxn id="16" idx="6"/>
            </p:cNvCxnSpPr>
            <p:nvPr/>
          </p:nvCxnSpPr>
          <p:spPr>
            <a:xfrm>
              <a:off x="4956583" y="2800005"/>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5EEBD22-C69E-FF70-71EA-2065AF3FD12B}"/>
                </a:ext>
              </a:extLst>
            </p:cNvPr>
            <p:cNvCxnSpPr>
              <a:cxnSpLocks/>
              <a:endCxn id="14" idx="6"/>
            </p:cNvCxnSpPr>
            <p:nvPr/>
          </p:nvCxnSpPr>
          <p:spPr>
            <a:xfrm flipH="1">
              <a:off x="4537039" y="1716053"/>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8CD1E4-EAF5-FC71-BE99-BBAAECAF39C5}"/>
                </a:ext>
              </a:extLst>
            </p:cNvPr>
            <p:cNvCxnSpPr>
              <a:cxnSpLocks/>
              <a:stCxn id="14" idx="6"/>
              <a:endCxn id="16" idx="2"/>
            </p:cNvCxnSpPr>
            <p:nvPr/>
          </p:nvCxnSpPr>
          <p:spPr>
            <a:xfrm>
              <a:off x="4537039" y="2252492"/>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61F8DA1-53BE-E301-74AC-C477E025623C}"/>
                </a:ext>
              </a:extLst>
            </p:cNvPr>
            <p:cNvCxnSpPr>
              <a:cxnSpLocks/>
              <a:stCxn id="11" idx="6"/>
              <a:endCxn id="20" idx="2"/>
            </p:cNvCxnSpPr>
            <p:nvPr/>
          </p:nvCxnSpPr>
          <p:spPr>
            <a:xfrm>
              <a:off x="4537040" y="1977270"/>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87E60B-6160-D6D2-4F4F-F861C9BA721A}"/>
                </a:ext>
              </a:extLst>
            </p:cNvPr>
            <p:cNvCxnSpPr>
              <a:cxnSpLocks/>
              <a:stCxn id="11" idx="6"/>
              <a:endCxn id="16" idx="2"/>
            </p:cNvCxnSpPr>
            <p:nvPr/>
          </p:nvCxnSpPr>
          <p:spPr>
            <a:xfrm>
              <a:off x="4537040" y="1977270"/>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9AF4E3-3498-FA84-CA51-20FAC294F1C8}"/>
                </a:ext>
              </a:extLst>
            </p:cNvPr>
            <p:cNvCxnSpPr>
              <a:cxnSpLocks/>
              <a:stCxn id="21" idx="2"/>
              <a:endCxn id="15" idx="6"/>
            </p:cNvCxnSpPr>
            <p:nvPr/>
          </p:nvCxnSpPr>
          <p:spPr>
            <a:xfrm flipH="1">
              <a:off x="4537039"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1DBB-4C5D-B605-6A07-AA4CEF5E70F0}"/>
                </a:ext>
              </a:extLst>
            </p:cNvPr>
            <p:cNvCxnSpPr>
              <a:cxnSpLocks/>
              <a:stCxn id="18" idx="2"/>
              <a:endCxn id="15" idx="6"/>
            </p:cNvCxnSpPr>
            <p:nvPr/>
          </p:nvCxnSpPr>
          <p:spPr>
            <a:xfrm flipH="1">
              <a:off x="4537039" y="1977276"/>
              <a:ext cx="260175" cy="55043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251117-65AF-EF6D-AEAE-B5F8CC3BE759}"/>
                </a:ext>
              </a:extLst>
            </p:cNvPr>
            <p:cNvCxnSpPr>
              <a:cxnSpLocks/>
            </p:cNvCxnSpPr>
            <p:nvPr/>
          </p:nvCxnSpPr>
          <p:spPr>
            <a:xfrm flipV="1">
              <a:off x="4949120" y="1712305"/>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166201-7FF3-D9CB-477C-9045C0FAA726}"/>
                </a:ext>
              </a:extLst>
            </p:cNvPr>
            <p:cNvCxnSpPr>
              <a:cxnSpLocks/>
            </p:cNvCxnSpPr>
            <p:nvPr/>
          </p:nvCxnSpPr>
          <p:spPr>
            <a:xfrm flipV="1">
              <a:off x="4946377" y="1991482"/>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C8D98C-5B1C-675F-79B1-2A259AAB2C9C}"/>
                </a:ext>
              </a:extLst>
            </p:cNvPr>
            <p:cNvCxnSpPr>
              <a:cxnSpLocks/>
            </p:cNvCxnSpPr>
            <p:nvPr/>
          </p:nvCxnSpPr>
          <p:spPr>
            <a:xfrm flipV="1">
              <a:off x="4952225" y="2260261"/>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F11CB5-0E50-4906-8549-EF7B99255F2C}"/>
                </a:ext>
              </a:extLst>
            </p:cNvPr>
            <p:cNvCxnSpPr>
              <a:cxnSpLocks/>
            </p:cNvCxnSpPr>
            <p:nvPr/>
          </p:nvCxnSpPr>
          <p:spPr>
            <a:xfrm>
              <a:off x="4952227" y="1985039"/>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ED5914-F338-1234-829B-1B94D1C51F1E}"/>
                </a:ext>
              </a:extLst>
            </p:cNvPr>
            <p:cNvCxnSpPr>
              <a:cxnSpLocks/>
            </p:cNvCxnSpPr>
            <p:nvPr/>
          </p:nvCxnSpPr>
          <p:spPr>
            <a:xfrm>
              <a:off x="4952226" y="2260261"/>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091E96-AEA2-BBB1-EEA9-ED46411A1601}"/>
                </a:ext>
              </a:extLst>
            </p:cNvPr>
            <p:cNvCxnSpPr>
              <a:cxnSpLocks/>
            </p:cNvCxnSpPr>
            <p:nvPr/>
          </p:nvCxnSpPr>
          <p:spPr>
            <a:xfrm>
              <a:off x="4952225" y="2535483"/>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75A2BC7-5C42-F59F-37FB-4AC0FC68CDC9}"/>
                </a:ext>
              </a:extLst>
            </p:cNvPr>
            <p:cNvCxnSpPr>
              <a:cxnSpLocks/>
            </p:cNvCxnSpPr>
            <p:nvPr/>
          </p:nvCxnSpPr>
          <p:spPr>
            <a:xfrm>
              <a:off x="4946377" y="2534017"/>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3F2E71-9CAF-1845-8A94-0BB95778CAEF}"/>
                </a:ext>
              </a:extLst>
            </p:cNvPr>
            <p:cNvCxnSpPr>
              <a:cxnSpLocks/>
            </p:cNvCxnSpPr>
            <p:nvPr/>
          </p:nvCxnSpPr>
          <p:spPr>
            <a:xfrm>
              <a:off x="4952226" y="2260261"/>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B38F52-E36D-494A-1214-5FEC0F1728D8}"/>
                </a:ext>
              </a:extLst>
            </p:cNvPr>
            <p:cNvCxnSpPr>
              <a:cxnSpLocks/>
            </p:cNvCxnSpPr>
            <p:nvPr/>
          </p:nvCxnSpPr>
          <p:spPr>
            <a:xfrm>
              <a:off x="4952227" y="1985039"/>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62B6C7-7A19-B765-F89E-839E2683BAB8}"/>
                </a:ext>
              </a:extLst>
            </p:cNvPr>
            <p:cNvCxnSpPr>
              <a:cxnSpLocks/>
            </p:cNvCxnSpPr>
            <p:nvPr/>
          </p:nvCxnSpPr>
          <p:spPr>
            <a:xfrm flipH="1">
              <a:off x="4952226" y="1723822"/>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0E291A4-151F-672E-288D-9717FE784DAD}"/>
                </a:ext>
              </a:extLst>
            </p:cNvPr>
            <p:cNvCxnSpPr>
              <a:cxnSpLocks/>
            </p:cNvCxnSpPr>
            <p:nvPr/>
          </p:nvCxnSpPr>
          <p:spPr>
            <a:xfrm>
              <a:off x="4952226" y="2260261"/>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BB4F75-C254-13DE-4FA8-B7A169F96F37}"/>
                </a:ext>
              </a:extLst>
            </p:cNvPr>
            <p:cNvCxnSpPr>
              <a:cxnSpLocks/>
            </p:cNvCxnSpPr>
            <p:nvPr/>
          </p:nvCxnSpPr>
          <p:spPr>
            <a:xfrm>
              <a:off x="4952227" y="1985039"/>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6D51972-5C67-7416-AC63-C9FF4E88ED2D}"/>
                </a:ext>
              </a:extLst>
            </p:cNvPr>
            <p:cNvCxnSpPr>
              <a:cxnSpLocks/>
            </p:cNvCxnSpPr>
            <p:nvPr/>
          </p:nvCxnSpPr>
          <p:spPr>
            <a:xfrm>
              <a:off x="4952227" y="1985039"/>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FB638A9-F63B-5736-5ADE-6623BEB27E73}"/>
                </a:ext>
              </a:extLst>
            </p:cNvPr>
            <p:cNvCxnSpPr>
              <a:cxnSpLocks/>
            </p:cNvCxnSpPr>
            <p:nvPr/>
          </p:nvCxnSpPr>
          <p:spPr>
            <a:xfrm flipH="1">
              <a:off x="4952225" y="171230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F92374-6A03-452F-42DF-78A0856895B5}"/>
                </a:ext>
              </a:extLst>
            </p:cNvPr>
            <p:cNvCxnSpPr>
              <a:cxnSpLocks/>
            </p:cNvCxnSpPr>
            <p:nvPr/>
          </p:nvCxnSpPr>
          <p:spPr>
            <a:xfrm flipH="1">
              <a:off x="4952225" y="1985038"/>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4DC0E0-AD57-3170-7103-AB10F90F8005}"/>
                </a:ext>
              </a:extLst>
            </p:cNvPr>
            <p:cNvCxnSpPr>
              <a:cxnSpLocks/>
              <a:endCxn id="16" idx="6"/>
            </p:cNvCxnSpPr>
            <p:nvPr/>
          </p:nvCxnSpPr>
          <p:spPr>
            <a:xfrm flipH="1">
              <a:off x="4956583" y="2252492"/>
              <a:ext cx="260176"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CF7772-6C70-5946-2790-69A5230E59FD}"/>
                </a:ext>
              </a:extLst>
            </p:cNvPr>
            <p:cNvCxnSpPr>
              <a:cxnSpLocks/>
              <a:endCxn id="16" idx="6"/>
            </p:cNvCxnSpPr>
            <p:nvPr/>
          </p:nvCxnSpPr>
          <p:spPr>
            <a:xfrm flipH="1">
              <a:off x="4956583" y="1977270"/>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57AC8D-B4F0-E65B-F11F-83D25719CF64}"/>
                </a:ext>
              </a:extLst>
            </p:cNvPr>
            <p:cNvCxnSpPr>
              <a:cxnSpLocks/>
              <a:endCxn id="16" idx="6"/>
            </p:cNvCxnSpPr>
            <p:nvPr/>
          </p:nvCxnSpPr>
          <p:spPr>
            <a:xfrm flipH="1">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491EA6-4459-CDFD-8400-197C3C3F5EAF}"/>
                </a:ext>
              </a:extLst>
            </p:cNvPr>
            <p:cNvCxnSpPr>
              <a:cxnSpLocks/>
              <a:stCxn id="21" idx="6"/>
            </p:cNvCxnSpPr>
            <p:nvPr/>
          </p:nvCxnSpPr>
          <p:spPr>
            <a:xfrm>
              <a:off x="4956583" y="1704535"/>
              <a:ext cx="260176"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17FDCF-E3BD-0F3F-3F0B-DC23C2BD2AC4}"/>
                </a:ext>
              </a:extLst>
            </p:cNvPr>
            <p:cNvCxnSpPr>
              <a:cxnSpLocks/>
              <a:stCxn id="21" idx="6"/>
            </p:cNvCxnSpPr>
            <p:nvPr/>
          </p:nvCxnSpPr>
          <p:spPr>
            <a:xfrm>
              <a:off x="4956583"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AF049B7-B823-FB82-80B8-08548F7DE941}"/>
                </a:ext>
              </a:extLst>
            </p:cNvPr>
            <p:cNvCxnSpPr>
              <a:cxnSpLocks/>
              <a:stCxn id="21" idx="6"/>
            </p:cNvCxnSpPr>
            <p:nvPr/>
          </p:nvCxnSpPr>
          <p:spPr>
            <a:xfrm>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6EBDCC66-70D9-D907-BDC1-EDC939CE2F8C}"/>
                </a:ext>
              </a:extLst>
            </p:cNvPr>
            <p:cNvSpPr/>
            <p:nvPr/>
          </p:nvSpPr>
          <p:spPr>
            <a:xfrm>
              <a:off x="5229620"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28" name="Oval 127">
              <a:extLst>
                <a:ext uri="{FF2B5EF4-FFF2-40B4-BE49-F238E27FC236}">
                  <a16:creationId xmlns:a16="http://schemas.microsoft.com/office/drawing/2014/main" id="{CEED1F6E-2153-9670-54C7-EBCD78833EC2}"/>
                </a:ext>
              </a:extLst>
            </p:cNvPr>
            <p:cNvSpPr/>
            <p:nvPr/>
          </p:nvSpPr>
          <p:spPr>
            <a:xfrm>
              <a:off x="5229619" y="189080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29" name="Oval 128">
              <a:extLst>
                <a:ext uri="{FF2B5EF4-FFF2-40B4-BE49-F238E27FC236}">
                  <a16:creationId xmlns:a16="http://schemas.microsoft.com/office/drawing/2014/main" id="{2281A400-E088-D6B4-74A4-2297D7238069}"/>
                </a:ext>
              </a:extLst>
            </p:cNvPr>
            <p:cNvSpPr/>
            <p:nvPr/>
          </p:nvSpPr>
          <p:spPr>
            <a:xfrm>
              <a:off x="5229621"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0" name="Oval 129">
              <a:extLst>
                <a:ext uri="{FF2B5EF4-FFF2-40B4-BE49-F238E27FC236}">
                  <a16:creationId xmlns:a16="http://schemas.microsoft.com/office/drawing/2014/main" id="{787E3F2D-EC9F-8912-EA61-038BCF26AE7F}"/>
                </a:ext>
              </a:extLst>
            </p:cNvPr>
            <p:cNvSpPr/>
            <p:nvPr/>
          </p:nvSpPr>
          <p:spPr>
            <a:xfrm>
              <a:off x="5229620"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1" name="Oval 130">
              <a:extLst>
                <a:ext uri="{FF2B5EF4-FFF2-40B4-BE49-F238E27FC236}">
                  <a16:creationId xmlns:a16="http://schemas.microsoft.com/office/drawing/2014/main" id="{FCCBA772-0D09-2D49-5096-62BD938E1A11}"/>
                </a:ext>
              </a:extLst>
            </p:cNvPr>
            <p:cNvSpPr/>
            <p:nvPr/>
          </p:nvSpPr>
          <p:spPr>
            <a:xfrm>
              <a:off x="5649166" y="189080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2" name="Oval 131">
              <a:extLst>
                <a:ext uri="{FF2B5EF4-FFF2-40B4-BE49-F238E27FC236}">
                  <a16:creationId xmlns:a16="http://schemas.microsoft.com/office/drawing/2014/main" id="{B70B3086-3452-C988-88EB-F462E849A35F}"/>
                </a:ext>
              </a:extLst>
            </p:cNvPr>
            <p:cNvSpPr/>
            <p:nvPr/>
          </p:nvSpPr>
          <p:spPr>
            <a:xfrm>
              <a:off x="5649165"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3" name="Oval 132">
              <a:extLst>
                <a:ext uri="{FF2B5EF4-FFF2-40B4-BE49-F238E27FC236}">
                  <a16:creationId xmlns:a16="http://schemas.microsoft.com/office/drawing/2014/main" id="{ADCD4FCF-566C-D637-1377-D6F38DAB37CB}"/>
                </a:ext>
              </a:extLst>
            </p:cNvPr>
            <p:cNvSpPr/>
            <p:nvPr/>
          </p:nvSpPr>
          <p:spPr>
            <a:xfrm>
              <a:off x="5649164"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4" name="Oval 133">
              <a:extLst>
                <a:ext uri="{FF2B5EF4-FFF2-40B4-BE49-F238E27FC236}">
                  <a16:creationId xmlns:a16="http://schemas.microsoft.com/office/drawing/2014/main" id="{FC3F61A0-2908-7037-B56A-F78459F7DE84}"/>
                </a:ext>
              </a:extLst>
            </p:cNvPr>
            <p:cNvSpPr/>
            <p:nvPr/>
          </p:nvSpPr>
          <p:spPr>
            <a:xfrm>
              <a:off x="5649163"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5" name="Oval 134">
              <a:extLst>
                <a:ext uri="{FF2B5EF4-FFF2-40B4-BE49-F238E27FC236}">
                  <a16:creationId xmlns:a16="http://schemas.microsoft.com/office/drawing/2014/main" id="{719D1FB1-B69B-63A4-7D07-52E253C48F86}"/>
                </a:ext>
              </a:extLst>
            </p:cNvPr>
            <p:cNvSpPr/>
            <p:nvPr/>
          </p:nvSpPr>
          <p:spPr>
            <a:xfrm>
              <a:off x="5229620"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6" name="Oval 135">
              <a:extLst>
                <a:ext uri="{FF2B5EF4-FFF2-40B4-BE49-F238E27FC236}">
                  <a16:creationId xmlns:a16="http://schemas.microsoft.com/office/drawing/2014/main" id="{F0B3D61B-B964-CD51-1328-ED92D308E323}"/>
                </a:ext>
              </a:extLst>
            </p:cNvPr>
            <p:cNvSpPr/>
            <p:nvPr/>
          </p:nvSpPr>
          <p:spPr>
            <a:xfrm>
              <a:off x="5649163"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7" name="Oval 136">
              <a:extLst>
                <a:ext uri="{FF2B5EF4-FFF2-40B4-BE49-F238E27FC236}">
                  <a16:creationId xmlns:a16="http://schemas.microsoft.com/office/drawing/2014/main" id="{4E5198C6-BD84-3380-0453-3705227AE4C3}"/>
                </a:ext>
              </a:extLst>
            </p:cNvPr>
            <p:cNvSpPr/>
            <p:nvPr/>
          </p:nvSpPr>
          <p:spPr>
            <a:xfrm>
              <a:off x="6068709" y="204830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8" name="Oval 137">
              <a:extLst>
                <a:ext uri="{FF2B5EF4-FFF2-40B4-BE49-F238E27FC236}">
                  <a16:creationId xmlns:a16="http://schemas.microsoft.com/office/drawing/2014/main" id="{0A3A2F59-354E-EC15-45E4-05F697ABA8BD}"/>
                </a:ext>
              </a:extLst>
            </p:cNvPr>
            <p:cNvSpPr/>
            <p:nvPr/>
          </p:nvSpPr>
          <p:spPr>
            <a:xfrm>
              <a:off x="6068708" y="232352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139" name="Straight Connector 138">
              <a:extLst>
                <a:ext uri="{FF2B5EF4-FFF2-40B4-BE49-F238E27FC236}">
                  <a16:creationId xmlns:a16="http://schemas.microsoft.com/office/drawing/2014/main" id="{BB8ED090-2D82-02E4-9CF6-3A63C0FDCE6C}"/>
                </a:ext>
              </a:extLst>
            </p:cNvPr>
            <p:cNvCxnSpPr>
              <a:cxnSpLocks/>
              <a:stCxn id="135" idx="6"/>
            </p:cNvCxnSpPr>
            <p:nvPr/>
          </p:nvCxnSpPr>
          <p:spPr>
            <a:xfrm>
              <a:off x="5388989" y="1699002"/>
              <a:ext cx="268682"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91A7538-9F58-5DE4-57E1-330A40DF9940}"/>
                </a:ext>
              </a:extLst>
            </p:cNvPr>
            <p:cNvCxnSpPr>
              <a:cxnSpLocks/>
              <a:stCxn id="63" idx="6"/>
              <a:endCxn id="133" idx="2"/>
            </p:cNvCxnSpPr>
            <p:nvPr/>
          </p:nvCxnSpPr>
          <p:spPr>
            <a:xfrm flipV="1">
              <a:off x="5388989" y="2522181"/>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BF7990E-DB64-C2EE-7CFF-FEDBD84593C8}"/>
                </a:ext>
              </a:extLst>
            </p:cNvPr>
            <p:cNvCxnSpPr>
              <a:cxnSpLocks/>
              <a:endCxn id="136" idx="2"/>
            </p:cNvCxnSpPr>
            <p:nvPr/>
          </p:nvCxnSpPr>
          <p:spPr>
            <a:xfrm>
              <a:off x="5398142" y="1699001"/>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90C2407-9124-904E-BC18-2B1ABBEAC1F1}"/>
                </a:ext>
              </a:extLst>
            </p:cNvPr>
            <p:cNvCxnSpPr>
              <a:cxnSpLocks/>
              <a:stCxn id="63" idx="6"/>
              <a:endCxn id="134" idx="2"/>
            </p:cNvCxnSpPr>
            <p:nvPr/>
          </p:nvCxnSpPr>
          <p:spPr>
            <a:xfrm>
              <a:off x="5388989" y="2794472"/>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69F093-77E9-8B43-14B8-6B52B438CECF}"/>
                </a:ext>
              </a:extLst>
            </p:cNvPr>
            <p:cNvCxnSpPr>
              <a:cxnSpLocks/>
            </p:cNvCxnSpPr>
            <p:nvPr/>
          </p:nvCxnSpPr>
          <p:spPr>
            <a:xfrm flipV="1">
              <a:off x="5381526" y="1706772"/>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E9594B3-E688-C211-060C-667954E25D5B}"/>
                </a:ext>
              </a:extLst>
            </p:cNvPr>
            <p:cNvCxnSpPr>
              <a:cxnSpLocks/>
            </p:cNvCxnSpPr>
            <p:nvPr/>
          </p:nvCxnSpPr>
          <p:spPr>
            <a:xfrm flipV="1">
              <a:off x="5378783" y="1985949"/>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2510D7A-1050-408A-CC25-617055DC7FFB}"/>
                </a:ext>
              </a:extLst>
            </p:cNvPr>
            <p:cNvCxnSpPr>
              <a:cxnSpLocks/>
            </p:cNvCxnSpPr>
            <p:nvPr/>
          </p:nvCxnSpPr>
          <p:spPr>
            <a:xfrm flipV="1">
              <a:off x="5384631" y="2254728"/>
              <a:ext cx="260177"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364FC56-CC20-A5AF-9B36-2EAC09E6E698}"/>
                </a:ext>
              </a:extLst>
            </p:cNvPr>
            <p:cNvCxnSpPr>
              <a:cxnSpLocks/>
            </p:cNvCxnSpPr>
            <p:nvPr/>
          </p:nvCxnSpPr>
          <p:spPr>
            <a:xfrm>
              <a:off x="5384633" y="1979506"/>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B1739C-702B-A2D8-7145-66A54BBCE29D}"/>
                </a:ext>
              </a:extLst>
            </p:cNvPr>
            <p:cNvCxnSpPr>
              <a:cxnSpLocks/>
            </p:cNvCxnSpPr>
            <p:nvPr/>
          </p:nvCxnSpPr>
          <p:spPr>
            <a:xfrm>
              <a:off x="5384632" y="2254728"/>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FA3AA6-7CC0-5584-05D0-14EF5CDEA5EE}"/>
                </a:ext>
              </a:extLst>
            </p:cNvPr>
            <p:cNvCxnSpPr>
              <a:cxnSpLocks/>
            </p:cNvCxnSpPr>
            <p:nvPr/>
          </p:nvCxnSpPr>
          <p:spPr>
            <a:xfrm>
              <a:off x="5384631" y="2529950"/>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6920A8-E5FA-7CE2-162A-0B2CAA63C0A1}"/>
                </a:ext>
              </a:extLst>
            </p:cNvPr>
            <p:cNvCxnSpPr>
              <a:cxnSpLocks/>
            </p:cNvCxnSpPr>
            <p:nvPr/>
          </p:nvCxnSpPr>
          <p:spPr>
            <a:xfrm>
              <a:off x="5378783" y="2528484"/>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8060D6D-8B63-F7E7-C07E-895BAD8ECC9D}"/>
                </a:ext>
              </a:extLst>
            </p:cNvPr>
            <p:cNvCxnSpPr>
              <a:cxnSpLocks/>
            </p:cNvCxnSpPr>
            <p:nvPr/>
          </p:nvCxnSpPr>
          <p:spPr>
            <a:xfrm>
              <a:off x="5384632" y="2254728"/>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67C6E3B-3836-5D3E-D2A3-490DF8C70A6B}"/>
                </a:ext>
              </a:extLst>
            </p:cNvPr>
            <p:cNvCxnSpPr>
              <a:cxnSpLocks/>
            </p:cNvCxnSpPr>
            <p:nvPr/>
          </p:nvCxnSpPr>
          <p:spPr>
            <a:xfrm>
              <a:off x="5384633" y="1979506"/>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8364233-0C51-1036-EB51-43D5444BF0B0}"/>
                </a:ext>
              </a:extLst>
            </p:cNvPr>
            <p:cNvCxnSpPr>
              <a:cxnSpLocks/>
            </p:cNvCxnSpPr>
            <p:nvPr/>
          </p:nvCxnSpPr>
          <p:spPr>
            <a:xfrm flipH="1">
              <a:off x="5384632" y="1718289"/>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ED91422-5C5A-7B8C-F79D-AC689E1EB9A2}"/>
                </a:ext>
              </a:extLst>
            </p:cNvPr>
            <p:cNvCxnSpPr>
              <a:cxnSpLocks/>
            </p:cNvCxnSpPr>
            <p:nvPr/>
          </p:nvCxnSpPr>
          <p:spPr>
            <a:xfrm>
              <a:off x="5384632" y="2254728"/>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077629C-C8CA-6F29-FA09-6997A01E8697}"/>
                </a:ext>
              </a:extLst>
            </p:cNvPr>
            <p:cNvCxnSpPr>
              <a:cxnSpLocks/>
            </p:cNvCxnSpPr>
            <p:nvPr/>
          </p:nvCxnSpPr>
          <p:spPr>
            <a:xfrm>
              <a:off x="5384633" y="1979506"/>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964910C-F588-5689-2EF7-A8D591FF55DA}"/>
                </a:ext>
              </a:extLst>
            </p:cNvPr>
            <p:cNvCxnSpPr>
              <a:cxnSpLocks/>
            </p:cNvCxnSpPr>
            <p:nvPr/>
          </p:nvCxnSpPr>
          <p:spPr>
            <a:xfrm>
              <a:off x="5384633" y="1979506"/>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66E2D7C-58C4-54E1-DBD9-A5DE536CD9C8}"/>
                </a:ext>
              </a:extLst>
            </p:cNvPr>
            <p:cNvCxnSpPr>
              <a:cxnSpLocks/>
            </p:cNvCxnSpPr>
            <p:nvPr/>
          </p:nvCxnSpPr>
          <p:spPr>
            <a:xfrm flipH="1">
              <a:off x="5384631" y="170677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2C0023D-3682-185A-2897-69AF43633866}"/>
                </a:ext>
              </a:extLst>
            </p:cNvPr>
            <p:cNvCxnSpPr>
              <a:cxnSpLocks/>
            </p:cNvCxnSpPr>
            <p:nvPr/>
          </p:nvCxnSpPr>
          <p:spPr>
            <a:xfrm flipH="1">
              <a:off x="5384631" y="1979505"/>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CCECAE1-28E5-6DD5-14E1-F9E868127C3E}"/>
                </a:ext>
              </a:extLst>
            </p:cNvPr>
            <p:cNvCxnSpPr>
              <a:cxnSpLocks/>
              <a:stCxn id="132" idx="2"/>
              <a:endCxn id="63" idx="6"/>
            </p:cNvCxnSpPr>
            <p:nvPr/>
          </p:nvCxnSpPr>
          <p:spPr>
            <a:xfrm flipH="1">
              <a:off x="5388989" y="2246959"/>
              <a:ext cx="260177"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527A662-7228-FE87-E86D-730895B20DBA}"/>
                </a:ext>
              </a:extLst>
            </p:cNvPr>
            <p:cNvCxnSpPr>
              <a:cxnSpLocks/>
              <a:stCxn id="131" idx="2"/>
              <a:endCxn id="63" idx="6"/>
            </p:cNvCxnSpPr>
            <p:nvPr/>
          </p:nvCxnSpPr>
          <p:spPr>
            <a:xfrm flipH="1">
              <a:off x="5388989" y="1971737"/>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B92C124-9708-5F65-6EA7-46077E62B97C}"/>
                </a:ext>
              </a:extLst>
            </p:cNvPr>
            <p:cNvCxnSpPr>
              <a:cxnSpLocks/>
              <a:stCxn id="136" idx="2"/>
              <a:endCxn id="63" idx="6"/>
            </p:cNvCxnSpPr>
            <p:nvPr/>
          </p:nvCxnSpPr>
          <p:spPr>
            <a:xfrm flipH="1">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B6F89B8-D491-9D79-0F9F-6C94D82373C5}"/>
                </a:ext>
              </a:extLst>
            </p:cNvPr>
            <p:cNvCxnSpPr>
              <a:cxnSpLocks/>
              <a:stCxn id="135" idx="6"/>
              <a:endCxn id="132" idx="2"/>
            </p:cNvCxnSpPr>
            <p:nvPr/>
          </p:nvCxnSpPr>
          <p:spPr>
            <a:xfrm>
              <a:off x="5388989" y="1699002"/>
              <a:ext cx="260177"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708AC46-125E-FD34-8BF7-5C4DE6BE4618}"/>
                </a:ext>
              </a:extLst>
            </p:cNvPr>
            <p:cNvCxnSpPr>
              <a:cxnSpLocks/>
              <a:stCxn id="135" idx="6"/>
              <a:endCxn id="133" idx="2"/>
            </p:cNvCxnSpPr>
            <p:nvPr/>
          </p:nvCxnSpPr>
          <p:spPr>
            <a:xfrm>
              <a:off x="5388989" y="169900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A71DC5D1-31CD-453F-2C6E-FFD5F367E004}"/>
                </a:ext>
              </a:extLst>
            </p:cNvPr>
            <p:cNvCxnSpPr>
              <a:cxnSpLocks/>
              <a:stCxn id="135" idx="6"/>
              <a:endCxn id="134" idx="2"/>
            </p:cNvCxnSpPr>
            <p:nvPr/>
          </p:nvCxnSpPr>
          <p:spPr>
            <a:xfrm>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E7FEE1A-BE77-6DFF-E38E-3631CA6702C6}"/>
                </a:ext>
              </a:extLst>
            </p:cNvPr>
            <p:cNvCxnSpPr>
              <a:cxnSpLocks/>
              <a:stCxn id="136" idx="6"/>
              <a:endCxn id="137" idx="2"/>
            </p:cNvCxnSpPr>
            <p:nvPr/>
          </p:nvCxnSpPr>
          <p:spPr>
            <a:xfrm>
              <a:off x="5808532" y="1699002"/>
              <a:ext cx="260177" cy="43023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E7A31A39-BA18-8B82-51C8-6326462D1CE1}"/>
                </a:ext>
              </a:extLst>
            </p:cNvPr>
            <p:cNvCxnSpPr>
              <a:cxnSpLocks/>
              <a:stCxn id="136" idx="6"/>
              <a:endCxn id="138" idx="2"/>
            </p:cNvCxnSpPr>
            <p:nvPr/>
          </p:nvCxnSpPr>
          <p:spPr>
            <a:xfrm>
              <a:off x="5808532" y="1699002"/>
              <a:ext cx="260177" cy="70545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49F638EB-0234-FD52-B632-06A890C4B787}"/>
                </a:ext>
              </a:extLst>
            </p:cNvPr>
            <p:cNvCxnSpPr>
              <a:cxnSpLocks/>
              <a:stCxn id="131" idx="6"/>
              <a:endCxn id="137" idx="2"/>
            </p:cNvCxnSpPr>
            <p:nvPr/>
          </p:nvCxnSpPr>
          <p:spPr>
            <a:xfrm>
              <a:off x="5808535" y="1971737"/>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9A168DA-BFC9-FD1F-8B42-16A7E1408DFF}"/>
                </a:ext>
              </a:extLst>
            </p:cNvPr>
            <p:cNvCxnSpPr>
              <a:cxnSpLocks/>
              <a:stCxn id="131" idx="6"/>
              <a:endCxn id="138" idx="2"/>
            </p:cNvCxnSpPr>
            <p:nvPr/>
          </p:nvCxnSpPr>
          <p:spPr>
            <a:xfrm>
              <a:off x="5808535" y="1971737"/>
              <a:ext cx="260174" cy="43272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66B798E-8610-EBCE-3522-884CC7A97636}"/>
                </a:ext>
              </a:extLst>
            </p:cNvPr>
            <p:cNvCxnSpPr>
              <a:cxnSpLocks/>
              <a:stCxn id="132" idx="6"/>
              <a:endCxn id="138" idx="2"/>
            </p:cNvCxnSpPr>
            <p:nvPr/>
          </p:nvCxnSpPr>
          <p:spPr>
            <a:xfrm>
              <a:off x="5808534" y="2246959"/>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0BBE796-3368-0226-D4FD-C762AADCF837}"/>
                </a:ext>
              </a:extLst>
            </p:cNvPr>
            <p:cNvCxnSpPr>
              <a:cxnSpLocks/>
              <a:stCxn id="132" idx="6"/>
              <a:endCxn id="137" idx="2"/>
            </p:cNvCxnSpPr>
            <p:nvPr/>
          </p:nvCxnSpPr>
          <p:spPr>
            <a:xfrm flipV="1">
              <a:off x="5808534" y="2129239"/>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A8F410B-DAAC-7B17-0C41-FB0B6DDC647B}"/>
                </a:ext>
              </a:extLst>
            </p:cNvPr>
            <p:cNvCxnSpPr>
              <a:cxnSpLocks/>
              <a:stCxn id="133" idx="6"/>
              <a:endCxn id="137" idx="2"/>
            </p:cNvCxnSpPr>
            <p:nvPr/>
          </p:nvCxnSpPr>
          <p:spPr>
            <a:xfrm flipV="1">
              <a:off x="5808533" y="2129239"/>
              <a:ext cx="260177" cy="39294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FA3B156-BDD6-0C77-B3EE-DEBA22337023}"/>
                </a:ext>
              </a:extLst>
            </p:cNvPr>
            <p:cNvCxnSpPr>
              <a:cxnSpLocks/>
              <a:stCxn id="133" idx="6"/>
              <a:endCxn id="138" idx="2"/>
            </p:cNvCxnSpPr>
            <p:nvPr/>
          </p:nvCxnSpPr>
          <p:spPr>
            <a:xfrm flipV="1">
              <a:off x="5808533" y="2404461"/>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E0E5D98-ED3B-6301-FC2A-6BE2EBD6E67E}"/>
                </a:ext>
              </a:extLst>
            </p:cNvPr>
            <p:cNvCxnSpPr>
              <a:cxnSpLocks/>
              <a:stCxn id="134" idx="6"/>
              <a:endCxn id="137" idx="2"/>
            </p:cNvCxnSpPr>
            <p:nvPr/>
          </p:nvCxnSpPr>
          <p:spPr>
            <a:xfrm flipV="1">
              <a:off x="5808532" y="2129239"/>
              <a:ext cx="260177" cy="6652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6C92B3C-2FDE-3327-5197-4AA2B6272363}"/>
                </a:ext>
              </a:extLst>
            </p:cNvPr>
            <p:cNvCxnSpPr>
              <a:cxnSpLocks/>
              <a:stCxn id="134" idx="6"/>
              <a:endCxn id="138" idx="2"/>
            </p:cNvCxnSpPr>
            <p:nvPr/>
          </p:nvCxnSpPr>
          <p:spPr>
            <a:xfrm flipV="1">
              <a:off x="5808532" y="2404461"/>
              <a:ext cx="260177" cy="39001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C3EBD530-2450-F6A7-9FF5-338F44A848F7}"/>
              </a:ext>
            </a:extLst>
          </p:cNvPr>
          <p:cNvSpPr>
            <a:spLocks noGrp="1"/>
          </p:cNvSpPr>
          <p:nvPr>
            <p:ph type="title"/>
          </p:nvPr>
        </p:nvSpPr>
        <p:spPr>
          <a:xfrm>
            <a:off x="914400" y="612541"/>
            <a:ext cx="16459200" cy="697454"/>
          </a:xfrm>
        </p:spPr>
        <p:txBody>
          <a:bodyPr vert="horz" lIns="0" tIns="0" rIns="0" bIns="0" rtlCol="0" anchor="ctr">
            <a:noAutofit/>
          </a:bodyPr>
          <a:lstStyle/>
          <a:p>
            <a:r>
              <a:rPr lang="en-US" dirty="0"/>
              <a:t>Discriminator Network</a:t>
            </a:r>
          </a:p>
        </p:txBody>
      </p:sp>
      <p:sp>
        <p:nvSpPr>
          <p:cNvPr id="2" name="Rectangle 1">
            <a:extLst>
              <a:ext uri="{FF2B5EF4-FFF2-40B4-BE49-F238E27FC236}">
                <a16:creationId xmlns:a16="http://schemas.microsoft.com/office/drawing/2014/main" id="{2313E0CE-A89D-5E2A-9951-A5A95E998C64}"/>
              </a:ext>
            </a:extLst>
          </p:cNvPr>
          <p:cNvSpPr/>
          <p:nvPr/>
        </p:nvSpPr>
        <p:spPr>
          <a:xfrm>
            <a:off x="7223748" y="5799150"/>
            <a:ext cx="3291852" cy="150069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Discriminator</a:t>
            </a:r>
          </a:p>
          <a:p>
            <a:pPr algn="ctr"/>
            <a:r>
              <a:rPr lang="en-US" b="1">
                <a:solidFill>
                  <a:schemeClr val="bg1"/>
                </a:solidFill>
              </a:rPr>
              <a:t>D ( . )</a:t>
            </a:r>
          </a:p>
        </p:txBody>
      </p:sp>
      <p:cxnSp>
        <p:nvCxnSpPr>
          <p:cNvPr id="41" name="Connector: Elbow 40">
            <a:extLst>
              <a:ext uri="{FF2B5EF4-FFF2-40B4-BE49-F238E27FC236}">
                <a16:creationId xmlns:a16="http://schemas.microsoft.com/office/drawing/2014/main" id="{FFFB21AF-7320-2274-A6D5-8176DF865070}"/>
              </a:ext>
            </a:extLst>
          </p:cNvPr>
          <p:cNvCxnSpPr>
            <a:cxnSpLocks/>
          </p:cNvCxnSpPr>
          <p:nvPr/>
        </p:nvCxnSpPr>
        <p:spPr>
          <a:xfrm flipV="1">
            <a:off x="6159842" y="7337943"/>
            <a:ext cx="2709832" cy="1303590"/>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ED7ECAE6-7800-0BFF-4EF7-FB71832FB10A}"/>
              </a:ext>
            </a:extLst>
          </p:cNvPr>
          <p:cNvSpPr/>
          <p:nvPr/>
        </p:nvSpPr>
        <p:spPr>
          <a:xfrm>
            <a:off x="3746714" y="3694341"/>
            <a:ext cx="2136556" cy="2005446"/>
          </a:xfrm>
          <a:prstGeom prst="flowChartMagneticDisk">
            <a:avLst/>
          </a:prstGeom>
          <a:noFill/>
          <a:ln w="38100">
            <a:solidFill>
              <a:srgbClr val="29B8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Real Data</a:t>
            </a:r>
          </a:p>
        </p:txBody>
      </p:sp>
      <p:cxnSp>
        <p:nvCxnSpPr>
          <p:cNvPr id="10" name="Connector: Elbow 9">
            <a:extLst>
              <a:ext uri="{FF2B5EF4-FFF2-40B4-BE49-F238E27FC236}">
                <a16:creationId xmlns:a16="http://schemas.microsoft.com/office/drawing/2014/main" id="{9D8E7B94-7BFB-F2AC-3B42-9626AD056222}"/>
              </a:ext>
            </a:extLst>
          </p:cNvPr>
          <p:cNvCxnSpPr>
            <a:cxnSpLocks/>
            <a:stCxn id="7" idx="4"/>
            <a:endCxn id="2" idx="1"/>
          </p:cNvCxnSpPr>
          <p:nvPr/>
        </p:nvCxnSpPr>
        <p:spPr>
          <a:xfrm>
            <a:off x="5883271" y="4697064"/>
            <a:ext cx="1340478" cy="1852432"/>
          </a:xfrm>
          <a:prstGeom prst="bent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891A95-9CBB-9055-63B9-B50614ADB315}"/>
              </a:ext>
            </a:extLst>
          </p:cNvPr>
          <p:cNvSpPr/>
          <p:nvPr/>
        </p:nvSpPr>
        <p:spPr>
          <a:xfrm>
            <a:off x="11554210" y="5359578"/>
            <a:ext cx="2765548" cy="237983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0.2</a:t>
            </a:r>
          </a:p>
          <a:p>
            <a:pPr algn="ctr"/>
            <a:r>
              <a:rPr lang="en-US" dirty="0">
                <a:solidFill>
                  <a:schemeClr val="tx1"/>
                </a:solidFill>
              </a:rPr>
              <a:t>0.6</a:t>
            </a:r>
          </a:p>
          <a:p>
            <a:pPr algn="ctr"/>
            <a:r>
              <a:rPr lang="en-US" dirty="0">
                <a:solidFill>
                  <a:schemeClr val="tx1"/>
                </a:solidFill>
              </a:rPr>
              <a:t>……</a:t>
            </a:r>
          </a:p>
          <a:p>
            <a:pPr algn="ctr"/>
            <a:r>
              <a:rPr lang="en-US" dirty="0">
                <a:solidFill>
                  <a:schemeClr val="tx1"/>
                </a:solidFill>
              </a:rPr>
              <a:t>Output</a:t>
            </a:r>
          </a:p>
          <a:p>
            <a:pPr algn="ctr"/>
            <a:endParaRPr lang="en-US" dirty="0">
              <a:solidFill>
                <a:schemeClr val="tx1"/>
              </a:solidFill>
            </a:endParaRPr>
          </a:p>
        </p:txBody>
      </p:sp>
      <p:cxnSp>
        <p:nvCxnSpPr>
          <p:cNvPr id="22" name="Straight Arrow Connector 21">
            <a:extLst>
              <a:ext uri="{FF2B5EF4-FFF2-40B4-BE49-F238E27FC236}">
                <a16:creationId xmlns:a16="http://schemas.microsoft.com/office/drawing/2014/main" id="{65C0A40C-DD17-4CCE-26BD-3A02A33EF4F2}"/>
              </a:ext>
            </a:extLst>
          </p:cNvPr>
          <p:cNvCxnSpPr>
            <a:cxnSpLocks/>
            <a:stCxn id="2" idx="3"/>
            <a:endCxn id="17" idx="1"/>
          </p:cNvCxnSpPr>
          <p:nvPr/>
        </p:nvCxnSpPr>
        <p:spPr>
          <a:xfrm flipV="1">
            <a:off x="10515601" y="6549495"/>
            <a:ext cx="1038610" cy="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393550-AD5B-10BE-910D-6224E7E72664}"/>
              </a:ext>
            </a:extLst>
          </p:cNvPr>
          <p:cNvSpPr txBox="1"/>
          <p:nvPr/>
        </p:nvSpPr>
        <p:spPr>
          <a:xfrm>
            <a:off x="914400" y="1726343"/>
            <a:ext cx="16459200" cy="646331"/>
          </a:xfrm>
          <a:prstGeom prst="rect">
            <a:avLst/>
          </a:prstGeom>
          <a:noFill/>
        </p:spPr>
        <p:txBody>
          <a:bodyPr wrap="square" rtlCol="0">
            <a:spAutoFit/>
          </a:bodyPr>
          <a:lstStyle/>
          <a:p>
            <a:r>
              <a:rPr lang="en-US" dirty="0">
                <a:latin typeface="+mj-lt"/>
              </a:rPr>
              <a:t>Goal</a:t>
            </a:r>
            <a:r>
              <a:rPr lang="en-US" dirty="0"/>
              <a:t>: To accurately  distinguish between real and fake data</a:t>
            </a:r>
          </a:p>
        </p:txBody>
      </p:sp>
      <p:sp>
        <p:nvSpPr>
          <p:cNvPr id="27" name="TextBox 26">
            <a:extLst>
              <a:ext uri="{FF2B5EF4-FFF2-40B4-BE49-F238E27FC236}">
                <a16:creationId xmlns:a16="http://schemas.microsoft.com/office/drawing/2014/main" id="{44C5A4DE-65F1-875E-A582-825B8F318BAC}"/>
              </a:ext>
            </a:extLst>
          </p:cNvPr>
          <p:cNvSpPr txBox="1"/>
          <p:nvPr/>
        </p:nvSpPr>
        <p:spPr>
          <a:xfrm>
            <a:off x="2912967" y="4518497"/>
            <a:ext cx="628226" cy="646331"/>
          </a:xfrm>
          <a:prstGeom prst="rect">
            <a:avLst/>
          </a:prstGeom>
          <a:noFill/>
        </p:spPr>
        <p:txBody>
          <a:bodyPr wrap="square" rtlCol="0">
            <a:spAutoFit/>
          </a:bodyPr>
          <a:lstStyle/>
          <a:p>
            <a:pPr algn="ctr"/>
            <a:r>
              <a:rPr lang="en-US" b="1">
                <a:solidFill>
                  <a:schemeClr val="bg1"/>
                </a:solidFill>
              </a:rPr>
              <a:t>1</a:t>
            </a:r>
            <a:endParaRPr lang="en-US" b="1" err="1">
              <a:solidFill>
                <a:schemeClr val="bg1"/>
              </a:solidFill>
            </a:endParaRPr>
          </a:p>
        </p:txBody>
      </p:sp>
      <p:sp>
        <p:nvSpPr>
          <p:cNvPr id="251" name="TextBox 250">
            <a:extLst>
              <a:ext uri="{FF2B5EF4-FFF2-40B4-BE49-F238E27FC236}">
                <a16:creationId xmlns:a16="http://schemas.microsoft.com/office/drawing/2014/main" id="{E148B4D9-C848-07C7-E88F-0ECB59E8F770}"/>
              </a:ext>
            </a:extLst>
          </p:cNvPr>
          <p:cNvSpPr txBox="1"/>
          <p:nvPr/>
        </p:nvSpPr>
        <p:spPr>
          <a:xfrm>
            <a:off x="2912967" y="8257183"/>
            <a:ext cx="628226" cy="646331"/>
          </a:xfrm>
          <a:prstGeom prst="rect">
            <a:avLst/>
          </a:prstGeom>
          <a:noFill/>
        </p:spPr>
        <p:txBody>
          <a:bodyPr wrap="square" rtlCol="0">
            <a:spAutoFit/>
          </a:bodyPr>
          <a:lstStyle/>
          <a:p>
            <a:pPr algn="ctr"/>
            <a:r>
              <a:rPr lang="en-US" b="1">
                <a:solidFill>
                  <a:schemeClr val="bg1"/>
                </a:solidFill>
              </a:rPr>
              <a:t>0</a:t>
            </a:r>
            <a:endParaRPr lang="en-US" b="1" err="1">
              <a:solidFill>
                <a:schemeClr val="bg1"/>
              </a:solidFill>
            </a:endParaRPr>
          </a:p>
        </p:txBody>
      </p:sp>
      <p:sp>
        <p:nvSpPr>
          <p:cNvPr id="9" name="Rectangle 8">
            <a:extLst>
              <a:ext uri="{FF2B5EF4-FFF2-40B4-BE49-F238E27FC236}">
                <a16:creationId xmlns:a16="http://schemas.microsoft.com/office/drawing/2014/main" id="{1C88BD43-5C12-4D4D-9AFA-E65846E9A1AA}"/>
              </a:ext>
            </a:extLst>
          </p:cNvPr>
          <p:cNvSpPr/>
          <p:nvPr/>
        </p:nvSpPr>
        <p:spPr>
          <a:xfrm>
            <a:off x="3615162" y="7917632"/>
            <a:ext cx="2544680" cy="1371600"/>
          </a:xfrm>
          <a:prstGeom prst="rect">
            <a:avLst/>
          </a:prstGeom>
          <a:noFill/>
          <a:ln w="38100">
            <a:solidFill>
              <a:srgbClr val="06C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Fake Samples</a:t>
            </a:r>
          </a:p>
        </p:txBody>
      </p:sp>
    </p:spTree>
    <p:custDataLst>
      <p:tags r:id="rId1"/>
    </p:custDataLst>
    <p:extLst>
      <p:ext uri="{BB962C8B-B14F-4D97-AF65-F5344CB8AC3E}">
        <p14:creationId xmlns:p14="http://schemas.microsoft.com/office/powerpoint/2010/main" val="102295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9304">
        <p159:morph option="byObject"/>
      </p:transition>
    </mc:Choice>
    <mc:Fallback xmlns="">
      <p:transition spd="slow" advTm="5930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EBD530-2450-F6A7-9FF5-338F44A848F7}"/>
              </a:ext>
            </a:extLst>
          </p:cNvPr>
          <p:cNvSpPr>
            <a:spLocks noGrp="1"/>
          </p:cNvSpPr>
          <p:nvPr>
            <p:ph type="title"/>
          </p:nvPr>
        </p:nvSpPr>
        <p:spPr>
          <a:xfrm>
            <a:off x="914400" y="504965"/>
            <a:ext cx="16459200" cy="697454"/>
          </a:xfrm>
        </p:spPr>
        <p:txBody>
          <a:bodyPr vert="horz" lIns="0" tIns="0" rIns="0" bIns="0" rtlCol="0" anchor="ctr">
            <a:noAutofit/>
          </a:bodyPr>
          <a:lstStyle/>
          <a:p>
            <a:r>
              <a:rPr lang="en-US"/>
              <a:t>Discriminator Training Process</a:t>
            </a:r>
          </a:p>
        </p:txBody>
      </p:sp>
      <p:grpSp>
        <p:nvGrpSpPr>
          <p:cNvPr id="10" name="Group 9">
            <a:extLst>
              <a:ext uri="{FF2B5EF4-FFF2-40B4-BE49-F238E27FC236}">
                <a16:creationId xmlns:a16="http://schemas.microsoft.com/office/drawing/2014/main" id="{D0C9C34A-DD62-AFC9-AB8F-C7DEAF918AB9}"/>
              </a:ext>
            </a:extLst>
          </p:cNvPr>
          <p:cNvGrpSpPr/>
          <p:nvPr/>
        </p:nvGrpSpPr>
        <p:grpSpPr>
          <a:xfrm>
            <a:off x="1000124" y="1943100"/>
            <a:ext cx="16287751" cy="7371769"/>
            <a:chOff x="560223" y="673140"/>
            <a:chExt cx="17099128" cy="8870329"/>
          </a:xfrm>
        </p:grpSpPr>
        <p:grpSp>
          <p:nvGrpSpPr>
            <p:cNvPr id="328" name="Group 327">
              <a:extLst>
                <a:ext uri="{FF2B5EF4-FFF2-40B4-BE49-F238E27FC236}">
                  <a16:creationId xmlns:a16="http://schemas.microsoft.com/office/drawing/2014/main" id="{328D8BB3-E929-2AAF-3AE3-9C8EF4167251}"/>
                </a:ext>
              </a:extLst>
            </p:cNvPr>
            <p:cNvGrpSpPr/>
            <p:nvPr/>
          </p:nvGrpSpPr>
          <p:grpSpPr>
            <a:xfrm>
              <a:off x="560223" y="5598579"/>
              <a:ext cx="2430850" cy="3944890"/>
              <a:chOff x="373482" y="3654577"/>
              <a:chExt cx="1620566" cy="2629927"/>
            </a:xfrm>
          </p:grpSpPr>
          <p:grpSp>
            <p:nvGrpSpPr>
              <p:cNvPr id="329" name="Group 328">
                <a:extLst>
                  <a:ext uri="{FF2B5EF4-FFF2-40B4-BE49-F238E27FC236}">
                    <a16:creationId xmlns:a16="http://schemas.microsoft.com/office/drawing/2014/main" id="{D67F6040-D737-6989-C3AE-8E7AA6A7AD1F}"/>
                  </a:ext>
                </a:extLst>
              </p:cNvPr>
              <p:cNvGrpSpPr/>
              <p:nvPr/>
            </p:nvGrpSpPr>
            <p:grpSpPr>
              <a:xfrm>
                <a:off x="863725" y="3654577"/>
                <a:ext cx="640080" cy="1828800"/>
                <a:chOff x="1188720" y="2651760"/>
                <a:chExt cx="640080" cy="1828800"/>
              </a:xfrm>
            </p:grpSpPr>
            <p:grpSp>
              <p:nvGrpSpPr>
                <p:cNvPr id="331" name="Group 330">
                  <a:extLst>
                    <a:ext uri="{FF2B5EF4-FFF2-40B4-BE49-F238E27FC236}">
                      <a16:creationId xmlns:a16="http://schemas.microsoft.com/office/drawing/2014/main" id="{3EAF8784-B3C6-23B9-5C70-0EEB79EC73B0}"/>
                    </a:ext>
                  </a:extLst>
                </p:cNvPr>
                <p:cNvGrpSpPr/>
                <p:nvPr/>
              </p:nvGrpSpPr>
              <p:grpSpPr>
                <a:xfrm>
                  <a:off x="1188720" y="2651760"/>
                  <a:ext cx="640080" cy="1828800"/>
                  <a:chOff x="1188720" y="2697480"/>
                  <a:chExt cx="640080" cy="1828800"/>
                </a:xfrm>
              </p:grpSpPr>
              <p:sp>
                <p:nvSpPr>
                  <p:cNvPr id="333" name="Rectangle 332">
                    <a:extLst>
                      <a:ext uri="{FF2B5EF4-FFF2-40B4-BE49-F238E27FC236}">
                        <a16:creationId xmlns:a16="http://schemas.microsoft.com/office/drawing/2014/main" id="{4270525F-8607-AE25-4452-7CC0BF5B9939}"/>
                      </a:ext>
                    </a:extLst>
                  </p:cNvPr>
                  <p:cNvSpPr/>
                  <p:nvPr/>
                </p:nvSpPr>
                <p:spPr>
                  <a:xfrm>
                    <a:off x="1188720" y="2697480"/>
                    <a:ext cx="640080" cy="1828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0E7ADA93-CB70-5ABB-048F-EB7800727064}"/>
                      </a:ext>
                    </a:extLst>
                  </p:cNvPr>
                  <p:cNvSpPr/>
                  <p:nvPr/>
                </p:nvSpPr>
                <p:spPr>
                  <a:xfrm>
                    <a:off x="1371600" y="284607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1FA388B7-167F-4DA2-FE4A-7F4F47FC95E4}"/>
                      </a:ext>
                    </a:extLst>
                  </p:cNvPr>
                  <p:cNvSpPr/>
                  <p:nvPr/>
                </p:nvSpPr>
                <p:spPr>
                  <a:xfrm>
                    <a:off x="1371600" y="32689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B64D27B2-84DA-033F-B323-0E8C8315E93E}"/>
                      </a:ext>
                    </a:extLst>
                  </p:cNvPr>
                  <p:cNvSpPr/>
                  <p:nvPr/>
                </p:nvSpPr>
                <p:spPr>
                  <a:xfrm>
                    <a:off x="1371600" y="369189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2" name="Oval 331">
                  <a:extLst>
                    <a:ext uri="{FF2B5EF4-FFF2-40B4-BE49-F238E27FC236}">
                      <a16:creationId xmlns:a16="http://schemas.microsoft.com/office/drawing/2014/main" id="{8818FA25-781D-2FAE-02B9-167C7501BC6C}"/>
                    </a:ext>
                  </a:extLst>
                </p:cNvPr>
                <p:cNvSpPr/>
                <p:nvPr/>
              </p:nvSpPr>
              <p:spPr>
                <a:xfrm>
                  <a:off x="1371600" y="40690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0" name="TextBox 329">
                <a:extLst>
                  <a:ext uri="{FF2B5EF4-FFF2-40B4-BE49-F238E27FC236}">
                    <a16:creationId xmlns:a16="http://schemas.microsoft.com/office/drawing/2014/main" id="{D854E8F6-6794-1FF2-A707-59E79DA2D24A}"/>
                  </a:ext>
                </a:extLst>
              </p:cNvPr>
              <p:cNvSpPr txBox="1"/>
              <p:nvPr/>
            </p:nvSpPr>
            <p:spPr>
              <a:xfrm>
                <a:off x="373482" y="5484285"/>
                <a:ext cx="1620566" cy="800219"/>
              </a:xfrm>
              <a:prstGeom prst="rect">
                <a:avLst/>
              </a:prstGeom>
              <a:noFill/>
            </p:spPr>
            <p:txBody>
              <a:bodyPr wrap="square" rtlCol="0">
                <a:spAutoFit/>
              </a:bodyPr>
              <a:lstStyle/>
              <a:p>
                <a:pPr algn="ctr"/>
                <a:r>
                  <a:rPr lang="en-US"/>
                  <a:t>Noise Vector</a:t>
                </a:r>
                <a:endParaRPr lang="en-US" err="1"/>
              </a:p>
            </p:txBody>
          </p:sp>
        </p:grpSp>
        <p:sp>
          <p:nvSpPr>
            <p:cNvPr id="60" name="Rectangle: Rounded Corners 59">
              <a:extLst>
                <a:ext uri="{FF2B5EF4-FFF2-40B4-BE49-F238E27FC236}">
                  <a16:creationId xmlns:a16="http://schemas.microsoft.com/office/drawing/2014/main" id="{8AF61662-027B-E5CE-C71C-902E40133BB8}"/>
                </a:ext>
              </a:extLst>
            </p:cNvPr>
            <p:cNvSpPr/>
            <p:nvPr/>
          </p:nvSpPr>
          <p:spPr>
            <a:xfrm>
              <a:off x="9740577" y="1343837"/>
              <a:ext cx="7918774" cy="3913962"/>
            </a:xfrm>
            <a:prstGeom prst="roundRect">
              <a:avLst>
                <a:gd name="adj" fmla="val 7207"/>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0184DBB-2719-C898-709E-164F1DD0AE05}"/>
                </a:ext>
              </a:extLst>
            </p:cNvPr>
            <p:cNvSpPr/>
            <p:nvPr/>
          </p:nvSpPr>
          <p:spPr>
            <a:xfrm>
              <a:off x="16063128" y="1501953"/>
              <a:ext cx="1336664" cy="3445514"/>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rPr>
                <a:t>Discriminator Output</a:t>
              </a:r>
            </a:p>
          </p:txBody>
        </p:sp>
        <p:sp>
          <p:nvSpPr>
            <p:cNvPr id="17" name="Flowchart: Magnetic Disk 16">
              <a:extLst>
                <a:ext uri="{FF2B5EF4-FFF2-40B4-BE49-F238E27FC236}">
                  <a16:creationId xmlns:a16="http://schemas.microsoft.com/office/drawing/2014/main" id="{669DB9BE-4A9A-399A-CC39-DC81D9D80894}"/>
                </a:ext>
              </a:extLst>
            </p:cNvPr>
            <p:cNvSpPr/>
            <p:nvPr/>
          </p:nvSpPr>
          <p:spPr>
            <a:xfrm>
              <a:off x="4777130" y="1617629"/>
              <a:ext cx="2136556" cy="2005446"/>
            </a:xfrm>
            <a:prstGeom prst="flowChartMagneticDisk">
              <a:avLst/>
            </a:prstGeom>
            <a:noFill/>
            <a:ln w="38100">
              <a:solidFill>
                <a:srgbClr val="29B8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Real Data</a:t>
              </a:r>
            </a:p>
          </p:txBody>
        </p:sp>
        <p:cxnSp>
          <p:nvCxnSpPr>
            <p:cNvPr id="15" name="Connector: Elbow 14">
              <a:extLst>
                <a:ext uri="{FF2B5EF4-FFF2-40B4-BE49-F238E27FC236}">
                  <a16:creationId xmlns:a16="http://schemas.microsoft.com/office/drawing/2014/main" id="{D8C78440-4672-B2C9-FE4F-D1485B952CA4}"/>
                </a:ext>
              </a:extLst>
            </p:cNvPr>
            <p:cNvCxnSpPr>
              <a:cxnSpLocks/>
              <a:stCxn id="17" idx="4"/>
              <a:endCxn id="2" idx="1"/>
            </p:cNvCxnSpPr>
            <p:nvPr/>
          </p:nvCxnSpPr>
          <p:spPr>
            <a:xfrm>
              <a:off x="6913687" y="2620352"/>
              <a:ext cx="3198610" cy="1690736"/>
            </a:xfrm>
            <a:prstGeom prst="bentConnector3">
              <a:avLst>
                <a:gd name="adj1" fmla="val 50000"/>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ACE593E-6BFC-F2F3-DB67-6ED1FE017061}"/>
                </a:ext>
              </a:extLst>
            </p:cNvPr>
            <p:cNvCxnSpPr>
              <a:cxnSpLocks/>
              <a:stCxn id="2" idx="3"/>
              <a:endCxn id="35" idx="1"/>
            </p:cNvCxnSpPr>
            <p:nvPr/>
          </p:nvCxnSpPr>
          <p:spPr>
            <a:xfrm flipV="1">
              <a:off x="13599867" y="3224710"/>
              <a:ext cx="2463261" cy="1086377"/>
            </a:xfrm>
            <a:prstGeom prst="bentConnector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FFB21AF-7320-2274-A6D5-8176DF865070}"/>
                </a:ext>
              </a:extLst>
            </p:cNvPr>
            <p:cNvCxnSpPr>
              <a:cxnSpLocks/>
              <a:stCxn id="9" idx="3"/>
              <a:endCxn id="2" idx="2"/>
            </p:cNvCxnSpPr>
            <p:nvPr/>
          </p:nvCxnSpPr>
          <p:spPr>
            <a:xfrm flipV="1">
              <a:off x="10403230" y="5061435"/>
              <a:ext cx="1452852" cy="1954458"/>
            </a:xfrm>
            <a:prstGeom prst="bentConnector2">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90D67AB-CF45-7098-0958-9D7A098C2CD4}"/>
                </a:ext>
              </a:extLst>
            </p:cNvPr>
            <p:cNvCxnSpPr>
              <a:cxnSpLocks/>
              <a:stCxn id="8" idx="3"/>
              <a:endCxn id="9" idx="1"/>
            </p:cNvCxnSpPr>
            <p:nvPr/>
          </p:nvCxnSpPr>
          <p:spPr>
            <a:xfrm>
              <a:off x="6263506" y="7015892"/>
              <a:ext cx="1595044"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DE6FB2-17CA-186F-2583-1C673B677F61}"/>
                </a:ext>
              </a:extLst>
            </p:cNvPr>
            <p:cNvCxnSpPr>
              <a:cxnSpLocks/>
              <a:endCxn id="8" idx="1"/>
            </p:cNvCxnSpPr>
            <p:nvPr/>
          </p:nvCxnSpPr>
          <p:spPr>
            <a:xfrm>
              <a:off x="2255709" y="7003491"/>
              <a:ext cx="1463118" cy="1240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9890F1-A099-71DE-EC1F-517943C07345}"/>
                </a:ext>
              </a:extLst>
            </p:cNvPr>
            <p:cNvSpPr txBox="1"/>
            <p:nvPr/>
          </p:nvSpPr>
          <p:spPr>
            <a:xfrm>
              <a:off x="13336441" y="673140"/>
              <a:ext cx="4136350" cy="646331"/>
            </a:xfrm>
            <a:prstGeom prst="rect">
              <a:avLst/>
            </a:prstGeom>
            <a:noFill/>
          </p:spPr>
          <p:txBody>
            <a:bodyPr wrap="square" rtlCol="0">
              <a:spAutoFit/>
            </a:bodyPr>
            <a:lstStyle/>
            <a:p>
              <a:pPr algn="l"/>
              <a:r>
                <a:rPr lang="en-US" dirty="0"/>
                <a:t>Back propagation</a:t>
              </a:r>
            </a:p>
          </p:txBody>
        </p:sp>
        <p:sp>
          <p:nvSpPr>
            <p:cNvPr id="7" name="Arrow: Down 6">
              <a:extLst>
                <a:ext uri="{FF2B5EF4-FFF2-40B4-BE49-F238E27FC236}">
                  <a16:creationId xmlns:a16="http://schemas.microsoft.com/office/drawing/2014/main" id="{A8C7F927-A5AF-1BC0-70DF-025E0C47670B}"/>
                </a:ext>
              </a:extLst>
            </p:cNvPr>
            <p:cNvSpPr/>
            <p:nvPr/>
          </p:nvSpPr>
          <p:spPr>
            <a:xfrm rot="5400000">
              <a:off x="12331726" y="95945"/>
              <a:ext cx="284820" cy="1820438"/>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13E0CE-A89D-5E2A-9951-A5A95E998C64}"/>
                </a:ext>
              </a:extLst>
            </p:cNvPr>
            <p:cNvSpPr/>
            <p:nvPr/>
          </p:nvSpPr>
          <p:spPr>
            <a:xfrm>
              <a:off x="10112297" y="3560742"/>
              <a:ext cx="3487570" cy="150069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Discriminator</a:t>
              </a:r>
            </a:p>
            <a:p>
              <a:pPr algn="ctr"/>
              <a:r>
                <a:rPr lang="en-US" b="1">
                  <a:solidFill>
                    <a:schemeClr val="bg1"/>
                  </a:solidFill>
                </a:rPr>
                <a:t>D ( . )</a:t>
              </a:r>
            </a:p>
          </p:txBody>
        </p:sp>
        <p:sp>
          <p:nvSpPr>
            <p:cNvPr id="9" name="Rectangle 8">
              <a:extLst>
                <a:ext uri="{FF2B5EF4-FFF2-40B4-BE49-F238E27FC236}">
                  <a16:creationId xmlns:a16="http://schemas.microsoft.com/office/drawing/2014/main" id="{1C88BD43-5C12-4D4D-9AFA-E65846E9A1AA}"/>
                </a:ext>
              </a:extLst>
            </p:cNvPr>
            <p:cNvSpPr/>
            <p:nvPr/>
          </p:nvSpPr>
          <p:spPr>
            <a:xfrm>
              <a:off x="7858550" y="6330092"/>
              <a:ext cx="2544680" cy="1371600"/>
            </a:xfrm>
            <a:prstGeom prst="rect">
              <a:avLst/>
            </a:prstGeom>
            <a:noFill/>
            <a:ln w="38100">
              <a:solidFill>
                <a:srgbClr val="06C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Fake Samples</a:t>
              </a:r>
            </a:p>
          </p:txBody>
        </p:sp>
        <p:sp>
          <p:nvSpPr>
            <p:cNvPr id="8" name="Rectangle 7">
              <a:extLst>
                <a:ext uri="{FF2B5EF4-FFF2-40B4-BE49-F238E27FC236}">
                  <a16:creationId xmlns:a16="http://schemas.microsoft.com/office/drawing/2014/main" id="{C7AE90C5-0DFD-BE42-F5F4-A97F36E197C0}"/>
                </a:ext>
              </a:extLst>
            </p:cNvPr>
            <p:cNvSpPr/>
            <p:nvPr/>
          </p:nvSpPr>
          <p:spPr>
            <a:xfrm>
              <a:off x="3718826" y="6330092"/>
              <a:ext cx="2544680" cy="13716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Generator</a:t>
              </a:r>
            </a:p>
            <a:p>
              <a:pPr algn="ctr"/>
              <a:r>
                <a:rPr lang="en-US" b="1">
                  <a:solidFill>
                    <a:schemeClr val="bg1"/>
                  </a:solidFill>
                </a:rPr>
                <a:t>G ( . )</a:t>
              </a:r>
            </a:p>
          </p:txBody>
        </p:sp>
        <p:grpSp>
          <p:nvGrpSpPr>
            <p:cNvPr id="18" name="Group 17">
              <a:extLst>
                <a:ext uri="{FF2B5EF4-FFF2-40B4-BE49-F238E27FC236}">
                  <a16:creationId xmlns:a16="http://schemas.microsoft.com/office/drawing/2014/main" id="{77C99834-6B23-8402-F8E0-5D5D1F189AE8}"/>
                </a:ext>
              </a:extLst>
            </p:cNvPr>
            <p:cNvGrpSpPr/>
            <p:nvPr/>
          </p:nvGrpSpPr>
          <p:grpSpPr>
            <a:xfrm>
              <a:off x="10399040" y="1459000"/>
              <a:ext cx="2926080" cy="1993392"/>
              <a:chOff x="4377670" y="1618068"/>
              <a:chExt cx="1850408" cy="1262870"/>
            </a:xfrm>
          </p:grpSpPr>
          <p:sp>
            <p:nvSpPr>
              <p:cNvPr id="21" name="Oval 20">
                <a:extLst>
                  <a:ext uri="{FF2B5EF4-FFF2-40B4-BE49-F238E27FC236}">
                    <a16:creationId xmlns:a16="http://schemas.microsoft.com/office/drawing/2014/main" id="{7BD4C956-59DB-4107-89BA-706513DA68BC}"/>
                  </a:ext>
                </a:extLst>
              </p:cNvPr>
              <p:cNvSpPr/>
              <p:nvPr/>
            </p:nvSpPr>
            <p:spPr>
              <a:xfrm>
                <a:off x="4377672" y="1896335"/>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3" name="Straight Connector 22">
                <a:extLst>
                  <a:ext uri="{FF2B5EF4-FFF2-40B4-BE49-F238E27FC236}">
                    <a16:creationId xmlns:a16="http://schemas.microsoft.com/office/drawing/2014/main" id="{BF44792A-624E-7F43-5AEB-15BB058391A0}"/>
                  </a:ext>
                </a:extLst>
              </p:cNvPr>
              <p:cNvCxnSpPr>
                <a:cxnSpLocks/>
                <a:endCxn id="34" idx="2"/>
              </p:cNvCxnSpPr>
              <p:nvPr/>
            </p:nvCxnSpPr>
            <p:spPr>
              <a:xfrm flipV="1">
                <a:off x="4537040" y="1704535"/>
                <a:ext cx="260174" cy="24529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2A6FFF2-ECF5-766C-3F42-7B2AB0FCFEE7}"/>
                  </a:ext>
                </a:extLst>
              </p:cNvPr>
              <p:cNvSpPr/>
              <p:nvPr/>
            </p:nvSpPr>
            <p:spPr>
              <a:xfrm>
                <a:off x="4377671"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 name="Oval 26">
                <a:extLst>
                  <a:ext uri="{FF2B5EF4-FFF2-40B4-BE49-F238E27FC236}">
                    <a16:creationId xmlns:a16="http://schemas.microsoft.com/office/drawing/2014/main" id="{C1D68AFF-1254-43CB-71C3-E042818D708C}"/>
                  </a:ext>
                </a:extLst>
              </p:cNvPr>
              <p:cNvSpPr/>
              <p:nvPr/>
            </p:nvSpPr>
            <p:spPr>
              <a:xfrm>
                <a:off x="4377670"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51" name="Oval 250">
                <a:extLst>
                  <a:ext uri="{FF2B5EF4-FFF2-40B4-BE49-F238E27FC236}">
                    <a16:creationId xmlns:a16="http://schemas.microsoft.com/office/drawing/2014/main" id="{46E88C8E-DDB4-E9E8-CA17-B02868F38282}"/>
                  </a:ext>
                </a:extLst>
              </p:cNvPr>
              <p:cNvSpPr/>
              <p:nvPr/>
            </p:nvSpPr>
            <p:spPr>
              <a:xfrm>
                <a:off x="4797214" y="2719070"/>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52" name="Oval 251">
                <a:extLst>
                  <a:ext uri="{FF2B5EF4-FFF2-40B4-BE49-F238E27FC236}">
                    <a16:creationId xmlns:a16="http://schemas.microsoft.com/office/drawing/2014/main" id="{A2FC90B7-EFF8-6464-A30E-DCFCE367D484}"/>
                  </a:ext>
                </a:extLst>
              </p:cNvPr>
              <p:cNvSpPr/>
              <p:nvPr/>
            </p:nvSpPr>
            <p:spPr>
              <a:xfrm>
                <a:off x="4797213" y="189634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53" name="Oval 252">
                <a:extLst>
                  <a:ext uri="{FF2B5EF4-FFF2-40B4-BE49-F238E27FC236}">
                    <a16:creationId xmlns:a16="http://schemas.microsoft.com/office/drawing/2014/main" id="{CCE172DB-9AB6-7B51-1984-287EBDFD3BFC}"/>
                  </a:ext>
                </a:extLst>
              </p:cNvPr>
              <p:cNvSpPr/>
              <p:nvPr/>
            </p:nvSpPr>
            <p:spPr>
              <a:xfrm>
                <a:off x="4797215"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2" name="Oval 31">
                <a:extLst>
                  <a:ext uri="{FF2B5EF4-FFF2-40B4-BE49-F238E27FC236}">
                    <a16:creationId xmlns:a16="http://schemas.microsoft.com/office/drawing/2014/main" id="{A7C964F7-D29D-DF59-4767-1CC2B57FE722}"/>
                  </a:ext>
                </a:extLst>
              </p:cNvPr>
              <p:cNvSpPr/>
              <p:nvPr/>
            </p:nvSpPr>
            <p:spPr>
              <a:xfrm>
                <a:off x="4797214"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 name="Oval 33">
                <a:extLst>
                  <a:ext uri="{FF2B5EF4-FFF2-40B4-BE49-F238E27FC236}">
                    <a16:creationId xmlns:a16="http://schemas.microsoft.com/office/drawing/2014/main" id="{0C3299A0-D97B-4CAF-E8CF-B78AA64BCAF4}"/>
                  </a:ext>
                </a:extLst>
              </p:cNvPr>
              <p:cNvSpPr/>
              <p:nvPr/>
            </p:nvSpPr>
            <p:spPr>
              <a:xfrm>
                <a:off x="4797214" y="1623601"/>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6" name="Straight Connector 35">
                <a:extLst>
                  <a:ext uri="{FF2B5EF4-FFF2-40B4-BE49-F238E27FC236}">
                    <a16:creationId xmlns:a16="http://schemas.microsoft.com/office/drawing/2014/main" id="{9AD3447E-E2A4-5CE6-AA4A-9C00388F4118}"/>
                  </a:ext>
                </a:extLst>
              </p:cNvPr>
              <p:cNvCxnSpPr>
                <a:cxnSpLocks/>
                <a:endCxn id="252" idx="2"/>
              </p:cNvCxnSpPr>
              <p:nvPr/>
            </p:nvCxnSpPr>
            <p:spPr>
              <a:xfrm flipV="1">
                <a:off x="4522849" y="1977276"/>
                <a:ext cx="274364" cy="25940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CC93A5-A37B-8E91-6725-BE1E84BE24BA}"/>
                  </a:ext>
                </a:extLst>
              </p:cNvPr>
              <p:cNvCxnSpPr>
                <a:cxnSpLocks/>
                <a:stCxn id="27" idx="6"/>
                <a:endCxn id="253" idx="2"/>
              </p:cNvCxnSpPr>
              <p:nvPr/>
            </p:nvCxnSpPr>
            <p:spPr>
              <a:xfrm flipV="1">
                <a:off x="4537039" y="2252492"/>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E79F9A-C6EC-D612-2C2A-3674D582280A}"/>
                  </a:ext>
                </a:extLst>
              </p:cNvPr>
              <p:cNvCxnSpPr>
                <a:cxnSpLocks/>
                <a:stCxn id="21" idx="6"/>
                <a:endCxn id="253" idx="2"/>
              </p:cNvCxnSpPr>
              <p:nvPr/>
            </p:nvCxnSpPr>
            <p:spPr>
              <a:xfrm>
                <a:off x="4537040" y="1977270"/>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88E33A-CE1F-2171-02A1-BB0311F2C40D}"/>
                  </a:ext>
                </a:extLst>
              </p:cNvPr>
              <p:cNvCxnSpPr>
                <a:cxnSpLocks/>
                <a:stCxn id="24" idx="6"/>
                <a:endCxn id="32" idx="2"/>
              </p:cNvCxnSpPr>
              <p:nvPr/>
            </p:nvCxnSpPr>
            <p:spPr>
              <a:xfrm>
                <a:off x="4537039" y="2252492"/>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1BE393E-107F-D99F-FC7D-E22D92397DBA}"/>
                  </a:ext>
                </a:extLst>
              </p:cNvPr>
              <p:cNvCxnSpPr>
                <a:cxnSpLocks/>
                <a:stCxn id="27" idx="6"/>
                <a:endCxn id="251" idx="2"/>
              </p:cNvCxnSpPr>
              <p:nvPr/>
            </p:nvCxnSpPr>
            <p:spPr>
              <a:xfrm>
                <a:off x="4537039"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09B41A1-90E8-A590-589F-BFBE4F0DC56E}"/>
                  </a:ext>
                </a:extLst>
              </p:cNvPr>
              <p:cNvCxnSpPr>
                <a:cxnSpLocks/>
                <a:stCxn id="34" idx="6"/>
              </p:cNvCxnSpPr>
              <p:nvPr/>
            </p:nvCxnSpPr>
            <p:spPr>
              <a:xfrm>
                <a:off x="4956583" y="1704535"/>
                <a:ext cx="268681"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7DFF77-E543-FFA7-DB21-DFC1D7DC5EEF}"/>
                  </a:ext>
                </a:extLst>
              </p:cNvPr>
              <p:cNvCxnSpPr>
                <a:cxnSpLocks/>
                <a:stCxn id="251" idx="6"/>
              </p:cNvCxnSpPr>
              <p:nvPr/>
            </p:nvCxnSpPr>
            <p:spPr>
              <a:xfrm flipV="1">
                <a:off x="4956583"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37BB49-105D-D23B-C3CC-DEA44D7FE703}"/>
                  </a:ext>
                </a:extLst>
              </p:cNvPr>
              <p:cNvCxnSpPr>
                <a:cxnSpLocks/>
              </p:cNvCxnSpPr>
              <p:nvPr/>
            </p:nvCxnSpPr>
            <p:spPr>
              <a:xfrm>
                <a:off x="4550403" y="2527713"/>
                <a:ext cx="228402"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3DC857-B4DA-440C-F57C-9389901B2D89}"/>
                  </a:ext>
                </a:extLst>
              </p:cNvPr>
              <p:cNvCxnSpPr>
                <a:cxnSpLocks/>
                <a:stCxn id="24" idx="6"/>
              </p:cNvCxnSpPr>
              <p:nvPr/>
            </p:nvCxnSpPr>
            <p:spPr>
              <a:xfrm>
                <a:off x="4537039" y="2252492"/>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543262-A911-8FE4-2B1D-94ED5453741C}"/>
                  </a:ext>
                </a:extLst>
              </p:cNvPr>
              <p:cNvCxnSpPr>
                <a:cxnSpLocks/>
                <a:stCxn id="21" idx="6"/>
                <a:endCxn id="252" idx="2"/>
              </p:cNvCxnSpPr>
              <p:nvPr/>
            </p:nvCxnSpPr>
            <p:spPr>
              <a:xfrm>
                <a:off x="4537040" y="1977270"/>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C82B8B-59D7-2853-56FF-EEE65EDF1926}"/>
                  </a:ext>
                </a:extLst>
              </p:cNvPr>
              <p:cNvCxnSpPr>
                <a:cxnSpLocks/>
              </p:cNvCxnSpPr>
              <p:nvPr/>
            </p:nvCxnSpPr>
            <p:spPr>
              <a:xfrm>
                <a:off x="4965736" y="1704534"/>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BBED25-A641-0D82-06E1-EC8EBE6ECDF8}"/>
                  </a:ext>
                </a:extLst>
              </p:cNvPr>
              <p:cNvCxnSpPr>
                <a:cxnSpLocks/>
                <a:stCxn id="251" idx="6"/>
              </p:cNvCxnSpPr>
              <p:nvPr/>
            </p:nvCxnSpPr>
            <p:spPr>
              <a:xfrm>
                <a:off x="4956583" y="2800005"/>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3216A1-C8FF-3DFD-4E32-F43C317E06E5}"/>
                  </a:ext>
                </a:extLst>
              </p:cNvPr>
              <p:cNvCxnSpPr>
                <a:cxnSpLocks/>
                <a:endCxn id="24" idx="6"/>
              </p:cNvCxnSpPr>
              <p:nvPr/>
            </p:nvCxnSpPr>
            <p:spPr>
              <a:xfrm flipH="1">
                <a:off x="4537039" y="1716053"/>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CCBA88-9B04-3ED5-5156-6B6DFCA7E4AE}"/>
                  </a:ext>
                </a:extLst>
              </p:cNvPr>
              <p:cNvCxnSpPr>
                <a:cxnSpLocks/>
                <a:stCxn id="24" idx="6"/>
                <a:endCxn id="251" idx="2"/>
              </p:cNvCxnSpPr>
              <p:nvPr/>
            </p:nvCxnSpPr>
            <p:spPr>
              <a:xfrm>
                <a:off x="4537039" y="2252492"/>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2D307F-C529-1102-1AB1-9AAA9BDCCE62}"/>
                  </a:ext>
                </a:extLst>
              </p:cNvPr>
              <p:cNvCxnSpPr>
                <a:cxnSpLocks/>
                <a:stCxn id="21" idx="6"/>
                <a:endCxn id="32" idx="2"/>
              </p:cNvCxnSpPr>
              <p:nvPr/>
            </p:nvCxnSpPr>
            <p:spPr>
              <a:xfrm>
                <a:off x="4537040" y="1977270"/>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0B3DC8B-DB34-717C-38A0-257B824EF64B}"/>
                  </a:ext>
                </a:extLst>
              </p:cNvPr>
              <p:cNvCxnSpPr>
                <a:cxnSpLocks/>
                <a:stCxn id="21" idx="6"/>
                <a:endCxn id="251" idx="2"/>
              </p:cNvCxnSpPr>
              <p:nvPr/>
            </p:nvCxnSpPr>
            <p:spPr>
              <a:xfrm>
                <a:off x="4537040" y="1977270"/>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0E3C37D-461B-B3A0-ABD1-9E15C4647050}"/>
                  </a:ext>
                </a:extLst>
              </p:cNvPr>
              <p:cNvCxnSpPr>
                <a:cxnSpLocks/>
                <a:stCxn id="34" idx="2"/>
                <a:endCxn id="27" idx="6"/>
              </p:cNvCxnSpPr>
              <p:nvPr/>
            </p:nvCxnSpPr>
            <p:spPr>
              <a:xfrm flipH="1">
                <a:off x="4537039"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EF8994D-AFA0-7B47-3993-051D449C3441}"/>
                  </a:ext>
                </a:extLst>
              </p:cNvPr>
              <p:cNvCxnSpPr>
                <a:cxnSpLocks/>
                <a:stCxn id="252" idx="2"/>
                <a:endCxn id="27" idx="6"/>
              </p:cNvCxnSpPr>
              <p:nvPr/>
            </p:nvCxnSpPr>
            <p:spPr>
              <a:xfrm flipH="1">
                <a:off x="4537039" y="1977276"/>
                <a:ext cx="260175" cy="55043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23AC3B-5421-9460-23A8-0AC6DAAF7107}"/>
                  </a:ext>
                </a:extLst>
              </p:cNvPr>
              <p:cNvCxnSpPr>
                <a:cxnSpLocks/>
              </p:cNvCxnSpPr>
              <p:nvPr/>
            </p:nvCxnSpPr>
            <p:spPr>
              <a:xfrm flipV="1">
                <a:off x="4949120" y="1712305"/>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01FDA35-A74F-D6DA-F73D-A43265A59451}"/>
                  </a:ext>
                </a:extLst>
              </p:cNvPr>
              <p:cNvCxnSpPr>
                <a:cxnSpLocks/>
              </p:cNvCxnSpPr>
              <p:nvPr/>
            </p:nvCxnSpPr>
            <p:spPr>
              <a:xfrm flipV="1">
                <a:off x="4946377" y="1991482"/>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DA24608-60D4-BC4F-74B9-60A5624A644F}"/>
                  </a:ext>
                </a:extLst>
              </p:cNvPr>
              <p:cNvCxnSpPr>
                <a:cxnSpLocks/>
              </p:cNvCxnSpPr>
              <p:nvPr/>
            </p:nvCxnSpPr>
            <p:spPr>
              <a:xfrm flipV="1">
                <a:off x="4952225" y="2260261"/>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F40B470-351E-33D4-4BEF-F6C31E910841}"/>
                  </a:ext>
                </a:extLst>
              </p:cNvPr>
              <p:cNvCxnSpPr>
                <a:cxnSpLocks/>
              </p:cNvCxnSpPr>
              <p:nvPr/>
            </p:nvCxnSpPr>
            <p:spPr>
              <a:xfrm>
                <a:off x="4952227" y="1985039"/>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8CB30814-D854-52B4-27AF-A263BC7229BC}"/>
                  </a:ext>
                </a:extLst>
              </p:cNvPr>
              <p:cNvCxnSpPr>
                <a:cxnSpLocks/>
              </p:cNvCxnSpPr>
              <p:nvPr/>
            </p:nvCxnSpPr>
            <p:spPr>
              <a:xfrm>
                <a:off x="4952226" y="2260261"/>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AE264E3-BED8-E121-8DE9-E52995DB9752}"/>
                  </a:ext>
                </a:extLst>
              </p:cNvPr>
              <p:cNvCxnSpPr>
                <a:cxnSpLocks/>
              </p:cNvCxnSpPr>
              <p:nvPr/>
            </p:nvCxnSpPr>
            <p:spPr>
              <a:xfrm>
                <a:off x="4952225" y="2535483"/>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9B7B1A9-E780-DEE0-8FA5-2697E220C927}"/>
                  </a:ext>
                </a:extLst>
              </p:cNvPr>
              <p:cNvCxnSpPr>
                <a:cxnSpLocks/>
              </p:cNvCxnSpPr>
              <p:nvPr/>
            </p:nvCxnSpPr>
            <p:spPr>
              <a:xfrm>
                <a:off x="4946377" y="2534017"/>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1C1C2DF-642F-6220-DFCE-CD4D0B2DACBF}"/>
                  </a:ext>
                </a:extLst>
              </p:cNvPr>
              <p:cNvCxnSpPr>
                <a:cxnSpLocks/>
              </p:cNvCxnSpPr>
              <p:nvPr/>
            </p:nvCxnSpPr>
            <p:spPr>
              <a:xfrm>
                <a:off x="4952226" y="2260261"/>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1EF0250-C05A-D18C-5741-171D57EC9F5E}"/>
                  </a:ext>
                </a:extLst>
              </p:cNvPr>
              <p:cNvCxnSpPr>
                <a:cxnSpLocks/>
              </p:cNvCxnSpPr>
              <p:nvPr/>
            </p:nvCxnSpPr>
            <p:spPr>
              <a:xfrm>
                <a:off x="4952227" y="1985039"/>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A8513FF-5783-5951-2967-D7D158EA3795}"/>
                  </a:ext>
                </a:extLst>
              </p:cNvPr>
              <p:cNvCxnSpPr>
                <a:cxnSpLocks/>
              </p:cNvCxnSpPr>
              <p:nvPr/>
            </p:nvCxnSpPr>
            <p:spPr>
              <a:xfrm flipH="1">
                <a:off x="4952226" y="1723822"/>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D426C7D-5C3C-D0DB-4F94-A95CCA9C7724}"/>
                  </a:ext>
                </a:extLst>
              </p:cNvPr>
              <p:cNvCxnSpPr>
                <a:cxnSpLocks/>
              </p:cNvCxnSpPr>
              <p:nvPr/>
            </p:nvCxnSpPr>
            <p:spPr>
              <a:xfrm>
                <a:off x="4952226" y="2260261"/>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0E7C832-14B7-2525-1015-907DF90B76A4}"/>
                  </a:ext>
                </a:extLst>
              </p:cNvPr>
              <p:cNvCxnSpPr>
                <a:cxnSpLocks/>
              </p:cNvCxnSpPr>
              <p:nvPr/>
            </p:nvCxnSpPr>
            <p:spPr>
              <a:xfrm>
                <a:off x="4952227" y="1985039"/>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0F2B10C-50BB-51ED-BA35-5B78D4F5E7C8}"/>
                  </a:ext>
                </a:extLst>
              </p:cNvPr>
              <p:cNvCxnSpPr>
                <a:cxnSpLocks/>
              </p:cNvCxnSpPr>
              <p:nvPr/>
            </p:nvCxnSpPr>
            <p:spPr>
              <a:xfrm>
                <a:off x="4952227" y="1985039"/>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3B969DF-559B-A729-D996-2798D24AB5A7}"/>
                  </a:ext>
                </a:extLst>
              </p:cNvPr>
              <p:cNvCxnSpPr>
                <a:cxnSpLocks/>
              </p:cNvCxnSpPr>
              <p:nvPr/>
            </p:nvCxnSpPr>
            <p:spPr>
              <a:xfrm flipH="1">
                <a:off x="4952225" y="171230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8347E86D-0937-B5A0-2996-C7233E7CF0A9}"/>
                  </a:ext>
                </a:extLst>
              </p:cNvPr>
              <p:cNvCxnSpPr>
                <a:cxnSpLocks/>
              </p:cNvCxnSpPr>
              <p:nvPr/>
            </p:nvCxnSpPr>
            <p:spPr>
              <a:xfrm flipH="1">
                <a:off x="4952225" y="1985038"/>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158CAFB1-112E-F989-9D5F-B5E2EB97056D}"/>
                  </a:ext>
                </a:extLst>
              </p:cNvPr>
              <p:cNvCxnSpPr>
                <a:cxnSpLocks/>
                <a:endCxn id="251" idx="6"/>
              </p:cNvCxnSpPr>
              <p:nvPr/>
            </p:nvCxnSpPr>
            <p:spPr>
              <a:xfrm flipH="1">
                <a:off x="4956583" y="2252492"/>
                <a:ext cx="260176"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936FEE-E262-CB92-EB0A-492993E5BE9B}"/>
                  </a:ext>
                </a:extLst>
              </p:cNvPr>
              <p:cNvCxnSpPr>
                <a:cxnSpLocks/>
                <a:endCxn id="251" idx="6"/>
              </p:cNvCxnSpPr>
              <p:nvPr/>
            </p:nvCxnSpPr>
            <p:spPr>
              <a:xfrm flipH="1">
                <a:off x="4956583" y="1977270"/>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DD24327-DF8A-B102-6BDB-E73A75BCCC8D}"/>
                  </a:ext>
                </a:extLst>
              </p:cNvPr>
              <p:cNvCxnSpPr>
                <a:cxnSpLocks/>
                <a:endCxn id="251" idx="6"/>
              </p:cNvCxnSpPr>
              <p:nvPr/>
            </p:nvCxnSpPr>
            <p:spPr>
              <a:xfrm flipH="1">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B218D16-DF0B-809B-040C-444665C9536C}"/>
                  </a:ext>
                </a:extLst>
              </p:cNvPr>
              <p:cNvCxnSpPr>
                <a:cxnSpLocks/>
                <a:stCxn id="34" idx="6"/>
              </p:cNvCxnSpPr>
              <p:nvPr/>
            </p:nvCxnSpPr>
            <p:spPr>
              <a:xfrm>
                <a:off x="4956583" y="1704535"/>
                <a:ext cx="260176"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0524FCB-476C-759C-DB53-7956D923F7A2}"/>
                  </a:ext>
                </a:extLst>
              </p:cNvPr>
              <p:cNvCxnSpPr>
                <a:cxnSpLocks/>
                <a:stCxn id="34" idx="6"/>
              </p:cNvCxnSpPr>
              <p:nvPr/>
            </p:nvCxnSpPr>
            <p:spPr>
              <a:xfrm>
                <a:off x="4956583"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814DA5D-2648-4E0B-43B3-7A62E72AC37E}"/>
                  </a:ext>
                </a:extLst>
              </p:cNvPr>
              <p:cNvCxnSpPr>
                <a:cxnSpLocks/>
                <a:stCxn id="34" idx="6"/>
              </p:cNvCxnSpPr>
              <p:nvPr/>
            </p:nvCxnSpPr>
            <p:spPr>
              <a:xfrm>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BE9792E2-F67C-F94A-5601-E2E77EEEE1A1}"/>
                  </a:ext>
                </a:extLst>
              </p:cNvPr>
              <p:cNvSpPr/>
              <p:nvPr/>
            </p:nvSpPr>
            <p:spPr>
              <a:xfrm>
                <a:off x="5229620"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2" name="Oval 281">
                <a:extLst>
                  <a:ext uri="{FF2B5EF4-FFF2-40B4-BE49-F238E27FC236}">
                    <a16:creationId xmlns:a16="http://schemas.microsoft.com/office/drawing/2014/main" id="{680E4D59-3CA6-51B3-F136-A629DBDDD815}"/>
                  </a:ext>
                </a:extLst>
              </p:cNvPr>
              <p:cNvSpPr/>
              <p:nvPr/>
            </p:nvSpPr>
            <p:spPr>
              <a:xfrm>
                <a:off x="5229619" y="189080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3" name="Oval 282">
                <a:extLst>
                  <a:ext uri="{FF2B5EF4-FFF2-40B4-BE49-F238E27FC236}">
                    <a16:creationId xmlns:a16="http://schemas.microsoft.com/office/drawing/2014/main" id="{31789FC2-E4CA-2733-4866-5DE5C983E594}"/>
                  </a:ext>
                </a:extLst>
              </p:cNvPr>
              <p:cNvSpPr/>
              <p:nvPr/>
            </p:nvSpPr>
            <p:spPr>
              <a:xfrm>
                <a:off x="5229621"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4" name="Oval 283">
                <a:extLst>
                  <a:ext uri="{FF2B5EF4-FFF2-40B4-BE49-F238E27FC236}">
                    <a16:creationId xmlns:a16="http://schemas.microsoft.com/office/drawing/2014/main" id="{6ECCB1DF-E88E-A632-AFF5-20BAF4CEFB11}"/>
                  </a:ext>
                </a:extLst>
              </p:cNvPr>
              <p:cNvSpPr/>
              <p:nvPr/>
            </p:nvSpPr>
            <p:spPr>
              <a:xfrm>
                <a:off x="5229620"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5" name="Oval 284">
                <a:extLst>
                  <a:ext uri="{FF2B5EF4-FFF2-40B4-BE49-F238E27FC236}">
                    <a16:creationId xmlns:a16="http://schemas.microsoft.com/office/drawing/2014/main" id="{18966B04-3473-2751-7060-9972E4ABC812}"/>
                  </a:ext>
                </a:extLst>
              </p:cNvPr>
              <p:cNvSpPr/>
              <p:nvPr/>
            </p:nvSpPr>
            <p:spPr>
              <a:xfrm>
                <a:off x="5649166" y="189080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6" name="Oval 285">
                <a:extLst>
                  <a:ext uri="{FF2B5EF4-FFF2-40B4-BE49-F238E27FC236}">
                    <a16:creationId xmlns:a16="http://schemas.microsoft.com/office/drawing/2014/main" id="{A350F753-3208-4060-0A66-55CF38C3738E}"/>
                  </a:ext>
                </a:extLst>
              </p:cNvPr>
              <p:cNvSpPr/>
              <p:nvPr/>
            </p:nvSpPr>
            <p:spPr>
              <a:xfrm>
                <a:off x="5649165"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7" name="Oval 286">
                <a:extLst>
                  <a:ext uri="{FF2B5EF4-FFF2-40B4-BE49-F238E27FC236}">
                    <a16:creationId xmlns:a16="http://schemas.microsoft.com/office/drawing/2014/main" id="{4362FF89-C203-56B5-ED6E-9EBB68D79D7B}"/>
                  </a:ext>
                </a:extLst>
              </p:cNvPr>
              <p:cNvSpPr/>
              <p:nvPr/>
            </p:nvSpPr>
            <p:spPr>
              <a:xfrm>
                <a:off x="5649164"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8" name="Oval 287">
                <a:extLst>
                  <a:ext uri="{FF2B5EF4-FFF2-40B4-BE49-F238E27FC236}">
                    <a16:creationId xmlns:a16="http://schemas.microsoft.com/office/drawing/2014/main" id="{481DB582-D129-B227-34DB-68CA38FFC953}"/>
                  </a:ext>
                </a:extLst>
              </p:cNvPr>
              <p:cNvSpPr/>
              <p:nvPr/>
            </p:nvSpPr>
            <p:spPr>
              <a:xfrm>
                <a:off x="5649163"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9" name="Oval 288">
                <a:extLst>
                  <a:ext uri="{FF2B5EF4-FFF2-40B4-BE49-F238E27FC236}">
                    <a16:creationId xmlns:a16="http://schemas.microsoft.com/office/drawing/2014/main" id="{EC3D04BD-FD0C-C419-0335-68551DC666DC}"/>
                  </a:ext>
                </a:extLst>
              </p:cNvPr>
              <p:cNvSpPr/>
              <p:nvPr/>
            </p:nvSpPr>
            <p:spPr>
              <a:xfrm>
                <a:off x="5229620"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90" name="Oval 289">
                <a:extLst>
                  <a:ext uri="{FF2B5EF4-FFF2-40B4-BE49-F238E27FC236}">
                    <a16:creationId xmlns:a16="http://schemas.microsoft.com/office/drawing/2014/main" id="{8F47FDD5-16B7-6E8B-2F11-7312236473D7}"/>
                  </a:ext>
                </a:extLst>
              </p:cNvPr>
              <p:cNvSpPr/>
              <p:nvPr/>
            </p:nvSpPr>
            <p:spPr>
              <a:xfrm>
                <a:off x="5649163"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91" name="Oval 290">
                <a:extLst>
                  <a:ext uri="{FF2B5EF4-FFF2-40B4-BE49-F238E27FC236}">
                    <a16:creationId xmlns:a16="http://schemas.microsoft.com/office/drawing/2014/main" id="{A0278B0A-8848-45D2-553E-4F305D1A8BB6}"/>
                  </a:ext>
                </a:extLst>
              </p:cNvPr>
              <p:cNvSpPr/>
              <p:nvPr/>
            </p:nvSpPr>
            <p:spPr>
              <a:xfrm>
                <a:off x="6068709" y="204830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92" name="Oval 291">
                <a:extLst>
                  <a:ext uri="{FF2B5EF4-FFF2-40B4-BE49-F238E27FC236}">
                    <a16:creationId xmlns:a16="http://schemas.microsoft.com/office/drawing/2014/main" id="{337556EC-D7C2-6C46-41B2-C95626FFB095}"/>
                  </a:ext>
                </a:extLst>
              </p:cNvPr>
              <p:cNvSpPr/>
              <p:nvPr/>
            </p:nvSpPr>
            <p:spPr>
              <a:xfrm>
                <a:off x="6068708" y="232352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93" name="Straight Connector 292">
                <a:extLst>
                  <a:ext uri="{FF2B5EF4-FFF2-40B4-BE49-F238E27FC236}">
                    <a16:creationId xmlns:a16="http://schemas.microsoft.com/office/drawing/2014/main" id="{35495590-C0F4-59B9-95B8-D806E18B511D}"/>
                  </a:ext>
                </a:extLst>
              </p:cNvPr>
              <p:cNvCxnSpPr>
                <a:cxnSpLocks/>
                <a:stCxn id="289" idx="6"/>
              </p:cNvCxnSpPr>
              <p:nvPr/>
            </p:nvCxnSpPr>
            <p:spPr>
              <a:xfrm>
                <a:off x="5388989" y="1699002"/>
                <a:ext cx="268682"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EA0D76E0-2D8A-5E0F-DE5F-77C71F94B1AB}"/>
                  </a:ext>
                </a:extLst>
              </p:cNvPr>
              <p:cNvCxnSpPr>
                <a:cxnSpLocks/>
                <a:stCxn id="281" idx="6"/>
                <a:endCxn id="287" idx="2"/>
              </p:cNvCxnSpPr>
              <p:nvPr/>
            </p:nvCxnSpPr>
            <p:spPr>
              <a:xfrm flipV="1">
                <a:off x="5388989" y="2522181"/>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CDB28E9-0977-2BE8-8C74-34C3BC4FB7DA}"/>
                  </a:ext>
                </a:extLst>
              </p:cNvPr>
              <p:cNvCxnSpPr>
                <a:cxnSpLocks/>
                <a:endCxn id="290" idx="2"/>
              </p:cNvCxnSpPr>
              <p:nvPr/>
            </p:nvCxnSpPr>
            <p:spPr>
              <a:xfrm>
                <a:off x="5398142" y="1699001"/>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8AB8AA2-2EAC-38BA-64EB-F5C1B6014CCA}"/>
                  </a:ext>
                </a:extLst>
              </p:cNvPr>
              <p:cNvCxnSpPr>
                <a:cxnSpLocks/>
                <a:stCxn id="281" idx="6"/>
                <a:endCxn id="288" idx="2"/>
              </p:cNvCxnSpPr>
              <p:nvPr/>
            </p:nvCxnSpPr>
            <p:spPr>
              <a:xfrm>
                <a:off x="5388989" y="2794472"/>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E3822FA-F358-DB1A-6828-BC43D4F11189}"/>
                  </a:ext>
                </a:extLst>
              </p:cNvPr>
              <p:cNvCxnSpPr>
                <a:cxnSpLocks/>
              </p:cNvCxnSpPr>
              <p:nvPr/>
            </p:nvCxnSpPr>
            <p:spPr>
              <a:xfrm flipV="1">
                <a:off x="5381526" y="1706772"/>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EA5B1B36-78A9-5ECC-6BB9-4B51FB93597C}"/>
                  </a:ext>
                </a:extLst>
              </p:cNvPr>
              <p:cNvCxnSpPr>
                <a:cxnSpLocks/>
              </p:cNvCxnSpPr>
              <p:nvPr/>
            </p:nvCxnSpPr>
            <p:spPr>
              <a:xfrm flipV="1">
                <a:off x="5378783" y="1985949"/>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4198A39-A435-69A1-80D2-3BF9F01D4CCC}"/>
                  </a:ext>
                </a:extLst>
              </p:cNvPr>
              <p:cNvCxnSpPr>
                <a:cxnSpLocks/>
              </p:cNvCxnSpPr>
              <p:nvPr/>
            </p:nvCxnSpPr>
            <p:spPr>
              <a:xfrm flipV="1">
                <a:off x="5384631" y="2254728"/>
                <a:ext cx="260177"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14C2A3C-1186-0A61-7664-C694B2E6185B}"/>
                  </a:ext>
                </a:extLst>
              </p:cNvPr>
              <p:cNvCxnSpPr>
                <a:cxnSpLocks/>
              </p:cNvCxnSpPr>
              <p:nvPr/>
            </p:nvCxnSpPr>
            <p:spPr>
              <a:xfrm>
                <a:off x="5384633" y="1979506"/>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2F7AD066-1472-9180-D1AB-7A8C281968BE}"/>
                  </a:ext>
                </a:extLst>
              </p:cNvPr>
              <p:cNvCxnSpPr>
                <a:cxnSpLocks/>
              </p:cNvCxnSpPr>
              <p:nvPr/>
            </p:nvCxnSpPr>
            <p:spPr>
              <a:xfrm>
                <a:off x="5384632" y="2254728"/>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6A26534-78E5-C0A9-D835-C111459C34FF}"/>
                  </a:ext>
                </a:extLst>
              </p:cNvPr>
              <p:cNvCxnSpPr>
                <a:cxnSpLocks/>
              </p:cNvCxnSpPr>
              <p:nvPr/>
            </p:nvCxnSpPr>
            <p:spPr>
              <a:xfrm>
                <a:off x="5384631" y="2529950"/>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F387165D-9D0D-74F9-AFE8-7536B309A90E}"/>
                  </a:ext>
                </a:extLst>
              </p:cNvPr>
              <p:cNvCxnSpPr>
                <a:cxnSpLocks/>
              </p:cNvCxnSpPr>
              <p:nvPr/>
            </p:nvCxnSpPr>
            <p:spPr>
              <a:xfrm>
                <a:off x="5378783" y="2528484"/>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022499E-A001-7DA1-C5D2-6EC3F29299FD}"/>
                  </a:ext>
                </a:extLst>
              </p:cNvPr>
              <p:cNvCxnSpPr>
                <a:cxnSpLocks/>
              </p:cNvCxnSpPr>
              <p:nvPr/>
            </p:nvCxnSpPr>
            <p:spPr>
              <a:xfrm>
                <a:off x="5384632" y="2254728"/>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3591684E-4A63-2ECD-9460-95BDC9D5EA23}"/>
                  </a:ext>
                </a:extLst>
              </p:cNvPr>
              <p:cNvCxnSpPr>
                <a:cxnSpLocks/>
              </p:cNvCxnSpPr>
              <p:nvPr/>
            </p:nvCxnSpPr>
            <p:spPr>
              <a:xfrm>
                <a:off x="5384633" y="1979506"/>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C620E3E-4A61-2DC7-4334-1B221D2D12C9}"/>
                  </a:ext>
                </a:extLst>
              </p:cNvPr>
              <p:cNvCxnSpPr>
                <a:cxnSpLocks/>
              </p:cNvCxnSpPr>
              <p:nvPr/>
            </p:nvCxnSpPr>
            <p:spPr>
              <a:xfrm flipH="1">
                <a:off x="5384632" y="1718289"/>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8C2EEF7-4DC0-89FE-09FC-816A0F7881F9}"/>
                  </a:ext>
                </a:extLst>
              </p:cNvPr>
              <p:cNvCxnSpPr>
                <a:cxnSpLocks/>
              </p:cNvCxnSpPr>
              <p:nvPr/>
            </p:nvCxnSpPr>
            <p:spPr>
              <a:xfrm>
                <a:off x="5384632" y="2254728"/>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789FF2-456D-6982-4FCC-EEB8A3A9D312}"/>
                  </a:ext>
                </a:extLst>
              </p:cNvPr>
              <p:cNvCxnSpPr>
                <a:cxnSpLocks/>
              </p:cNvCxnSpPr>
              <p:nvPr/>
            </p:nvCxnSpPr>
            <p:spPr>
              <a:xfrm>
                <a:off x="5384633" y="1979506"/>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CADF957F-386E-C809-5C99-4EDA1AD0A0B1}"/>
                  </a:ext>
                </a:extLst>
              </p:cNvPr>
              <p:cNvCxnSpPr>
                <a:cxnSpLocks/>
              </p:cNvCxnSpPr>
              <p:nvPr/>
            </p:nvCxnSpPr>
            <p:spPr>
              <a:xfrm>
                <a:off x="5384633" y="1979506"/>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91356C5F-B634-3789-C542-8FB8EE0BC5B3}"/>
                  </a:ext>
                </a:extLst>
              </p:cNvPr>
              <p:cNvCxnSpPr>
                <a:cxnSpLocks/>
              </p:cNvCxnSpPr>
              <p:nvPr/>
            </p:nvCxnSpPr>
            <p:spPr>
              <a:xfrm flipH="1">
                <a:off x="5384631" y="170677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574DE6B-93D3-D026-9959-77FAFC348DC6}"/>
                  </a:ext>
                </a:extLst>
              </p:cNvPr>
              <p:cNvCxnSpPr>
                <a:cxnSpLocks/>
              </p:cNvCxnSpPr>
              <p:nvPr/>
            </p:nvCxnSpPr>
            <p:spPr>
              <a:xfrm flipH="1">
                <a:off x="5384631" y="1979505"/>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85F720B-73F8-00F9-9984-745FE9492607}"/>
                  </a:ext>
                </a:extLst>
              </p:cNvPr>
              <p:cNvCxnSpPr>
                <a:cxnSpLocks/>
                <a:stCxn id="286" idx="2"/>
                <a:endCxn id="281" idx="6"/>
              </p:cNvCxnSpPr>
              <p:nvPr/>
            </p:nvCxnSpPr>
            <p:spPr>
              <a:xfrm flipH="1">
                <a:off x="5388989" y="2246959"/>
                <a:ext cx="260177"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3F8C761-AE1D-47F5-8C05-6C9FAD5ADA4A}"/>
                  </a:ext>
                </a:extLst>
              </p:cNvPr>
              <p:cNvCxnSpPr>
                <a:cxnSpLocks/>
                <a:stCxn id="285" idx="2"/>
                <a:endCxn id="281" idx="6"/>
              </p:cNvCxnSpPr>
              <p:nvPr/>
            </p:nvCxnSpPr>
            <p:spPr>
              <a:xfrm flipH="1">
                <a:off x="5388989" y="1971737"/>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6A694C8-399B-9579-9512-41D2926C8D5A}"/>
                  </a:ext>
                </a:extLst>
              </p:cNvPr>
              <p:cNvCxnSpPr>
                <a:cxnSpLocks/>
                <a:stCxn id="290" idx="2"/>
                <a:endCxn id="281" idx="6"/>
              </p:cNvCxnSpPr>
              <p:nvPr/>
            </p:nvCxnSpPr>
            <p:spPr>
              <a:xfrm flipH="1">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B365E36E-C91E-6120-A63D-3FB008FD897F}"/>
                  </a:ext>
                </a:extLst>
              </p:cNvPr>
              <p:cNvCxnSpPr>
                <a:cxnSpLocks/>
                <a:stCxn id="289" idx="6"/>
                <a:endCxn id="286" idx="2"/>
              </p:cNvCxnSpPr>
              <p:nvPr/>
            </p:nvCxnSpPr>
            <p:spPr>
              <a:xfrm>
                <a:off x="5388989" y="1699002"/>
                <a:ext cx="260177"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157F079-5B42-BB31-092C-5D596387404A}"/>
                  </a:ext>
                </a:extLst>
              </p:cNvPr>
              <p:cNvCxnSpPr>
                <a:cxnSpLocks/>
                <a:stCxn id="289" idx="6"/>
                <a:endCxn id="287" idx="2"/>
              </p:cNvCxnSpPr>
              <p:nvPr/>
            </p:nvCxnSpPr>
            <p:spPr>
              <a:xfrm>
                <a:off x="5388989" y="169900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B05569A9-E6B6-425E-79AD-81E74F73DA98}"/>
                  </a:ext>
                </a:extLst>
              </p:cNvPr>
              <p:cNvCxnSpPr>
                <a:cxnSpLocks/>
                <a:stCxn id="289" idx="6"/>
                <a:endCxn id="288" idx="2"/>
              </p:cNvCxnSpPr>
              <p:nvPr/>
            </p:nvCxnSpPr>
            <p:spPr>
              <a:xfrm>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640F6A3-11A8-E3E3-0551-669D8CC68937}"/>
                  </a:ext>
                </a:extLst>
              </p:cNvPr>
              <p:cNvCxnSpPr>
                <a:cxnSpLocks/>
                <a:stCxn id="290" idx="6"/>
                <a:endCxn id="291" idx="2"/>
              </p:cNvCxnSpPr>
              <p:nvPr/>
            </p:nvCxnSpPr>
            <p:spPr>
              <a:xfrm>
                <a:off x="5808532" y="1699002"/>
                <a:ext cx="260177" cy="43023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67A69DD-1939-CB22-E7A5-295168CA76FF}"/>
                  </a:ext>
                </a:extLst>
              </p:cNvPr>
              <p:cNvCxnSpPr>
                <a:cxnSpLocks/>
                <a:stCxn id="290" idx="6"/>
                <a:endCxn id="292" idx="2"/>
              </p:cNvCxnSpPr>
              <p:nvPr/>
            </p:nvCxnSpPr>
            <p:spPr>
              <a:xfrm>
                <a:off x="5808532" y="1699002"/>
                <a:ext cx="260177" cy="70545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7870CFE-B98A-AC07-E211-4485D1D5CD87}"/>
                  </a:ext>
                </a:extLst>
              </p:cNvPr>
              <p:cNvCxnSpPr>
                <a:cxnSpLocks/>
                <a:stCxn id="285" idx="6"/>
                <a:endCxn id="291" idx="2"/>
              </p:cNvCxnSpPr>
              <p:nvPr/>
            </p:nvCxnSpPr>
            <p:spPr>
              <a:xfrm>
                <a:off x="5808535" y="1971737"/>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A17FA09-8518-1793-6AA2-D29C7DDAB43C}"/>
                  </a:ext>
                </a:extLst>
              </p:cNvPr>
              <p:cNvCxnSpPr>
                <a:cxnSpLocks/>
                <a:stCxn id="285" idx="6"/>
                <a:endCxn id="292" idx="2"/>
              </p:cNvCxnSpPr>
              <p:nvPr/>
            </p:nvCxnSpPr>
            <p:spPr>
              <a:xfrm>
                <a:off x="5808535" y="1971737"/>
                <a:ext cx="260174" cy="43272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6ABFF50-BAAC-A055-CEFA-3DA77DFA487D}"/>
                  </a:ext>
                </a:extLst>
              </p:cNvPr>
              <p:cNvCxnSpPr>
                <a:cxnSpLocks/>
                <a:stCxn id="286" idx="6"/>
                <a:endCxn id="292" idx="2"/>
              </p:cNvCxnSpPr>
              <p:nvPr/>
            </p:nvCxnSpPr>
            <p:spPr>
              <a:xfrm>
                <a:off x="5808534" y="2246959"/>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D529FAD-D03C-EFAB-31D9-15967D835961}"/>
                  </a:ext>
                </a:extLst>
              </p:cNvPr>
              <p:cNvCxnSpPr>
                <a:cxnSpLocks/>
                <a:stCxn id="286" idx="6"/>
                <a:endCxn id="291" idx="2"/>
              </p:cNvCxnSpPr>
              <p:nvPr/>
            </p:nvCxnSpPr>
            <p:spPr>
              <a:xfrm flipV="1">
                <a:off x="5808534" y="2129239"/>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53844484-F431-E678-7DE9-4D69E569A26B}"/>
                  </a:ext>
                </a:extLst>
              </p:cNvPr>
              <p:cNvCxnSpPr>
                <a:cxnSpLocks/>
                <a:stCxn id="287" idx="6"/>
                <a:endCxn id="291" idx="2"/>
              </p:cNvCxnSpPr>
              <p:nvPr/>
            </p:nvCxnSpPr>
            <p:spPr>
              <a:xfrm flipV="1">
                <a:off x="5808533" y="2129239"/>
                <a:ext cx="260177" cy="39294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0F0A4F2-D80D-83A0-A219-E84F05246706}"/>
                  </a:ext>
                </a:extLst>
              </p:cNvPr>
              <p:cNvCxnSpPr>
                <a:cxnSpLocks/>
                <a:stCxn id="287" idx="6"/>
                <a:endCxn id="292" idx="2"/>
              </p:cNvCxnSpPr>
              <p:nvPr/>
            </p:nvCxnSpPr>
            <p:spPr>
              <a:xfrm flipV="1">
                <a:off x="5808533" y="2404461"/>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500F8FD-AF99-F25F-D713-B3004DD65DAC}"/>
                  </a:ext>
                </a:extLst>
              </p:cNvPr>
              <p:cNvCxnSpPr>
                <a:cxnSpLocks/>
                <a:stCxn id="288" idx="6"/>
                <a:endCxn id="291" idx="2"/>
              </p:cNvCxnSpPr>
              <p:nvPr/>
            </p:nvCxnSpPr>
            <p:spPr>
              <a:xfrm flipV="1">
                <a:off x="5808532" y="2129239"/>
                <a:ext cx="260177" cy="6652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9F11095-0440-D1C0-05D0-F520DFB97A03}"/>
                  </a:ext>
                </a:extLst>
              </p:cNvPr>
              <p:cNvCxnSpPr>
                <a:cxnSpLocks/>
                <a:stCxn id="288" idx="6"/>
                <a:endCxn id="292" idx="2"/>
              </p:cNvCxnSpPr>
              <p:nvPr/>
            </p:nvCxnSpPr>
            <p:spPr>
              <a:xfrm flipV="1">
                <a:off x="5808532" y="2404461"/>
                <a:ext cx="260177" cy="39001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37" name="Group 336">
              <a:extLst>
                <a:ext uri="{FF2B5EF4-FFF2-40B4-BE49-F238E27FC236}">
                  <a16:creationId xmlns:a16="http://schemas.microsoft.com/office/drawing/2014/main" id="{6D2391D2-7C12-5D56-F269-2768E3534FAC}"/>
                </a:ext>
              </a:extLst>
            </p:cNvPr>
            <p:cNvGrpSpPr/>
            <p:nvPr/>
          </p:nvGrpSpPr>
          <p:grpSpPr>
            <a:xfrm>
              <a:off x="3536604" y="4137802"/>
              <a:ext cx="2930944" cy="2000316"/>
              <a:chOff x="950594" y="1591820"/>
              <a:chExt cx="1850408" cy="1262870"/>
            </a:xfrm>
          </p:grpSpPr>
          <p:sp>
            <p:nvSpPr>
              <p:cNvPr id="338" name="Oval 337">
                <a:extLst>
                  <a:ext uri="{FF2B5EF4-FFF2-40B4-BE49-F238E27FC236}">
                    <a16:creationId xmlns:a16="http://schemas.microsoft.com/office/drawing/2014/main" id="{2C56F121-9943-A8DA-6D2E-D7CCE046BBDA}"/>
                  </a:ext>
                </a:extLst>
              </p:cNvPr>
              <p:cNvSpPr/>
              <p:nvPr/>
            </p:nvSpPr>
            <p:spPr>
              <a:xfrm>
                <a:off x="950596" y="1870087"/>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39" name="Straight Connector 338">
                <a:extLst>
                  <a:ext uri="{FF2B5EF4-FFF2-40B4-BE49-F238E27FC236}">
                    <a16:creationId xmlns:a16="http://schemas.microsoft.com/office/drawing/2014/main" id="{CFD45096-2F28-B8BD-024B-02E0D61903A9}"/>
                  </a:ext>
                </a:extLst>
              </p:cNvPr>
              <p:cNvCxnSpPr>
                <a:cxnSpLocks/>
                <a:endCxn id="346" idx="2"/>
              </p:cNvCxnSpPr>
              <p:nvPr/>
            </p:nvCxnSpPr>
            <p:spPr>
              <a:xfrm flipV="1">
                <a:off x="1109964" y="1678287"/>
                <a:ext cx="260174" cy="24529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0" name="Oval 339">
                <a:extLst>
                  <a:ext uri="{FF2B5EF4-FFF2-40B4-BE49-F238E27FC236}">
                    <a16:creationId xmlns:a16="http://schemas.microsoft.com/office/drawing/2014/main" id="{B57CD227-A070-F9A1-B82B-E20C0E72D4DD}"/>
                  </a:ext>
                </a:extLst>
              </p:cNvPr>
              <p:cNvSpPr/>
              <p:nvPr/>
            </p:nvSpPr>
            <p:spPr>
              <a:xfrm>
                <a:off x="950595"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1" name="Oval 340">
                <a:extLst>
                  <a:ext uri="{FF2B5EF4-FFF2-40B4-BE49-F238E27FC236}">
                    <a16:creationId xmlns:a16="http://schemas.microsoft.com/office/drawing/2014/main" id="{C77A310F-104B-CD99-0BD2-E26FD748DDE1}"/>
                  </a:ext>
                </a:extLst>
              </p:cNvPr>
              <p:cNvSpPr/>
              <p:nvPr/>
            </p:nvSpPr>
            <p:spPr>
              <a:xfrm>
                <a:off x="950594"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2" name="Oval 341">
                <a:extLst>
                  <a:ext uri="{FF2B5EF4-FFF2-40B4-BE49-F238E27FC236}">
                    <a16:creationId xmlns:a16="http://schemas.microsoft.com/office/drawing/2014/main" id="{CACB840A-73C8-0747-36D2-D5E57096544B}"/>
                  </a:ext>
                </a:extLst>
              </p:cNvPr>
              <p:cNvSpPr/>
              <p:nvPr/>
            </p:nvSpPr>
            <p:spPr>
              <a:xfrm>
                <a:off x="1370138" y="2692822"/>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3" name="Oval 342">
                <a:extLst>
                  <a:ext uri="{FF2B5EF4-FFF2-40B4-BE49-F238E27FC236}">
                    <a16:creationId xmlns:a16="http://schemas.microsoft.com/office/drawing/2014/main" id="{5E032FCD-8D95-35B8-9B1B-7359BA7DEBFE}"/>
                  </a:ext>
                </a:extLst>
              </p:cNvPr>
              <p:cNvSpPr/>
              <p:nvPr/>
            </p:nvSpPr>
            <p:spPr>
              <a:xfrm>
                <a:off x="1370137" y="1870094"/>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4" name="Oval 343">
                <a:extLst>
                  <a:ext uri="{FF2B5EF4-FFF2-40B4-BE49-F238E27FC236}">
                    <a16:creationId xmlns:a16="http://schemas.microsoft.com/office/drawing/2014/main" id="{51499087-75D4-19A6-A182-40C64DDE584D}"/>
                  </a:ext>
                </a:extLst>
              </p:cNvPr>
              <p:cNvSpPr/>
              <p:nvPr/>
            </p:nvSpPr>
            <p:spPr>
              <a:xfrm>
                <a:off x="1370139"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5" name="Oval 344">
                <a:extLst>
                  <a:ext uri="{FF2B5EF4-FFF2-40B4-BE49-F238E27FC236}">
                    <a16:creationId xmlns:a16="http://schemas.microsoft.com/office/drawing/2014/main" id="{F8AF67CD-1F0D-7BE2-507A-C1CC96265914}"/>
                  </a:ext>
                </a:extLst>
              </p:cNvPr>
              <p:cNvSpPr/>
              <p:nvPr/>
            </p:nvSpPr>
            <p:spPr>
              <a:xfrm>
                <a:off x="1370138"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6" name="Oval 345">
                <a:extLst>
                  <a:ext uri="{FF2B5EF4-FFF2-40B4-BE49-F238E27FC236}">
                    <a16:creationId xmlns:a16="http://schemas.microsoft.com/office/drawing/2014/main" id="{09DE1466-E45B-1068-549F-E1AAB94AC0F3}"/>
                  </a:ext>
                </a:extLst>
              </p:cNvPr>
              <p:cNvSpPr/>
              <p:nvPr/>
            </p:nvSpPr>
            <p:spPr>
              <a:xfrm>
                <a:off x="1370138" y="1597353"/>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47" name="Straight Connector 346">
                <a:extLst>
                  <a:ext uri="{FF2B5EF4-FFF2-40B4-BE49-F238E27FC236}">
                    <a16:creationId xmlns:a16="http://schemas.microsoft.com/office/drawing/2014/main" id="{7AAA86D6-13CA-4BB5-7E99-84624367627D}"/>
                  </a:ext>
                </a:extLst>
              </p:cNvPr>
              <p:cNvCxnSpPr>
                <a:cxnSpLocks/>
                <a:endCxn id="343" idx="2"/>
              </p:cNvCxnSpPr>
              <p:nvPr/>
            </p:nvCxnSpPr>
            <p:spPr>
              <a:xfrm flipV="1">
                <a:off x="1095773" y="1951028"/>
                <a:ext cx="274364" cy="25940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F566A05B-49C2-0090-B76C-3A9DF0C35687}"/>
                  </a:ext>
                </a:extLst>
              </p:cNvPr>
              <p:cNvCxnSpPr>
                <a:cxnSpLocks/>
                <a:stCxn id="341" idx="6"/>
                <a:endCxn id="344" idx="2"/>
              </p:cNvCxnSpPr>
              <p:nvPr/>
            </p:nvCxnSpPr>
            <p:spPr>
              <a:xfrm flipV="1">
                <a:off x="1109963" y="2226244"/>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844DC90-544E-6C84-3795-0979F63666FD}"/>
                  </a:ext>
                </a:extLst>
              </p:cNvPr>
              <p:cNvCxnSpPr>
                <a:cxnSpLocks/>
                <a:stCxn id="338" idx="6"/>
                <a:endCxn id="344" idx="2"/>
              </p:cNvCxnSpPr>
              <p:nvPr/>
            </p:nvCxnSpPr>
            <p:spPr>
              <a:xfrm>
                <a:off x="1109964" y="1951022"/>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A8FC1A8-51A1-CF00-23B2-CB5754E3CE03}"/>
                  </a:ext>
                </a:extLst>
              </p:cNvPr>
              <p:cNvCxnSpPr>
                <a:cxnSpLocks/>
                <a:stCxn id="340" idx="6"/>
                <a:endCxn id="345" idx="2"/>
              </p:cNvCxnSpPr>
              <p:nvPr/>
            </p:nvCxnSpPr>
            <p:spPr>
              <a:xfrm>
                <a:off x="1109963" y="2226244"/>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0F3B859-A27E-D51F-2277-8568C98E4673}"/>
                  </a:ext>
                </a:extLst>
              </p:cNvPr>
              <p:cNvCxnSpPr>
                <a:cxnSpLocks/>
                <a:stCxn id="341" idx="6"/>
                <a:endCxn id="342" idx="2"/>
              </p:cNvCxnSpPr>
              <p:nvPr/>
            </p:nvCxnSpPr>
            <p:spPr>
              <a:xfrm>
                <a:off x="1109963"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D7A8655-9AB0-2A79-5D20-6BB040FF1648}"/>
                  </a:ext>
                </a:extLst>
              </p:cNvPr>
              <p:cNvCxnSpPr>
                <a:cxnSpLocks/>
                <a:stCxn id="346" idx="6"/>
              </p:cNvCxnSpPr>
              <p:nvPr/>
            </p:nvCxnSpPr>
            <p:spPr>
              <a:xfrm>
                <a:off x="1529507" y="1678287"/>
                <a:ext cx="268681"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A7B8B43-7D24-5D3C-D759-73CE2B78E24A}"/>
                  </a:ext>
                </a:extLst>
              </p:cNvPr>
              <p:cNvCxnSpPr>
                <a:cxnSpLocks/>
                <a:stCxn id="342" idx="6"/>
              </p:cNvCxnSpPr>
              <p:nvPr/>
            </p:nvCxnSpPr>
            <p:spPr>
              <a:xfrm flipV="1">
                <a:off x="1529507"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E555212-13CD-CCB5-F7E9-9A16632C2B69}"/>
                  </a:ext>
                </a:extLst>
              </p:cNvPr>
              <p:cNvCxnSpPr>
                <a:cxnSpLocks/>
                <a:endCxn id="345" idx="2"/>
              </p:cNvCxnSpPr>
              <p:nvPr/>
            </p:nvCxnSpPr>
            <p:spPr>
              <a:xfrm>
                <a:off x="1123327" y="2501465"/>
                <a:ext cx="246811"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058205C-6DD7-83F4-F9F0-3DF7919B63DA}"/>
                  </a:ext>
                </a:extLst>
              </p:cNvPr>
              <p:cNvCxnSpPr>
                <a:cxnSpLocks/>
                <a:stCxn id="340" idx="6"/>
              </p:cNvCxnSpPr>
              <p:nvPr/>
            </p:nvCxnSpPr>
            <p:spPr>
              <a:xfrm>
                <a:off x="1109963" y="2226244"/>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35186ED-F6A2-1DF6-CF57-8457C9BBADB0}"/>
                  </a:ext>
                </a:extLst>
              </p:cNvPr>
              <p:cNvCxnSpPr>
                <a:cxnSpLocks/>
                <a:stCxn id="338" idx="6"/>
                <a:endCxn id="343" idx="2"/>
              </p:cNvCxnSpPr>
              <p:nvPr/>
            </p:nvCxnSpPr>
            <p:spPr>
              <a:xfrm>
                <a:off x="1109964" y="1951022"/>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4A19312-07E9-5C86-A598-E4E8F3CEA1BC}"/>
                  </a:ext>
                </a:extLst>
              </p:cNvPr>
              <p:cNvCxnSpPr>
                <a:cxnSpLocks/>
              </p:cNvCxnSpPr>
              <p:nvPr/>
            </p:nvCxnSpPr>
            <p:spPr>
              <a:xfrm>
                <a:off x="1538660" y="1678286"/>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8EA5302-D1DD-8A49-DF94-58EAF2614DA4}"/>
                  </a:ext>
                </a:extLst>
              </p:cNvPr>
              <p:cNvCxnSpPr>
                <a:cxnSpLocks/>
                <a:stCxn id="342" idx="6"/>
              </p:cNvCxnSpPr>
              <p:nvPr/>
            </p:nvCxnSpPr>
            <p:spPr>
              <a:xfrm>
                <a:off x="1529507" y="2773757"/>
                <a:ext cx="260175"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9B177779-B162-C828-BE3F-B34FB84ED632}"/>
                  </a:ext>
                </a:extLst>
              </p:cNvPr>
              <p:cNvCxnSpPr>
                <a:cxnSpLocks/>
                <a:endCxn id="340" idx="6"/>
              </p:cNvCxnSpPr>
              <p:nvPr/>
            </p:nvCxnSpPr>
            <p:spPr>
              <a:xfrm flipH="1">
                <a:off x="1109963" y="1689805"/>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B3CB76A-54AA-B7D9-0163-C4559EA7ECE0}"/>
                  </a:ext>
                </a:extLst>
              </p:cNvPr>
              <p:cNvCxnSpPr>
                <a:cxnSpLocks/>
                <a:stCxn id="340" idx="6"/>
                <a:endCxn id="342" idx="2"/>
              </p:cNvCxnSpPr>
              <p:nvPr/>
            </p:nvCxnSpPr>
            <p:spPr>
              <a:xfrm>
                <a:off x="1109963" y="2226244"/>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9A0DD212-8175-93A4-484D-ED89C5C6E9F0}"/>
                  </a:ext>
                </a:extLst>
              </p:cNvPr>
              <p:cNvCxnSpPr>
                <a:cxnSpLocks/>
                <a:stCxn id="338" idx="6"/>
                <a:endCxn id="345" idx="2"/>
              </p:cNvCxnSpPr>
              <p:nvPr/>
            </p:nvCxnSpPr>
            <p:spPr>
              <a:xfrm>
                <a:off x="1109964" y="1951022"/>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9737E6BA-757C-ADD8-4607-A0D8263159D3}"/>
                  </a:ext>
                </a:extLst>
              </p:cNvPr>
              <p:cNvCxnSpPr>
                <a:cxnSpLocks/>
                <a:stCxn id="338" idx="6"/>
                <a:endCxn id="342" idx="2"/>
              </p:cNvCxnSpPr>
              <p:nvPr/>
            </p:nvCxnSpPr>
            <p:spPr>
              <a:xfrm>
                <a:off x="1109964" y="1951022"/>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0BA73DB7-E59F-B418-6307-1AC2AC1758C3}"/>
                  </a:ext>
                </a:extLst>
              </p:cNvPr>
              <p:cNvCxnSpPr>
                <a:cxnSpLocks/>
                <a:stCxn id="346" idx="2"/>
                <a:endCxn id="341" idx="6"/>
              </p:cNvCxnSpPr>
              <p:nvPr/>
            </p:nvCxnSpPr>
            <p:spPr>
              <a:xfrm flipH="1">
                <a:off x="1109963"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EEF49462-F2ED-F557-237D-2FA17A8E62B5}"/>
                  </a:ext>
                </a:extLst>
              </p:cNvPr>
              <p:cNvCxnSpPr>
                <a:cxnSpLocks/>
                <a:stCxn id="343" idx="2"/>
                <a:endCxn id="341" idx="6"/>
              </p:cNvCxnSpPr>
              <p:nvPr/>
            </p:nvCxnSpPr>
            <p:spPr>
              <a:xfrm flipH="1">
                <a:off x="1109963" y="1951028"/>
                <a:ext cx="260175" cy="55043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E8AF881-9DC6-5C70-2B6F-A5414D238E3F}"/>
                  </a:ext>
                </a:extLst>
              </p:cNvPr>
              <p:cNvCxnSpPr>
                <a:cxnSpLocks/>
              </p:cNvCxnSpPr>
              <p:nvPr/>
            </p:nvCxnSpPr>
            <p:spPr>
              <a:xfrm flipV="1">
                <a:off x="1522044" y="1686057"/>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C8AAB745-CBD8-CA0A-714F-D1B6944A38A6}"/>
                  </a:ext>
                </a:extLst>
              </p:cNvPr>
              <p:cNvCxnSpPr>
                <a:cxnSpLocks/>
              </p:cNvCxnSpPr>
              <p:nvPr/>
            </p:nvCxnSpPr>
            <p:spPr>
              <a:xfrm flipV="1">
                <a:off x="1519301" y="1965234"/>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0E97768C-E709-4A36-72C0-05A7CD1352CA}"/>
                  </a:ext>
                </a:extLst>
              </p:cNvPr>
              <p:cNvCxnSpPr>
                <a:cxnSpLocks/>
              </p:cNvCxnSpPr>
              <p:nvPr/>
            </p:nvCxnSpPr>
            <p:spPr>
              <a:xfrm flipV="1">
                <a:off x="1525149" y="2234013"/>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A3CF8065-6B31-2247-A6CF-4E786696C951}"/>
                  </a:ext>
                </a:extLst>
              </p:cNvPr>
              <p:cNvCxnSpPr>
                <a:cxnSpLocks/>
              </p:cNvCxnSpPr>
              <p:nvPr/>
            </p:nvCxnSpPr>
            <p:spPr>
              <a:xfrm>
                <a:off x="1525151" y="1958791"/>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8606156-653D-08A4-E091-7F45A92F3130}"/>
                  </a:ext>
                </a:extLst>
              </p:cNvPr>
              <p:cNvCxnSpPr>
                <a:cxnSpLocks/>
              </p:cNvCxnSpPr>
              <p:nvPr/>
            </p:nvCxnSpPr>
            <p:spPr>
              <a:xfrm>
                <a:off x="1525150" y="2234013"/>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3EBF91A2-2D4B-5E45-E365-F7F4024ED273}"/>
                  </a:ext>
                </a:extLst>
              </p:cNvPr>
              <p:cNvCxnSpPr>
                <a:cxnSpLocks/>
              </p:cNvCxnSpPr>
              <p:nvPr/>
            </p:nvCxnSpPr>
            <p:spPr>
              <a:xfrm>
                <a:off x="1525149" y="2509235"/>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2F9B5E8B-8395-09E2-08BC-7C374808DCB8}"/>
                  </a:ext>
                </a:extLst>
              </p:cNvPr>
              <p:cNvCxnSpPr>
                <a:cxnSpLocks/>
              </p:cNvCxnSpPr>
              <p:nvPr/>
            </p:nvCxnSpPr>
            <p:spPr>
              <a:xfrm>
                <a:off x="1519301" y="2507769"/>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50C4F98-00FF-CDD4-E446-530F6D640A76}"/>
                  </a:ext>
                </a:extLst>
              </p:cNvPr>
              <p:cNvCxnSpPr>
                <a:cxnSpLocks/>
              </p:cNvCxnSpPr>
              <p:nvPr/>
            </p:nvCxnSpPr>
            <p:spPr>
              <a:xfrm>
                <a:off x="1525150" y="2234013"/>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9DA5B56-22D6-9E02-676D-2B3A1F15772C}"/>
                  </a:ext>
                </a:extLst>
              </p:cNvPr>
              <p:cNvCxnSpPr>
                <a:cxnSpLocks/>
              </p:cNvCxnSpPr>
              <p:nvPr/>
            </p:nvCxnSpPr>
            <p:spPr>
              <a:xfrm>
                <a:off x="1525151" y="1958791"/>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E5F0642A-1A55-593B-F8D7-63DD2F71EDA4}"/>
                  </a:ext>
                </a:extLst>
              </p:cNvPr>
              <p:cNvCxnSpPr>
                <a:cxnSpLocks/>
              </p:cNvCxnSpPr>
              <p:nvPr/>
            </p:nvCxnSpPr>
            <p:spPr>
              <a:xfrm flipH="1">
                <a:off x="1525150" y="1697574"/>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E0DB830B-BEE4-9F57-731C-8674C0E59B88}"/>
                  </a:ext>
                </a:extLst>
              </p:cNvPr>
              <p:cNvCxnSpPr>
                <a:cxnSpLocks/>
              </p:cNvCxnSpPr>
              <p:nvPr/>
            </p:nvCxnSpPr>
            <p:spPr>
              <a:xfrm>
                <a:off x="1525150" y="2234013"/>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D96304C-8362-1BDB-D5E9-D463982E3C42}"/>
                  </a:ext>
                </a:extLst>
              </p:cNvPr>
              <p:cNvCxnSpPr>
                <a:cxnSpLocks/>
              </p:cNvCxnSpPr>
              <p:nvPr/>
            </p:nvCxnSpPr>
            <p:spPr>
              <a:xfrm>
                <a:off x="1525151" y="1958791"/>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4BDAFB2-02E2-6020-7F26-0AA41CA0324F}"/>
                  </a:ext>
                </a:extLst>
              </p:cNvPr>
              <p:cNvCxnSpPr>
                <a:cxnSpLocks/>
              </p:cNvCxnSpPr>
              <p:nvPr/>
            </p:nvCxnSpPr>
            <p:spPr>
              <a:xfrm>
                <a:off x="1525151" y="1958791"/>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76832BDD-C8EE-A7F8-920B-2D224F22A4BB}"/>
                  </a:ext>
                </a:extLst>
              </p:cNvPr>
              <p:cNvCxnSpPr>
                <a:cxnSpLocks/>
              </p:cNvCxnSpPr>
              <p:nvPr/>
            </p:nvCxnSpPr>
            <p:spPr>
              <a:xfrm flipH="1">
                <a:off x="1525149" y="168605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D704D2-F16E-E56B-B4B4-BA2B4E778C30}"/>
                  </a:ext>
                </a:extLst>
              </p:cNvPr>
              <p:cNvCxnSpPr>
                <a:cxnSpLocks/>
              </p:cNvCxnSpPr>
              <p:nvPr/>
            </p:nvCxnSpPr>
            <p:spPr>
              <a:xfrm flipH="1">
                <a:off x="1525149" y="1958790"/>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D547845-8D60-4615-AAD4-98AEE81BF8BB}"/>
                  </a:ext>
                </a:extLst>
              </p:cNvPr>
              <p:cNvCxnSpPr>
                <a:cxnSpLocks/>
                <a:endCxn id="342" idx="6"/>
              </p:cNvCxnSpPr>
              <p:nvPr/>
            </p:nvCxnSpPr>
            <p:spPr>
              <a:xfrm flipH="1">
                <a:off x="1529507" y="2226244"/>
                <a:ext cx="26017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45C35CF6-442A-31D6-3CC7-26C6D83FC4BD}"/>
                  </a:ext>
                </a:extLst>
              </p:cNvPr>
              <p:cNvCxnSpPr>
                <a:cxnSpLocks/>
                <a:endCxn id="342" idx="6"/>
              </p:cNvCxnSpPr>
              <p:nvPr/>
            </p:nvCxnSpPr>
            <p:spPr>
              <a:xfrm flipH="1">
                <a:off x="1529507" y="1951022"/>
                <a:ext cx="26017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5AE9E29-C3EC-A5D8-E9D7-00E388AF8716}"/>
                  </a:ext>
                </a:extLst>
              </p:cNvPr>
              <p:cNvCxnSpPr>
                <a:cxnSpLocks/>
                <a:endCxn id="342" idx="6"/>
              </p:cNvCxnSpPr>
              <p:nvPr/>
            </p:nvCxnSpPr>
            <p:spPr>
              <a:xfrm flipH="1">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2E51567-D700-AEF4-19A0-7B829E57CFCC}"/>
                  </a:ext>
                </a:extLst>
              </p:cNvPr>
              <p:cNvCxnSpPr>
                <a:cxnSpLocks/>
                <a:stCxn id="346" idx="6"/>
              </p:cNvCxnSpPr>
              <p:nvPr/>
            </p:nvCxnSpPr>
            <p:spPr>
              <a:xfrm>
                <a:off x="1529507" y="1678287"/>
                <a:ext cx="26017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DC94FE44-BB38-49BF-916A-68450FB7F9C8}"/>
                  </a:ext>
                </a:extLst>
              </p:cNvPr>
              <p:cNvCxnSpPr>
                <a:cxnSpLocks/>
                <a:stCxn id="346" idx="6"/>
              </p:cNvCxnSpPr>
              <p:nvPr/>
            </p:nvCxnSpPr>
            <p:spPr>
              <a:xfrm>
                <a:off x="1529507"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8BE1BA4D-FBF9-6322-4CFA-C6BD29825512}"/>
                  </a:ext>
                </a:extLst>
              </p:cNvPr>
              <p:cNvCxnSpPr>
                <a:cxnSpLocks/>
                <a:stCxn id="346" idx="6"/>
              </p:cNvCxnSpPr>
              <p:nvPr/>
            </p:nvCxnSpPr>
            <p:spPr>
              <a:xfrm>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6" name="Oval 385">
                <a:extLst>
                  <a:ext uri="{FF2B5EF4-FFF2-40B4-BE49-F238E27FC236}">
                    <a16:creationId xmlns:a16="http://schemas.microsoft.com/office/drawing/2014/main" id="{974DF2D0-935F-3F17-F6B7-3FADB6DBA3B2}"/>
                  </a:ext>
                </a:extLst>
              </p:cNvPr>
              <p:cNvSpPr/>
              <p:nvPr/>
            </p:nvSpPr>
            <p:spPr>
              <a:xfrm>
                <a:off x="1792154" y="268728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7" name="Oval 386">
                <a:extLst>
                  <a:ext uri="{FF2B5EF4-FFF2-40B4-BE49-F238E27FC236}">
                    <a16:creationId xmlns:a16="http://schemas.microsoft.com/office/drawing/2014/main" id="{6528B440-21BC-75AF-F1E8-34AB8F9AC23F}"/>
                  </a:ext>
                </a:extLst>
              </p:cNvPr>
              <p:cNvSpPr/>
              <p:nvPr/>
            </p:nvSpPr>
            <p:spPr>
              <a:xfrm>
                <a:off x="1792153" y="186456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8" name="Oval 387">
                <a:extLst>
                  <a:ext uri="{FF2B5EF4-FFF2-40B4-BE49-F238E27FC236}">
                    <a16:creationId xmlns:a16="http://schemas.microsoft.com/office/drawing/2014/main" id="{83F03E91-5EDB-0066-C736-2AD46E46C965}"/>
                  </a:ext>
                </a:extLst>
              </p:cNvPr>
              <p:cNvSpPr/>
              <p:nvPr/>
            </p:nvSpPr>
            <p:spPr>
              <a:xfrm>
                <a:off x="1792155" y="2139776"/>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9" name="Oval 388">
                <a:extLst>
                  <a:ext uri="{FF2B5EF4-FFF2-40B4-BE49-F238E27FC236}">
                    <a16:creationId xmlns:a16="http://schemas.microsoft.com/office/drawing/2014/main" id="{0096805D-CBF8-01DE-66E9-9E7C8580384D}"/>
                  </a:ext>
                </a:extLst>
              </p:cNvPr>
              <p:cNvSpPr/>
              <p:nvPr/>
            </p:nvSpPr>
            <p:spPr>
              <a:xfrm>
                <a:off x="1792154" y="2414998"/>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0" name="Oval 389">
                <a:extLst>
                  <a:ext uri="{FF2B5EF4-FFF2-40B4-BE49-F238E27FC236}">
                    <a16:creationId xmlns:a16="http://schemas.microsoft.com/office/drawing/2014/main" id="{8A201DEA-9208-1783-61C7-FF97C90A415F}"/>
                  </a:ext>
                </a:extLst>
              </p:cNvPr>
              <p:cNvSpPr/>
              <p:nvPr/>
            </p:nvSpPr>
            <p:spPr>
              <a:xfrm>
                <a:off x="2222090" y="1864554"/>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1" name="Oval 390">
                <a:extLst>
                  <a:ext uri="{FF2B5EF4-FFF2-40B4-BE49-F238E27FC236}">
                    <a16:creationId xmlns:a16="http://schemas.microsoft.com/office/drawing/2014/main" id="{8B785C9B-FE8F-3F6F-DFA4-3056676543A5}"/>
                  </a:ext>
                </a:extLst>
              </p:cNvPr>
              <p:cNvSpPr/>
              <p:nvPr/>
            </p:nvSpPr>
            <p:spPr>
              <a:xfrm>
                <a:off x="2222089" y="213977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2" name="Oval 391">
                <a:extLst>
                  <a:ext uri="{FF2B5EF4-FFF2-40B4-BE49-F238E27FC236}">
                    <a16:creationId xmlns:a16="http://schemas.microsoft.com/office/drawing/2014/main" id="{959FF9CF-1F50-CC99-C819-3051A0BAB964}"/>
                  </a:ext>
                </a:extLst>
              </p:cNvPr>
              <p:cNvSpPr/>
              <p:nvPr/>
            </p:nvSpPr>
            <p:spPr>
              <a:xfrm>
                <a:off x="2222088" y="241499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3" name="Oval 392">
                <a:extLst>
                  <a:ext uri="{FF2B5EF4-FFF2-40B4-BE49-F238E27FC236}">
                    <a16:creationId xmlns:a16="http://schemas.microsoft.com/office/drawing/2014/main" id="{0BB5DBF6-F739-4EFC-7876-2CEC0870C9CA}"/>
                  </a:ext>
                </a:extLst>
              </p:cNvPr>
              <p:cNvSpPr/>
              <p:nvPr/>
            </p:nvSpPr>
            <p:spPr>
              <a:xfrm>
                <a:off x="2222087" y="2687289"/>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4" name="Oval 393">
                <a:extLst>
                  <a:ext uri="{FF2B5EF4-FFF2-40B4-BE49-F238E27FC236}">
                    <a16:creationId xmlns:a16="http://schemas.microsoft.com/office/drawing/2014/main" id="{DC44A728-1213-1948-28EC-B44EF9F65659}"/>
                  </a:ext>
                </a:extLst>
              </p:cNvPr>
              <p:cNvSpPr/>
              <p:nvPr/>
            </p:nvSpPr>
            <p:spPr>
              <a:xfrm>
                <a:off x="1792154" y="1591820"/>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5" name="Oval 394">
                <a:extLst>
                  <a:ext uri="{FF2B5EF4-FFF2-40B4-BE49-F238E27FC236}">
                    <a16:creationId xmlns:a16="http://schemas.microsoft.com/office/drawing/2014/main" id="{919AFC9D-C144-9CC9-AA78-1C6FA0E0F0FF}"/>
                  </a:ext>
                </a:extLst>
              </p:cNvPr>
              <p:cNvSpPr/>
              <p:nvPr/>
            </p:nvSpPr>
            <p:spPr>
              <a:xfrm>
                <a:off x="2222087" y="1591820"/>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6" name="Oval 395">
                <a:extLst>
                  <a:ext uri="{FF2B5EF4-FFF2-40B4-BE49-F238E27FC236}">
                    <a16:creationId xmlns:a16="http://schemas.microsoft.com/office/drawing/2014/main" id="{EFAB8D0E-804E-745B-C136-47A457D38DBF}"/>
                  </a:ext>
                </a:extLst>
              </p:cNvPr>
              <p:cNvSpPr/>
              <p:nvPr/>
            </p:nvSpPr>
            <p:spPr>
              <a:xfrm>
                <a:off x="2641633" y="202205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7" name="Oval 396">
                <a:extLst>
                  <a:ext uri="{FF2B5EF4-FFF2-40B4-BE49-F238E27FC236}">
                    <a16:creationId xmlns:a16="http://schemas.microsoft.com/office/drawing/2014/main" id="{5E0A3B8D-067E-92BC-EDE6-C3AE0225C3E2}"/>
                  </a:ext>
                </a:extLst>
              </p:cNvPr>
              <p:cNvSpPr/>
              <p:nvPr/>
            </p:nvSpPr>
            <p:spPr>
              <a:xfrm>
                <a:off x="2641632" y="229727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98" name="Straight Connector 397">
                <a:extLst>
                  <a:ext uri="{FF2B5EF4-FFF2-40B4-BE49-F238E27FC236}">
                    <a16:creationId xmlns:a16="http://schemas.microsoft.com/office/drawing/2014/main" id="{3E2471CE-F2D9-ED3F-87A7-5FD8FF141BB0}"/>
                  </a:ext>
                </a:extLst>
              </p:cNvPr>
              <p:cNvCxnSpPr>
                <a:cxnSpLocks/>
                <a:stCxn id="394" idx="6"/>
              </p:cNvCxnSpPr>
              <p:nvPr/>
            </p:nvCxnSpPr>
            <p:spPr>
              <a:xfrm>
                <a:off x="1951523" y="1672754"/>
                <a:ext cx="268682"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10995F08-18B6-044B-9E90-251970619224}"/>
                  </a:ext>
                </a:extLst>
              </p:cNvPr>
              <p:cNvCxnSpPr>
                <a:cxnSpLocks/>
                <a:stCxn id="386" idx="6"/>
                <a:endCxn id="392" idx="2"/>
              </p:cNvCxnSpPr>
              <p:nvPr/>
            </p:nvCxnSpPr>
            <p:spPr>
              <a:xfrm flipV="1">
                <a:off x="1951523" y="2495932"/>
                <a:ext cx="27056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5E8B7328-549A-0ADA-E711-74AD2293DE91}"/>
                  </a:ext>
                </a:extLst>
              </p:cNvPr>
              <p:cNvCxnSpPr>
                <a:cxnSpLocks/>
                <a:endCxn id="395" idx="2"/>
              </p:cNvCxnSpPr>
              <p:nvPr/>
            </p:nvCxnSpPr>
            <p:spPr>
              <a:xfrm>
                <a:off x="1971066" y="1672753"/>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22AE60F7-B344-31CC-7CEE-BC5A849B6D56}"/>
                  </a:ext>
                </a:extLst>
              </p:cNvPr>
              <p:cNvCxnSpPr>
                <a:cxnSpLocks/>
                <a:stCxn id="386" idx="6"/>
                <a:endCxn id="393" idx="2"/>
              </p:cNvCxnSpPr>
              <p:nvPr/>
            </p:nvCxnSpPr>
            <p:spPr>
              <a:xfrm>
                <a:off x="1951523" y="2768223"/>
                <a:ext cx="270564"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AE5392E-6D69-AAF1-B324-14804EBCAA4F}"/>
                  </a:ext>
                </a:extLst>
              </p:cNvPr>
              <p:cNvCxnSpPr>
                <a:cxnSpLocks/>
              </p:cNvCxnSpPr>
              <p:nvPr/>
            </p:nvCxnSpPr>
            <p:spPr>
              <a:xfrm flipV="1">
                <a:off x="1954450" y="1680524"/>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AFD890BE-A9BD-28F3-800B-F795CE548097}"/>
                  </a:ext>
                </a:extLst>
              </p:cNvPr>
              <p:cNvCxnSpPr>
                <a:cxnSpLocks/>
              </p:cNvCxnSpPr>
              <p:nvPr/>
            </p:nvCxnSpPr>
            <p:spPr>
              <a:xfrm flipV="1">
                <a:off x="1951707" y="1959701"/>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7D55BD5-2350-9D2A-CBD3-553DD885302C}"/>
                  </a:ext>
                </a:extLst>
              </p:cNvPr>
              <p:cNvCxnSpPr>
                <a:cxnSpLocks/>
              </p:cNvCxnSpPr>
              <p:nvPr/>
            </p:nvCxnSpPr>
            <p:spPr>
              <a:xfrm flipV="1">
                <a:off x="1957555" y="2228480"/>
                <a:ext cx="260177"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4FE24C81-4F58-1A33-1086-CF212D371F89}"/>
                  </a:ext>
                </a:extLst>
              </p:cNvPr>
              <p:cNvCxnSpPr>
                <a:cxnSpLocks/>
              </p:cNvCxnSpPr>
              <p:nvPr/>
            </p:nvCxnSpPr>
            <p:spPr>
              <a:xfrm>
                <a:off x="1957557" y="1953258"/>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4F32E87A-8866-0F98-84DE-11DB1AA515A0}"/>
                  </a:ext>
                </a:extLst>
              </p:cNvPr>
              <p:cNvCxnSpPr>
                <a:cxnSpLocks/>
              </p:cNvCxnSpPr>
              <p:nvPr/>
            </p:nvCxnSpPr>
            <p:spPr>
              <a:xfrm>
                <a:off x="1957556" y="2228480"/>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3423724-DACE-AB33-C6B0-580B7069A934}"/>
                  </a:ext>
                </a:extLst>
              </p:cNvPr>
              <p:cNvCxnSpPr>
                <a:cxnSpLocks/>
              </p:cNvCxnSpPr>
              <p:nvPr/>
            </p:nvCxnSpPr>
            <p:spPr>
              <a:xfrm>
                <a:off x="1957555" y="2503702"/>
                <a:ext cx="260176"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9A3A3F73-FE4C-3EF7-E70F-4258CAA6ED9C}"/>
                  </a:ext>
                </a:extLst>
              </p:cNvPr>
              <p:cNvCxnSpPr>
                <a:cxnSpLocks/>
              </p:cNvCxnSpPr>
              <p:nvPr/>
            </p:nvCxnSpPr>
            <p:spPr>
              <a:xfrm>
                <a:off x="1951707" y="2502236"/>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F9672F0B-0393-DDCA-7573-70D1409497D9}"/>
                  </a:ext>
                </a:extLst>
              </p:cNvPr>
              <p:cNvCxnSpPr>
                <a:cxnSpLocks/>
              </p:cNvCxnSpPr>
              <p:nvPr/>
            </p:nvCxnSpPr>
            <p:spPr>
              <a:xfrm>
                <a:off x="1957556" y="2228480"/>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415C77FB-2A3F-231C-F340-CCE6E3F5348E}"/>
                  </a:ext>
                </a:extLst>
              </p:cNvPr>
              <p:cNvCxnSpPr>
                <a:cxnSpLocks/>
              </p:cNvCxnSpPr>
              <p:nvPr/>
            </p:nvCxnSpPr>
            <p:spPr>
              <a:xfrm>
                <a:off x="1957557" y="1953258"/>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93E17AD1-A230-FE8A-5CAB-06F135793579}"/>
                  </a:ext>
                </a:extLst>
              </p:cNvPr>
              <p:cNvCxnSpPr>
                <a:cxnSpLocks/>
              </p:cNvCxnSpPr>
              <p:nvPr/>
            </p:nvCxnSpPr>
            <p:spPr>
              <a:xfrm flipH="1">
                <a:off x="1957556" y="1692041"/>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BE9C91AD-B813-601A-DA95-E425AA1E26C0}"/>
                  </a:ext>
                </a:extLst>
              </p:cNvPr>
              <p:cNvCxnSpPr>
                <a:cxnSpLocks/>
              </p:cNvCxnSpPr>
              <p:nvPr/>
            </p:nvCxnSpPr>
            <p:spPr>
              <a:xfrm>
                <a:off x="1957556" y="2228480"/>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99C8186-8B53-CF21-33D1-CC96CAEE629A}"/>
                  </a:ext>
                </a:extLst>
              </p:cNvPr>
              <p:cNvCxnSpPr>
                <a:cxnSpLocks/>
              </p:cNvCxnSpPr>
              <p:nvPr/>
            </p:nvCxnSpPr>
            <p:spPr>
              <a:xfrm>
                <a:off x="1957557" y="1953258"/>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4C50B8C-315F-A154-02E0-43AFC7309B87}"/>
                  </a:ext>
                </a:extLst>
              </p:cNvPr>
              <p:cNvCxnSpPr>
                <a:cxnSpLocks/>
              </p:cNvCxnSpPr>
              <p:nvPr/>
            </p:nvCxnSpPr>
            <p:spPr>
              <a:xfrm>
                <a:off x="1957557" y="1953258"/>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0DA02C66-66B8-5A2E-8BFA-60CD5659AC77}"/>
                  </a:ext>
                </a:extLst>
              </p:cNvPr>
              <p:cNvCxnSpPr>
                <a:cxnSpLocks/>
              </p:cNvCxnSpPr>
              <p:nvPr/>
            </p:nvCxnSpPr>
            <p:spPr>
              <a:xfrm flipH="1">
                <a:off x="1957555" y="1680524"/>
                <a:ext cx="260176"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0224C55E-E506-772E-4A7C-EBC532966D26}"/>
                  </a:ext>
                </a:extLst>
              </p:cNvPr>
              <p:cNvCxnSpPr>
                <a:cxnSpLocks/>
              </p:cNvCxnSpPr>
              <p:nvPr/>
            </p:nvCxnSpPr>
            <p:spPr>
              <a:xfrm flipH="1">
                <a:off x="1957555" y="1953257"/>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D4D00C7F-804F-5E22-FB25-3098D841F0F0}"/>
                  </a:ext>
                </a:extLst>
              </p:cNvPr>
              <p:cNvCxnSpPr>
                <a:cxnSpLocks/>
                <a:stCxn id="391" idx="2"/>
                <a:endCxn id="386" idx="6"/>
              </p:cNvCxnSpPr>
              <p:nvPr/>
            </p:nvCxnSpPr>
            <p:spPr>
              <a:xfrm flipH="1">
                <a:off x="1951523" y="2220710"/>
                <a:ext cx="27056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9828545F-22CC-60F7-F05B-63A4D17D27E8}"/>
                  </a:ext>
                </a:extLst>
              </p:cNvPr>
              <p:cNvCxnSpPr>
                <a:cxnSpLocks/>
                <a:stCxn id="390" idx="2"/>
                <a:endCxn id="386" idx="6"/>
              </p:cNvCxnSpPr>
              <p:nvPr/>
            </p:nvCxnSpPr>
            <p:spPr>
              <a:xfrm flipH="1">
                <a:off x="1951523" y="1945488"/>
                <a:ext cx="27056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6485670-73D0-EB45-83AD-7210B2EB855B}"/>
                  </a:ext>
                </a:extLst>
              </p:cNvPr>
              <p:cNvCxnSpPr>
                <a:cxnSpLocks/>
                <a:stCxn id="395" idx="2"/>
                <a:endCxn id="386" idx="6"/>
              </p:cNvCxnSpPr>
              <p:nvPr/>
            </p:nvCxnSpPr>
            <p:spPr>
              <a:xfrm flipH="1">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094B2D0C-0D84-B156-8734-9442084B0667}"/>
                  </a:ext>
                </a:extLst>
              </p:cNvPr>
              <p:cNvCxnSpPr>
                <a:cxnSpLocks/>
                <a:stCxn id="394" idx="6"/>
                <a:endCxn id="391" idx="2"/>
              </p:cNvCxnSpPr>
              <p:nvPr/>
            </p:nvCxnSpPr>
            <p:spPr>
              <a:xfrm>
                <a:off x="1951523" y="1672754"/>
                <a:ext cx="27056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C92AC8DF-2B61-1DCF-A39F-9F4B9131C940}"/>
                  </a:ext>
                </a:extLst>
              </p:cNvPr>
              <p:cNvCxnSpPr>
                <a:cxnSpLocks/>
                <a:stCxn id="394" idx="6"/>
                <a:endCxn id="392" idx="2"/>
              </p:cNvCxnSpPr>
              <p:nvPr/>
            </p:nvCxnSpPr>
            <p:spPr>
              <a:xfrm>
                <a:off x="1951523" y="1672754"/>
                <a:ext cx="27056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8C277FC-46B3-CE60-5361-98611320BBF0}"/>
                  </a:ext>
                </a:extLst>
              </p:cNvPr>
              <p:cNvCxnSpPr>
                <a:cxnSpLocks/>
                <a:stCxn id="394" idx="6"/>
                <a:endCxn id="393" idx="2"/>
              </p:cNvCxnSpPr>
              <p:nvPr/>
            </p:nvCxnSpPr>
            <p:spPr>
              <a:xfrm>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A4CA56BF-21AF-6485-6FEA-41272053E1F6}"/>
                  </a:ext>
                </a:extLst>
              </p:cNvPr>
              <p:cNvCxnSpPr>
                <a:cxnSpLocks/>
                <a:stCxn id="395" idx="6"/>
                <a:endCxn id="396" idx="2"/>
              </p:cNvCxnSpPr>
              <p:nvPr/>
            </p:nvCxnSpPr>
            <p:spPr>
              <a:xfrm>
                <a:off x="2381456" y="1672754"/>
                <a:ext cx="260177" cy="43023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79234CF6-867F-F951-27F7-9C7DC81C512B}"/>
                  </a:ext>
                </a:extLst>
              </p:cNvPr>
              <p:cNvCxnSpPr>
                <a:cxnSpLocks/>
                <a:stCxn id="395" idx="6"/>
                <a:endCxn id="397" idx="2"/>
              </p:cNvCxnSpPr>
              <p:nvPr/>
            </p:nvCxnSpPr>
            <p:spPr>
              <a:xfrm>
                <a:off x="2381456" y="1672754"/>
                <a:ext cx="260177" cy="70545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C72844DE-F4B4-6C05-102D-1AAE4CBEB5B1}"/>
                  </a:ext>
                </a:extLst>
              </p:cNvPr>
              <p:cNvCxnSpPr>
                <a:cxnSpLocks/>
                <a:stCxn id="390" idx="6"/>
                <a:endCxn id="396" idx="2"/>
              </p:cNvCxnSpPr>
              <p:nvPr/>
            </p:nvCxnSpPr>
            <p:spPr>
              <a:xfrm>
                <a:off x="2381459" y="1945489"/>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F6470E77-2CB6-93D8-0621-8D84A42378A5}"/>
                  </a:ext>
                </a:extLst>
              </p:cNvPr>
              <p:cNvCxnSpPr>
                <a:cxnSpLocks/>
                <a:stCxn id="390" idx="6"/>
                <a:endCxn id="397" idx="2"/>
              </p:cNvCxnSpPr>
              <p:nvPr/>
            </p:nvCxnSpPr>
            <p:spPr>
              <a:xfrm>
                <a:off x="2381459" y="1945489"/>
                <a:ext cx="260174" cy="43272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7000B87A-92D2-54E0-4CFF-BB7DDDEE69C7}"/>
                  </a:ext>
                </a:extLst>
              </p:cNvPr>
              <p:cNvCxnSpPr>
                <a:cxnSpLocks/>
                <a:stCxn id="391" idx="6"/>
                <a:endCxn id="397" idx="2"/>
              </p:cNvCxnSpPr>
              <p:nvPr/>
            </p:nvCxnSpPr>
            <p:spPr>
              <a:xfrm>
                <a:off x="2381458" y="2220711"/>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288AA940-C2DD-2ACC-3F31-F44A8A998E7B}"/>
                  </a:ext>
                </a:extLst>
              </p:cNvPr>
              <p:cNvCxnSpPr>
                <a:cxnSpLocks/>
                <a:stCxn id="391" idx="6"/>
                <a:endCxn id="396" idx="2"/>
              </p:cNvCxnSpPr>
              <p:nvPr/>
            </p:nvCxnSpPr>
            <p:spPr>
              <a:xfrm flipV="1">
                <a:off x="2381458" y="2102991"/>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D48F3E25-E9EA-058F-C016-36D7A13C9268}"/>
                  </a:ext>
                </a:extLst>
              </p:cNvPr>
              <p:cNvCxnSpPr>
                <a:cxnSpLocks/>
                <a:stCxn id="392" idx="6"/>
                <a:endCxn id="396" idx="2"/>
              </p:cNvCxnSpPr>
              <p:nvPr/>
            </p:nvCxnSpPr>
            <p:spPr>
              <a:xfrm flipV="1">
                <a:off x="2381457" y="2102991"/>
                <a:ext cx="260177" cy="39294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1779187-6882-EDEA-12E2-9C87C4D08B87}"/>
                  </a:ext>
                </a:extLst>
              </p:cNvPr>
              <p:cNvCxnSpPr>
                <a:cxnSpLocks/>
                <a:stCxn id="392" idx="6"/>
                <a:endCxn id="397" idx="2"/>
              </p:cNvCxnSpPr>
              <p:nvPr/>
            </p:nvCxnSpPr>
            <p:spPr>
              <a:xfrm flipV="1">
                <a:off x="2381457" y="2378213"/>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D451B16-6B58-8FBC-4798-EC72CDCB9874}"/>
                  </a:ext>
                </a:extLst>
              </p:cNvPr>
              <p:cNvCxnSpPr>
                <a:cxnSpLocks/>
                <a:stCxn id="393" idx="6"/>
                <a:endCxn id="396" idx="2"/>
              </p:cNvCxnSpPr>
              <p:nvPr/>
            </p:nvCxnSpPr>
            <p:spPr>
              <a:xfrm flipV="1">
                <a:off x="2381456" y="2102991"/>
                <a:ext cx="260177" cy="6652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D83F7F76-F9A1-0BE9-E2DF-3C205CB02B76}"/>
                  </a:ext>
                </a:extLst>
              </p:cNvPr>
              <p:cNvCxnSpPr>
                <a:cxnSpLocks/>
                <a:stCxn id="393" idx="6"/>
                <a:endCxn id="397" idx="2"/>
              </p:cNvCxnSpPr>
              <p:nvPr/>
            </p:nvCxnSpPr>
            <p:spPr>
              <a:xfrm flipV="1">
                <a:off x="2381456" y="2378213"/>
                <a:ext cx="260177" cy="39001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6807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7723">
        <p159:morph option="byObject"/>
      </p:transition>
    </mc:Choice>
    <mc:Fallback xmlns="">
      <p:transition spd="slow" advTm="3772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or: Elbow 32">
            <a:extLst>
              <a:ext uri="{FF2B5EF4-FFF2-40B4-BE49-F238E27FC236}">
                <a16:creationId xmlns:a16="http://schemas.microsoft.com/office/drawing/2014/main" id="{6269FBF3-A12D-FC34-FBD4-E378117A6A79}"/>
              </a:ext>
            </a:extLst>
          </p:cNvPr>
          <p:cNvCxnSpPr>
            <a:cxnSpLocks/>
            <a:endCxn id="6" idx="1"/>
          </p:cNvCxnSpPr>
          <p:nvPr/>
        </p:nvCxnSpPr>
        <p:spPr>
          <a:xfrm flipV="1">
            <a:off x="14041475" y="6317461"/>
            <a:ext cx="2048087" cy="9086"/>
          </a:xfrm>
          <a:prstGeom prst="bentConnector3">
            <a:avLst>
              <a:gd name="adj1" fmla="val 7586"/>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2" name="Group 331">
            <a:extLst>
              <a:ext uri="{FF2B5EF4-FFF2-40B4-BE49-F238E27FC236}">
                <a16:creationId xmlns:a16="http://schemas.microsoft.com/office/drawing/2014/main" id="{1ED53BB2-4FFE-FF83-8CB8-05099A94A267}"/>
              </a:ext>
            </a:extLst>
          </p:cNvPr>
          <p:cNvGrpSpPr/>
          <p:nvPr/>
        </p:nvGrpSpPr>
        <p:grpSpPr>
          <a:xfrm>
            <a:off x="11119167" y="3283191"/>
            <a:ext cx="2926080" cy="1993392"/>
            <a:chOff x="4377670" y="1618068"/>
            <a:chExt cx="1850408" cy="1262870"/>
          </a:xfrm>
        </p:grpSpPr>
        <p:sp>
          <p:nvSpPr>
            <p:cNvPr id="333" name="Oval 332">
              <a:extLst>
                <a:ext uri="{FF2B5EF4-FFF2-40B4-BE49-F238E27FC236}">
                  <a16:creationId xmlns:a16="http://schemas.microsoft.com/office/drawing/2014/main" id="{8CF6EEF8-1A79-0CF5-E84D-148D263F6358}"/>
                </a:ext>
              </a:extLst>
            </p:cNvPr>
            <p:cNvSpPr/>
            <p:nvPr/>
          </p:nvSpPr>
          <p:spPr>
            <a:xfrm>
              <a:off x="4377672" y="1896335"/>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34" name="Straight Connector 333">
              <a:extLst>
                <a:ext uri="{FF2B5EF4-FFF2-40B4-BE49-F238E27FC236}">
                  <a16:creationId xmlns:a16="http://schemas.microsoft.com/office/drawing/2014/main" id="{0EB4580B-2B0A-99CC-E077-165C0DEEEF50}"/>
                </a:ext>
              </a:extLst>
            </p:cNvPr>
            <p:cNvCxnSpPr>
              <a:cxnSpLocks/>
              <a:endCxn id="341" idx="2"/>
            </p:cNvCxnSpPr>
            <p:nvPr/>
          </p:nvCxnSpPr>
          <p:spPr>
            <a:xfrm flipV="1">
              <a:off x="4537040" y="1704535"/>
              <a:ext cx="260174" cy="24529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861908B0-2A12-1279-DDC0-41ADDA3FACC0}"/>
                </a:ext>
              </a:extLst>
            </p:cNvPr>
            <p:cNvSpPr/>
            <p:nvPr/>
          </p:nvSpPr>
          <p:spPr>
            <a:xfrm>
              <a:off x="4377671"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6" name="Oval 335">
              <a:extLst>
                <a:ext uri="{FF2B5EF4-FFF2-40B4-BE49-F238E27FC236}">
                  <a16:creationId xmlns:a16="http://schemas.microsoft.com/office/drawing/2014/main" id="{C6814E31-52EE-43FE-2AAD-41FA426B88AD}"/>
                </a:ext>
              </a:extLst>
            </p:cNvPr>
            <p:cNvSpPr/>
            <p:nvPr/>
          </p:nvSpPr>
          <p:spPr>
            <a:xfrm>
              <a:off x="4377670"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7" name="Oval 336">
              <a:extLst>
                <a:ext uri="{FF2B5EF4-FFF2-40B4-BE49-F238E27FC236}">
                  <a16:creationId xmlns:a16="http://schemas.microsoft.com/office/drawing/2014/main" id="{96DF6372-28DF-C679-3426-A3064B221445}"/>
                </a:ext>
              </a:extLst>
            </p:cNvPr>
            <p:cNvSpPr/>
            <p:nvPr/>
          </p:nvSpPr>
          <p:spPr>
            <a:xfrm>
              <a:off x="4797214" y="2719070"/>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8" name="Oval 337">
              <a:extLst>
                <a:ext uri="{FF2B5EF4-FFF2-40B4-BE49-F238E27FC236}">
                  <a16:creationId xmlns:a16="http://schemas.microsoft.com/office/drawing/2014/main" id="{0D551F18-7D32-6B3C-DF4C-4FAF678C1203}"/>
                </a:ext>
              </a:extLst>
            </p:cNvPr>
            <p:cNvSpPr/>
            <p:nvPr/>
          </p:nvSpPr>
          <p:spPr>
            <a:xfrm>
              <a:off x="4797213" y="189634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39" name="Oval 338">
              <a:extLst>
                <a:ext uri="{FF2B5EF4-FFF2-40B4-BE49-F238E27FC236}">
                  <a16:creationId xmlns:a16="http://schemas.microsoft.com/office/drawing/2014/main" id="{21F3EE12-6B63-561B-854A-09BA99D0F327}"/>
                </a:ext>
              </a:extLst>
            </p:cNvPr>
            <p:cNvSpPr/>
            <p:nvPr/>
          </p:nvSpPr>
          <p:spPr>
            <a:xfrm>
              <a:off x="4797215" y="217155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0" name="Oval 339">
              <a:extLst>
                <a:ext uri="{FF2B5EF4-FFF2-40B4-BE49-F238E27FC236}">
                  <a16:creationId xmlns:a16="http://schemas.microsoft.com/office/drawing/2014/main" id="{98B9555F-B9BA-2F8F-2F3E-EF4C0B409382}"/>
                </a:ext>
              </a:extLst>
            </p:cNvPr>
            <p:cNvSpPr/>
            <p:nvPr/>
          </p:nvSpPr>
          <p:spPr>
            <a:xfrm>
              <a:off x="4797214" y="244677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41" name="Oval 340">
              <a:extLst>
                <a:ext uri="{FF2B5EF4-FFF2-40B4-BE49-F238E27FC236}">
                  <a16:creationId xmlns:a16="http://schemas.microsoft.com/office/drawing/2014/main" id="{F8210FB7-97F8-67EC-6A90-8200E4624DFB}"/>
                </a:ext>
              </a:extLst>
            </p:cNvPr>
            <p:cNvSpPr/>
            <p:nvPr/>
          </p:nvSpPr>
          <p:spPr>
            <a:xfrm>
              <a:off x="4797214" y="1623601"/>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42" name="Straight Connector 341">
              <a:extLst>
                <a:ext uri="{FF2B5EF4-FFF2-40B4-BE49-F238E27FC236}">
                  <a16:creationId xmlns:a16="http://schemas.microsoft.com/office/drawing/2014/main" id="{378E1AE8-1542-AA95-EDA3-12D8F8D4F3F1}"/>
                </a:ext>
              </a:extLst>
            </p:cNvPr>
            <p:cNvCxnSpPr>
              <a:cxnSpLocks/>
              <a:endCxn id="338" idx="2"/>
            </p:cNvCxnSpPr>
            <p:nvPr/>
          </p:nvCxnSpPr>
          <p:spPr>
            <a:xfrm flipV="1">
              <a:off x="4522849" y="1977276"/>
              <a:ext cx="274364" cy="25940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268C959-89FE-DEDE-995F-713BB52BED0E}"/>
                </a:ext>
              </a:extLst>
            </p:cNvPr>
            <p:cNvCxnSpPr>
              <a:cxnSpLocks/>
              <a:stCxn id="336" idx="6"/>
              <a:endCxn id="339" idx="2"/>
            </p:cNvCxnSpPr>
            <p:nvPr/>
          </p:nvCxnSpPr>
          <p:spPr>
            <a:xfrm flipV="1">
              <a:off x="4537039" y="2252492"/>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6101946-632E-F853-D3E7-1E3B82F4EAD4}"/>
                </a:ext>
              </a:extLst>
            </p:cNvPr>
            <p:cNvCxnSpPr>
              <a:cxnSpLocks/>
              <a:stCxn id="333" idx="6"/>
              <a:endCxn id="339" idx="2"/>
            </p:cNvCxnSpPr>
            <p:nvPr/>
          </p:nvCxnSpPr>
          <p:spPr>
            <a:xfrm>
              <a:off x="4537040" y="1977270"/>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D8E5A43-E64B-E3B9-14E1-E34726F9CB74}"/>
                </a:ext>
              </a:extLst>
            </p:cNvPr>
            <p:cNvCxnSpPr>
              <a:cxnSpLocks/>
              <a:stCxn id="335" idx="6"/>
              <a:endCxn id="340" idx="2"/>
            </p:cNvCxnSpPr>
            <p:nvPr/>
          </p:nvCxnSpPr>
          <p:spPr>
            <a:xfrm>
              <a:off x="4537039" y="2252492"/>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BA9A385D-1B14-1396-740E-5E8E4793E30C}"/>
                </a:ext>
              </a:extLst>
            </p:cNvPr>
            <p:cNvCxnSpPr>
              <a:cxnSpLocks/>
              <a:stCxn id="336" idx="6"/>
              <a:endCxn id="337" idx="2"/>
            </p:cNvCxnSpPr>
            <p:nvPr/>
          </p:nvCxnSpPr>
          <p:spPr>
            <a:xfrm>
              <a:off x="4537039"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700770D-2650-DF21-EBCE-57BA857613CF}"/>
                </a:ext>
              </a:extLst>
            </p:cNvPr>
            <p:cNvCxnSpPr>
              <a:cxnSpLocks/>
              <a:stCxn id="341" idx="6"/>
            </p:cNvCxnSpPr>
            <p:nvPr/>
          </p:nvCxnSpPr>
          <p:spPr>
            <a:xfrm>
              <a:off x="4956583" y="1704535"/>
              <a:ext cx="268681"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7CFE6858-EE53-B2A4-8090-140F2EDCD4D1}"/>
                </a:ext>
              </a:extLst>
            </p:cNvPr>
            <p:cNvCxnSpPr>
              <a:cxnSpLocks/>
              <a:stCxn id="337" idx="6"/>
            </p:cNvCxnSpPr>
            <p:nvPr/>
          </p:nvCxnSpPr>
          <p:spPr>
            <a:xfrm flipV="1">
              <a:off x="4956583" y="2527714"/>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4B86CB03-EF4D-545A-3303-01E95B131E04}"/>
                </a:ext>
              </a:extLst>
            </p:cNvPr>
            <p:cNvCxnSpPr>
              <a:cxnSpLocks/>
            </p:cNvCxnSpPr>
            <p:nvPr/>
          </p:nvCxnSpPr>
          <p:spPr>
            <a:xfrm>
              <a:off x="4550403" y="2527713"/>
              <a:ext cx="228402"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083BA0F-EEF5-EE86-6960-42382165E2B0}"/>
                </a:ext>
              </a:extLst>
            </p:cNvPr>
            <p:cNvCxnSpPr>
              <a:cxnSpLocks/>
              <a:stCxn id="335" idx="6"/>
            </p:cNvCxnSpPr>
            <p:nvPr/>
          </p:nvCxnSpPr>
          <p:spPr>
            <a:xfrm>
              <a:off x="4537039" y="2252492"/>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CC04567-1C88-B388-C2AF-05D4EC100A6E}"/>
                </a:ext>
              </a:extLst>
            </p:cNvPr>
            <p:cNvCxnSpPr>
              <a:cxnSpLocks/>
              <a:stCxn id="333" idx="6"/>
              <a:endCxn id="338" idx="2"/>
            </p:cNvCxnSpPr>
            <p:nvPr/>
          </p:nvCxnSpPr>
          <p:spPr>
            <a:xfrm>
              <a:off x="4537040" y="1977270"/>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30DAA0B-2305-1188-5455-219437028AAC}"/>
                </a:ext>
              </a:extLst>
            </p:cNvPr>
            <p:cNvCxnSpPr>
              <a:cxnSpLocks/>
            </p:cNvCxnSpPr>
            <p:nvPr/>
          </p:nvCxnSpPr>
          <p:spPr>
            <a:xfrm>
              <a:off x="4965736" y="1704534"/>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925CF4A-798D-0CEB-66F6-A1EB63D2E62E}"/>
                </a:ext>
              </a:extLst>
            </p:cNvPr>
            <p:cNvCxnSpPr>
              <a:cxnSpLocks/>
              <a:stCxn id="337" idx="6"/>
            </p:cNvCxnSpPr>
            <p:nvPr/>
          </p:nvCxnSpPr>
          <p:spPr>
            <a:xfrm>
              <a:off x="4956583" y="2800005"/>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BCB79F27-6863-D3E3-0F54-52B61E9B6F84}"/>
                </a:ext>
              </a:extLst>
            </p:cNvPr>
            <p:cNvCxnSpPr>
              <a:cxnSpLocks/>
              <a:endCxn id="335" idx="6"/>
            </p:cNvCxnSpPr>
            <p:nvPr/>
          </p:nvCxnSpPr>
          <p:spPr>
            <a:xfrm flipH="1">
              <a:off x="4537039" y="1716053"/>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624F4E9-BB44-3670-3A81-C2F2363F9576}"/>
                </a:ext>
              </a:extLst>
            </p:cNvPr>
            <p:cNvCxnSpPr>
              <a:cxnSpLocks/>
              <a:stCxn id="335" idx="6"/>
              <a:endCxn id="337" idx="2"/>
            </p:cNvCxnSpPr>
            <p:nvPr/>
          </p:nvCxnSpPr>
          <p:spPr>
            <a:xfrm>
              <a:off x="4537039" y="2252492"/>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07A0B16-463E-5FEB-55A1-19B76272052E}"/>
                </a:ext>
              </a:extLst>
            </p:cNvPr>
            <p:cNvCxnSpPr>
              <a:cxnSpLocks/>
              <a:stCxn id="333" idx="6"/>
              <a:endCxn id="340" idx="2"/>
            </p:cNvCxnSpPr>
            <p:nvPr/>
          </p:nvCxnSpPr>
          <p:spPr>
            <a:xfrm>
              <a:off x="4537040" y="1977270"/>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406791C-AD5C-AF86-426D-1528DFB1280B}"/>
                </a:ext>
              </a:extLst>
            </p:cNvPr>
            <p:cNvCxnSpPr>
              <a:cxnSpLocks/>
              <a:stCxn id="333" idx="6"/>
              <a:endCxn id="337" idx="2"/>
            </p:cNvCxnSpPr>
            <p:nvPr/>
          </p:nvCxnSpPr>
          <p:spPr>
            <a:xfrm>
              <a:off x="4537040" y="1977270"/>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EA03B20F-9688-3D7C-2FE9-A8892540FEB0}"/>
                </a:ext>
              </a:extLst>
            </p:cNvPr>
            <p:cNvCxnSpPr>
              <a:cxnSpLocks/>
              <a:stCxn id="341" idx="2"/>
              <a:endCxn id="336" idx="6"/>
            </p:cNvCxnSpPr>
            <p:nvPr/>
          </p:nvCxnSpPr>
          <p:spPr>
            <a:xfrm flipH="1">
              <a:off x="4537039"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9FC578D8-C7FF-8709-14FB-0381CB8D415E}"/>
                </a:ext>
              </a:extLst>
            </p:cNvPr>
            <p:cNvCxnSpPr>
              <a:cxnSpLocks/>
              <a:stCxn id="338" idx="2"/>
              <a:endCxn id="336" idx="6"/>
            </p:cNvCxnSpPr>
            <p:nvPr/>
          </p:nvCxnSpPr>
          <p:spPr>
            <a:xfrm flipH="1">
              <a:off x="4537039" y="1977276"/>
              <a:ext cx="260175" cy="55043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ADD7111B-790A-C652-EEE2-2A92300743E6}"/>
                </a:ext>
              </a:extLst>
            </p:cNvPr>
            <p:cNvCxnSpPr>
              <a:cxnSpLocks/>
            </p:cNvCxnSpPr>
            <p:nvPr/>
          </p:nvCxnSpPr>
          <p:spPr>
            <a:xfrm flipV="1">
              <a:off x="4949120" y="1712305"/>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DDCD999-B9A5-3B66-1B49-4C5F3DFCE926}"/>
                </a:ext>
              </a:extLst>
            </p:cNvPr>
            <p:cNvCxnSpPr>
              <a:cxnSpLocks/>
            </p:cNvCxnSpPr>
            <p:nvPr/>
          </p:nvCxnSpPr>
          <p:spPr>
            <a:xfrm flipV="1">
              <a:off x="4946377" y="1991482"/>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6D17349-C350-1BAF-A846-C68E769ACDD2}"/>
                </a:ext>
              </a:extLst>
            </p:cNvPr>
            <p:cNvCxnSpPr>
              <a:cxnSpLocks/>
            </p:cNvCxnSpPr>
            <p:nvPr/>
          </p:nvCxnSpPr>
          <p:spPr>
            <a:xfrm flipV="1">
              <a:off x="4952225" y="2260261"/>
              <a:ext cx="260176"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A96BAA9-927D-80D9-01C6-F2962DC00D16}"/>
                </a:ext>
              </a:extLst>
            </p:cNvPr>
            <p:cNvCxnSpPr>
              <a:cxnSpLocks/>
            </p:cNvCxnSpPr>
            <p:nvPr/>
          </p:nvCxnSpPr>
          <p:spPr>
            <a:xfrm>
              <a:off x="4952227" y="1985039"/>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001009B3-BC04-9349-9C20-4BB113F31110}"/>
                </a:ext>
              </a:extLst>
            </p:cNvPr>
            <p:cNvCxnSpPr>
              <a:cxnSpLocks/>
            </p:cNvCxnSpPr>
            <p:nvPr/>
          </p:nvCxnSpPr>
          <p:spPr>
            <a:xfrm>
              <a:off x="4952226" y="2260261"/>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A073D99-2150-28E9-403A-D3DA421D3781}"/>
                </a:ext>
              </a:extLst>
            </p:cNvPr>
            <p:cNvCxnSpPr>
              <a:cxnSpLocks/>
            </p:cNvCxnSpPr>
            <p:nvPr/>
          </p:nvCxnSpPr>
          <p:spPr>
            <a:xfrm>
              <a:off x="4952225" y="2535483"/>
              <a:ext cx="260175"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A0600C67-C274-63AB-D55F-14930654A0CD}"/>
                </a:ext>
              </a:extLst>
            </p:cNvPr>
            <p:cNvCxnSpPr>
              <a:cxnSpLocks/>
            </p:cNvCxnSpPr>
            <p:nvPr/>
          </p:nvCxnSpPr>
          <p:spPr>
            <a:xfrm>
              <a:off x="4946377" y="2534017"/>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5A85C54-12F7-8985-A1FD-9068156D129D}"/>
                </a:ext>
              </a:extLst>
            </p:cNvPr>
            <p:cNvCxnSpPr>
              <a:cxnSpLocks/>
            </p:cNvCxnSpPr>
            <p:nvPr/>
          </p:nvCxnSpPr>
          <p:spPr>
            <a:xfrm>
              <a:off x="4952226" y="2260261"/>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43DC34F4-EE2A-92B0-012D-8A83A496B956}"/>
                </a:ext>
              </a:extLst>
            </p:cNvPr>
            <p:cNvCxnSpPr>
              <a:cxnSpLocks/>
            </p:cNvCxnSpPr>
            <p:nvPr/>
          </p:nvCxnSpPr>
          <p:spPr>
            <a:xfrm>
              <a:off x="4952227" y="1985039"/>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DBC9A130-7579-8FF4-3815-ECD169D7AD13}"/>
                </a:ext>
              </a:extLst>
            </p:cNvPr>
            <p:cNvCxnSpPr>
              <a:cxnSpLocks/>
            </p:cNvCxnSpPr>
            <p:nvPr/>
          </p:nvCxnSpPr>
          <p:spPr>
            <a:xfrm flipH="1">
              <a:off x="4952226" y="1723822"/>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7B250BE-5DC3-AE57-71A7-13840C9A1A9E}"/>
                </a:ext>
              </a:extLst>
            </p:cNvPr>
            <p:cNvCxnSpPr>
              <a:cxnSpLocks/>
            </p:cNvCxnSpPr>
            <p:nvPr/>
          </p:nvCxnSpPr>
          <p:spPr>
            <a:xfrm>
              <a:off x="4952226" y="2260261"/>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E69E0D6-5D85-761C-AC90-D65748F3A0C3}"/>
                </a:ext>
              </a:extLst>
            </p:cNvPr>
            <p:cNvCxnSpPr>
              <a:cxnSpLocks/>
            </p:cNvCxnSpPr>
            <p:nvPr/>
          </p:nvCxnSpPr>
          <p:spPr>
            <a:xfrm>
              <a:off x="4952227" y="1985039"/>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43D7C2F-9321-5BB8-DD38-08774E5464E7}"/>
                </a:ext>
              </a:extLst>
            </p:cNvPr>
            <p:cNvCxnSpPr>
              <a:cxnSpLocks/>
            </p:cNvCxnSpPr>
            <p:nvPr/>
          </p:nvCxnSpPr>
          <p:spPr>
            <a:xfrm>
              <a:off x="4952227" y="1985039"/>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E471E4-7EC6-C400-0FCB-85B2E5EE87DD}"/>
                </a:ext>
              </a:extLst>
            </p:cNvPr>
            <p:cNvCxnSpPr>
              <a:cxnSpLocks/>
            </p:cNvCxnSpPr>
            <p:nvPr/>
          </p:nvCxnSpPr>
          <p:spPr>
            <a:xfrm flipH="1">
              <a:off x="4952225" y="171230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16F20D4-38F9-6F76-C497-5B3A4AB369AF}"/>
                </a:ext>
              </a:extLst>
            </p:cNvPr>
            <p:cNvCxnSpPr>
              <a:cxnSpLocks/>
            </p:cNvCxnSpPr>
            <p:nvPr/>
          </p:nvCxnSpPr>
          <p:spPr>
            <a:xfrm flipH="1">
              <a:off x="4952225" y="1985038"/>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E6E837E-9415-5419-C41D-4E19B64BC4DB}"/>
                </a:ext>
              </a:extLst>
            </p:cNvPr>
            <p:cNvCxnSpPr>
              <a:cxnSpLocks/>
              <a:endCxn id="337" idx="6"/>
            </p:cNvCxnSpPr>
            <p:nvPr/>
          </p:nvCxnSpPr>
          <p:spPr>
            <a:xfrm flipH="1">
              <a:off x="4956583" y="2252492"/>
              <a:ext cx="260176"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AB060A9-DC43-86C6-CED9-A2B1273B0F5A}"/>
                </a:ext>
              </a:extLst>
            </p:cNvPr>
            <p:cNvCxnSpPr>
              <a:cxnSpLocks/>
              <a:endCxn id="337" idx="6"/>
            </p:cNvCxnSpPr>
            <p:nvPr/>
          </p:nvCxnSpPr>
          <p:spPr>
            <a:xfrm flipH="1">
              <a:off x="4956583" y="1977270"/>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2BBB8E06-B23D-EF25-8BDD-065D77B07FB5}"/>
                </a:ext>
              </a:extLst>
            </p:cNvPr>
            <p:cNvCxnSpPr>
              <a:cxnSpLocks/>
              <a:endCxn id="337" idx="6"/>
            </p:cNvCxnSpPr>
            <p:nvPr/>
          </p:nvCxnSpPr>
          <p:spPr>
            <a:xfrm flipH="1">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2BD415D-FF0D-6771-3A7E-DB7857483FC0}"/>
                </a:ext>
              </a:extLst>
            </p:cNvPr>
            <p:cNvCxnSpPr>
              <a:cxnSpLocks/>
              <a:stCxn id="341" idx="6"/>
            </p:cNvCxnSpPr>
            <p:nvPr/>
          </p:nvCxnSpPr>
          <p:spPr>
            <a:xfrm>
              <a:off x="4956583" y="1704535"/>
              <a:ext cx="260176"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8C3025B-D647-E2A5-245C-81D49AB0CD50}"/>
                </a:ext>
              </a:extLst>
            </p:cNvPr>
            <p:cNvCxnSpPr>
              <a:cxnSpLocks/>
              <a:stCxn id="341" idx="6"/>
            </p:cNvCxnSpPr>
            <p:nvPr/>
          </p:nvCxnSpPr>
          <p:spPr>
            <a:xfrm>
              <a:off x="4956583" y="1704535"/>
              <a:ext cx="260175"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BE1FB9E-6312-A37C-17D1-2AF90764020D}"/>
                </a:ext>
              </a:extLst>
            </p:cNvPr>
            <p:cNvCxnSpPr>
              <a:cxnSpLocks/>
              <a:stCxn id="341" idx="6"/>
            </p:cNvCxnSpPr>
            <p:nvPr/>
          </p:nvCxnSpPr>
          <p:spPr>
            <a:xfrm>
              <a:off x="4956583" y="1704535"/>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1" name="Oval 380">
              <a:extLst>
                <a:ext uri="{FF2B5EF4-FFF2-40B4-BE49-F238E27FC236}">
                  <a16:creationId xmlns:a16="http://schemas.microsoft.com/office/drawing/2014/main" id="{0007EFEF-922B-F83C-F46F-5E8697F3A8A8}"/>
                </a:ext>
              </a:extLst>
            </p:cNvPr>
            <p:cNvSpPr/>
            <p:nvPr/>
          </p:nvSpPr>
          <p:spPr>
            <a:xfrm>
              <a:off x="5229620"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2" name="Oval 381">
              <a:extLst>
                <a:ext uri="{FF2B5EF4-FFF2-40B4-BE49-F238E27FC236}">
                  <a16:creationId xmlns:a16="http://schemas.microsoft.com/office/drawing/2014/main" id="{37FEF06C-EE28-E09A-6323-AF199B78D081}"/>
                </a:ext>
              </a:extLst>
            </p:cNvPr>
            <p:cNvSpPr/>
            <p:nvPr/>
          </p:nvSpPr>
          <p:spPr>
            <a:xfrm>
              <a:off x="5229619" y="1890809"/>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3" name="Oval 382">
              <a:extLst>
                <a:ext uri="{FF2B5EF4-FFF2-40B4-BE49-F238E27FC236}">
                  <a16:creationId xmlns:a16="http://schemas.microsoft.com/office/drawing/2014/main" id="{5A525AB8-5EAF-53B7-50E0-7CB44AC6B09D}"/>
                </a:ext>
              </a:extLst>
            </p:cNvPr>
            <p:cNvSpPr/>
            <p:nvPr/>
          </p:nvSpPr>
          <p:spPr>
            <a:xfrm>
              <a:off x="5229621"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4" name="Oval 383">
              <a:extLst>
                <a:ext uri="{FF2B5EF4-FFF2-40B4-BE49-F238E27FC236}">
                  <a16:creationId xmlns:a16="http://schemas.microsoft.com/office/drawing/2014/main" id="{490A959D-920B-FB6B-8E1F-A552FFBC7648}"/>
                </a:ext>
              </a:extLst>
            </p:cNvPr>
            <p:cNvSpPr/>
            <p:nvPr/>
          </p:nvSpPr>
          <p:spPr>
            <a:xfrm>
              <a:off x="5229620"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5" name="Oval 384">
              <a:extLst>
                <a:ext uri="{FF2B5EF4-FFF2-40B4-BE49-F238E27FC236}">
                  <a16:creationId xmlns:a16="http://schemas.microsoft.com/office/drawing/2014/main" id="{04A6937A-FFE4-A6B2-2F33-BEE3DC79BEAC}"/>
                </a:ext>
              </a:extLst>
            </p:cNvPr>
            <p:cNvSpPr/>
            <p:nvPr/>
          </p:nvSpPr>
          <p:spPr>
            <a:xfrm>
              <a:off x="5649166" y="1890802"/>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6" name="Oval 385">
              <a:extLst>
                <a:ext uri="{FF2B5EF4-FFF2-40B4-BE49-F238E27FC236}">
                  <a16:creationId xmlns:a16="http://schemas.microsoft.com/office/drawing/2014/main" id="{19338DCB-D150-56F3-F220-D48AB65D24E9}"/>
                </a:ext>
              </a:extLst>
            </p:cNvPr>
            <p:cNvSpPr/>
            <p:nvPr/>
          </p:nvSpPr>
          <p:spPr>
            <a:xfrm>
              <a:off x="5649165" y="216602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7" name="Oval 386">
              <a:extLst>
                <a:ext uri="{FF2B5EF4-FFF2-40B4-BE49-F238E27FC236}">
                  <a16:creationId xmlns:a16="http://schemas.microsoft.com/office/drawing/2014/main" id="{7809B9F7-F485-FFD2-4940-66A6616FD557}"/>
                </a:ext>
              </a:extLst>
            </p:cNvPr>
            <p:cNvSpPr/>
            <p:nvPr/>
          </p:nvSpPr>
          <p:spPr>
            <a:xfrm>
              <a:off x="5649164" y="244124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8" name="Oval 387">
              <a:extLst>
                <a:ext uri="{FF2B5EF4-FFF2-40B4-BE49-F238E27FC236}">
                  <a16:creationId xmlns:a16="http://schemas.microsoft.com/office/drawing/2014/main" id="{C1BB408F-A128-FBD5-8B6C-4E254496E825}"/>
                </a:ext>
              </a:extLst>
            </p:cNvPr>
            <p:cNvSpPr/>
            <p:nvPr/>
          </p:nvSpPr>
          <p:spPr>
            <a:xfrm>
              <a:off x="5649163" y="2713537"/>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9" name="Oval 388">
              <a:extLst>
                <a:ext uri="{FF2B5EF4-FFF2-40B4-BE49-F238E27FC236}">
                  <a16:creationId xmlns:a16="http://schemas.microsoft.com/office/drawing/2014/main" id="{30553B20-A590-AF5F-55C9-71E40A44F4E5}"/>
                </a:ext>
              </a:extLst>
            </p:cNvPr>
            <p:cNvSpPr/>
            <p:nvPr/>
          </p:nvSpPr>
          <p:spPr>
            <a:xfrm>
              <a:off x="5229620"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0" name="Oval 389">
              <a:extLst>
                <a:ext uri="{FF2B5EF4-FFF2-40B4-BE49-F238E27FC236}">
                  <a16:creationId xmlns:a16="http://schemas.microsoft.com/office/drawing/2014/main" id="{25ACAF73-9EC0-A199-E78A-9F027D0C9C6C}"/>
                </a:ext>
              </a:extLst>
            </p:cNvPr>
            <p:cNvSpPr/>
            <p:nvPr/>
          </p:nvSpPr>
          <p:spPr>
            <a:xfrm>
              <a:off x="5649163" y="1618068"/>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1" name="Oval 390">
              <a:extLst>
                <a:ext uri="{FF2B5EF4-FFF2-40B4-BE49-F238E27FC236}">
                  <a16:creationId xmlns:a16="http://schemas.microsoft.com/office/drawing/2014/main" id="{DEDD4745-63EF-C93B-B75C-BC3EBF87BBE9}"/>
                </a:ext>
              </a:extLst>
            </p:cNvPr>
            <p:cNvSpPr/>
            <p:nvPr/>
          </p:nvSpPr>
          <p:spPr>
            <a:xfrm>
              <a:off x="6068709" y="2048304"/>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92" name="Oval 391">
              <a:extLst>
                <a:ext uri="{FF2B5EF4-FFF2-40B4-BE49-F238E27FC236}">
                  <a16:creationId xmlns:a16="http://schemas.microsoft.com/office/drawing/2014/main" id="{21136E29-C2DF-398B-17C1-DDB47AC1772F}"/>
                </a:ext>
              </a:extLst>
            </p:cNvPr>
            <p:cNvSpPr/>
            <p:nvPr/>
          </p:nvSpPr>
          <p:spPr>
            <a:xfrm>
              <a:off x="6068708" y="2323526"/>
              <a:ext cx="159369" cy="161868"/>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393" name="Straight Connector 392">
              <a:extLst>
                <a:ext uri="{FF2B5EF4-FFF2-40B4-BE49-F238E27FC236}">
                  <a16:creationId xmlns:a16="http://schemas.microsoft.com/office/drawing/2014/main" id="{F93F9472-870F-AA59-D4AC-9D5C24D5F0F9}"/>
                </a:ext>
              </a:extLst>
            </p:cNvPr>
            <p:cNvCxnSpPr>
              <a:cxnSpLocks/>
              <a:stCxn id="389" idx="6"/>
            </p:cNvCxnSpPr>
            <p:nvPr/>
          </p:nvCxnSpPr>
          <p:spPr>
            <a:xfrm>
              <a:off x="5388989" y="1699002"/>
              <a:ext cx="268682" cy="2370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B5B236D-414B-D637-8433-FA316D2C3084}"/>
                </a:ext>
              </a:extLst>
            </p:cNvPr>
            <p:cNvCxnSpPr>
              <a:cxnSpLocks/>
              <a:stCxn id="381" idx="6"/>
              <a:endCxn id="387" idx="2"/>
            </p:cNvCxnSpPr>
            <p:nvPr/>
          </p:nvCxnSpPr>
          <p:spPr>
            <a:xfrm flipV="1">
              <a:off x="5388989" y="2522181"/>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FF2573B-D385-191F-B0D4-D2440817C92B}"/>
                </a:ext>
              </a:extLst>
            </p:cNvPr>
            <p:cNvCxnSpPr>
              <a:cxnSpLocks/>
              <a:endCxn id="390" idx="2"/>
            </p:cNvCxnSpPr>
            <p:nvPr/>
          </p:nvCxnSpPr>
          <p:spPr>
            <a:xfrm>
              <a:off x="5398142" y="1699001"/>
              <a:ext cx="251021" cy="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E4BAC247-6819-1E66-4731-CF01B8468582}"/>
                </a:ext>
              </a:extLst>
            </p:cNvPr>
            <p:cNvCxnSpPr>
              <a:cxnSpLocks/>
              <a:stCxn id="381" idx="6"/>
              <a:endCxn id="388" idx="2"/>
            </p:cNvCxnSpPr>
            <p:nvPr/>
          </p:nvCxnSpPr>
          <p:spPr>
            <a:xfrm>
              <a:off x="5388989" y="2794472"/>
              <a:ext cx="260175"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A23976EF-C48B-33F7-288C-0020CE68B96D}"/>
                </a:ext>
              </a:extLst>
            </p:cNvPr>
            <p:cNvCxnSpPr>
              <a:cxnSpLocks/>
            </p:cNvCxnSpPr>
            <p:nvPr/>
          </p:nvCxnSpPr>
          <p:spPr>
            <a:xfrm flipV="1">
              <a:off x="5381526" y="1706772"/>
              <a:ext cx="263281" cy="2727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E66EBD9E-5A3A-383E-29F1-B7972B8BE0B3}"/>
                </a:ext>
              </a:extLst>
            </p:cNvPr>
            <p:cNvCxnSpPr>
              <a:cxnSpLocks/>
            </p:cNvCxnSpPr>
            <p:nvPr/>
          </p:nvCxnSpPr>
          <p:spPr>
            <a:xfrm flipV="1">
              <a:off x="5378783" y="1985949"/>
              <a:ext cx="266023" cy="2743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F7D83312-DB77-467A-D44D-865533165322}"/>
                </a:ext>
              </a:extLst>
            </p:cNvPr>
            <p:cNvCxnSpPr>
              <a:cxnSpLocks/>
            </p:cNvCxnSpPr>
            <p:nvPr/>
          </p:nvCxnSpPr>
          <p:spPr>
            <a:xfrm flipV="1">
              <a:off x="5384631" y="2254728"/>
              <a:ext cx="260177"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B485E58B-9CC0-3ADE-B996-1B25B2B57CD5}"/>
                </a:ext>
              </a:extLst>
            </p:cNvPr>
            <p:cNvCxnSpPr>
              <a:cxnSpLocks/>
            </p:cNvCxnSpPr>
            <p:nvPr/>
          </p:nvCxnSpPr>
          <p:spPr>
            <a:xfrm>
              <a:off x="5384633" y="1979506"/>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50D88D9-95D8-EEFA-0B09-B4CF0C4DD35B}"/>
                </a:ext>
              </a:extLst>
            </p:cNvPr>
            <p:cNvCxnSpPr>
              <a:cxnSpLocks/>
            </p:cNvCxnSpPr>
            <p:nvPr/>
          </p:nvCxnSpPr>
          <p:spPr>
            <a:xfrm>
              <a:off x="5384632" y="2254728"/>
              <a:ext cx="260175" cy="27522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B90FC20-5660-472F-D563-D29A7716E4BD}"/>
                </a:ext>
              </a:extLst>
            </p:cNvPr>
            <p:cNvCxnSpPr>
              <a:cxnSpLocks/>
            </p:cNvCxnSpPr>
            <p:nvPr/>
          </p:nvCxnSpPr>
          <p:spPr>
            <a:xfrm>
              <a:off x="5384631" y="2529950"/>
              <a:ext cx="260176" cy="27229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8F0AD43-9846-2696-B28B-3D85F5EBA862}"/>
                </a:ext>
              </a:extLst>
            </p:cNvPr>
            <p:cNvCxnSpPr>
              <a:cxnSpLocks/>
            </p:cNvCxnSpPr>
            <p:nvPr/>
          </p:nvCxnSpPr>
          <p:spPr>
            <a:xfrm>
              <a:off x="5378783" y="2528484"/>
              <a:ext cx="266023" cy="146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99C216B-2F94-2D54-C368-CD61EC3AB96A}"/>
                </a:ext>
              </a:extLst>
            </p:cNvPr>
            <p:cNvCxnSpPr>
              <a:cxnSpLocks/>
            </p:cNvCxnSpPr>
            <p:nvPr/>
          </p:nvCxnSpPr>
          <p:spPr>
            <a:xfrm>
              <a:off x="5384632" y="2254728"/>
              <a:ext cx="251948" cy="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6E2655D-B874-9FA1-8882-ABF78073F568}"/>
                </a:ext>
              </a:extLst>
            </p:cNvPr>
            <p:cNvCxnSpPr>
              <a:cxnSpLocks/>
            </p:cNvCxnSpPr>
            <p:nvPr/>
          </p:nvCxnSpPr>
          <p:spPr>
            <a:xfrm>
              <a:off x="5384633" y="1979506"/>
              <a:ext cx="260173" cy="7"/>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BD5B9137-578D-F3F5-E91A-132A21F671E6}"/>
                </a:ext>
              </a:extLst>
            </p:cNvPr>
            <p:cNvCxnSpPr>
              <a:cxnSpLocks/>
            </p:cNvCxnSpPr>
            <p:nvPr/>
          </p:nvCxnSpPr>
          <p:spPr>
            <a:xfrm flipH="1">
              <a:off x="5384632" y="1718289"/>
              <a:ext cx="248843" cy="53643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56D2ECFB-CEB0-D072-6D31-C23EF28353C9}"/>
                </a:ext>
              </a:extLst>
            </p:cNvPr>
            <p:cNvCxnSpPr>
              <a:cxnSpLocks/>
            </p:cNvCxnSpPr>
            <p:nvPr/>
          </p:nvCxnSpPr>
          <p:spPr>
            <a:xfrm>
              <a:off x="5384632" y="2254728"/>
              <a:ext cx="260175"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043C5B9A-101A-848E-19A1-9BB88710815E}"/>
                </a:ext>
              </a:extLst>
            </p:cNvPr>
            <p:cNvCxnSpPr>
              <a:cxnSpLocks/>
            </p:cNvCxnSpPr>
            <p:nvPr/>
          </p:nvCxnSpPr>
          <p:spPr>
            <a:xfrm>
              <a:off x="5384633" y="1979506"/>
              <a:ext cx="260174" cy="55044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FB0DA1B3-4BE0-468E-6B82-5C7689D62C0A}"/>
                </a:ext>
              </a:extLst>
            </p:cNvPr>
            <p:cNvCxnSpPr>
              <a:cxnSpLocks/>
            </p:cNvCxnSpPr>
            <p:nvPr/>
          </p:nvCxnSpPr>
          <p:spPr>
            <a:xfrm>
              <a:off x="5384633" y="1979506"/>
              <a:ext cx="260174"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3F7490E8-A54A-F918-F52B-636B5A225E60}"/>
                </a:ext>
              </a:extLst>
            </p:cNvPr>
            <p:cNvCxnSpPr>
              <a:cxnSpLocks/>
            </p:cNvCxnSpPr>
            <p:nvPr/>
          </p:nvCxnSpPr>
          <p:spPr>
            <a:xfrm flipH="1">
              <a:off x="5384631" y="170677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A4E52527-D0A0-3C7E-EEB3-9AFFCABFF244}"/>
                </a:ext>
              </a:extLst>
            </p:cNvPr>
            <p:cNvCxnSpPr>
              <a:cxnSpLocks/>
            </p:cNvCxnSpPr>
            <p:nvPr/>
          </p:nvCxnSpPr>
          <p:spPr>
            <a:xfrm flipH="1">
              <a:off x="5384631" y="1979505"/>
              <a:ext cx="263033" cy="55044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72F1725-AA34-A999-3967-C99B9DDE180D}"/>
                </a:ext>
              </a:extLst>
            </p:cNvPr>
            <p:cNvCxnSpPr>
              <a:cxnSpLocks/>
              <a:stCxn id="386" idx="2"/>
              <a:endCxn id="381" idx="6"/>
            </p:cNvCxnSpPr>
            <p:nvPr/>
          </p:nvCxnSpPr>
          <p:spPr>
            <a:xfrm flipH="1">
              <a:off x="5388989" y="2246959"/>
              <a:ext cx="260177" cy="54751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232FF14-55F3-9FC8-06F1-4A91A6AE4DF1}"/>
                </a:ext>
              </a:extLst>
            </p:cNvPr>
            <p:cNvCxnSpPr>
              <a:cxnSpLocks/>
              <a:stCxn id="385" idx="2"/>
              <a:endCxn id="381" idx="6"/>
            </p:cNvCxnSpPr>
            <p:nvPr/>
          </p:nvCxnSpPr>
          <p:spPr>
            <a:xfrm flipH="1">
              <a:off x="5388989" y="1971737"/>
              <a:ext cx="260177" cy="822735"/>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FF7AC982-F52F-C845-EF3E-C27D53D4781B}"/>
                </a:ext>
              </a:extLst>
            </p:cNvPr>
            <p:cNvCxnSpPr>
              <a:cxnSpLocks/>
              <a:stCxn id="390" idx="2"/>
              <a:endCxn id="381" idx="6"/>
            </p:cNvCxnSpPr>
            <p:nvPr/>
          </p:nvCxnSpPr>
          <p:spPr>
            <a:xfrm flipH="1">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6E8D1672-BD65-9D15-1B1A-EBC8F352E18F}"/>
                </a:ext>
              </a:extLst>
            </p:cNvPr>
            <p:cNvCxnSpPr>
              <a:cxnSpLocks/>
              <a:stCxn id="389" idx="6"/>
              <a:endCxn id="386" idx="2"/>
            </p:cNvCxnSpPr>
            <p:nvPr/>
          </p:nvCxnSpPr>
          <p:spPr>
            <a:xfrm>
              <a:off x="5388989" y="1699002"/>
              <a:ext cx="260177" cy="54795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BBD9C591-B4C4-5B6E-774B-59334D49A47C}"/>
                </a:ext>
              </a:extLst>
            </p:cNvPr>
            <p:cNvCxnSpPr>
              <a:cxnSpLocks/>
              <a:stCxn id="389" idx="6"/>
              <a:endCxn id="387" idx="2"/>
            </p:cNvCxnSpPr>
            <p:nvPr/>
          </p:nvCxnSpPr>
          <p:spPr>
            <a:xfrm>
              <a:off x="5388989" y="1699002"/>
              <a:ext cx="260176" cy="82317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76CB380-2BB1-A889-4AF2-21F05A122E73}"/>
                </a:ext>
              </a:extLst>
            </p:cNvPr>
            <p:cNvCxnSpPr>
              <a:cxnSpLocks/>
              <a:stCxn id="389" idx="6"/>
              <a:endCxn id="388" idx="2"/>
            </p:cNvCxnSpPr>
            <p:nvPr/>
          </p:nvCxnSpPr>
          <p:spPr>
            <a:xfrm>
              <a:off x="5388989" y="1699002"/>
              <a:ext cx="260175" cy="1095469"/>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A61B4BC4-9BD9-D071-6542-858979EF0802}"/>
                </a:ext>
              </a:extLst>
            </p:cNvPr>
            <p:cNvCxnSpPr>
              <a:cxnSpLocks/>
              <a:stCxn id="390" idx="6"/>
              <a:endCxn id="391" idx="2"/>
            </p:cNvCxnSpPr>
            <p:nvPr/>
          </p:nvCxnSpPr>
          <p:spPr>
            <a:xfrm>
              <a:off x="5808532" y="1699002"/>
              <a:ext cx="260177" cy="430236"/>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69F0EC8-63ED-B207-8FA5-A237AB954E6C}"/>
                </a:ext>
              </a:extLst>
            </p:cNvPr>
            <p:cNvCxnSpPr>
              <a:cxnSpLocks/>
              <a:stCxn id="390" idx="6"/>
              <a:endCxn id="392" idx="2"/>
            </p:cNvCxnSpPr>
            <p:nvPr/>
          </p:nvCxnSpPr>
          <p:spPr>
            <a:xfrm>
              <a:off x="5808532" y="1699002"/>
              <a:ext cx="260177" cy="705458"/>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D2CCA633-F583-E7BC-954E-4982C9D3953F}"/>
                </a:ext>
              </a:extLst>
            </p:cNvPr>
            <p:cNvCxnSpPr>
              <a:cxnSpLocks/>
              <a:stCxn id="385" idx="6"/>
              <a:endCxn id="391" idx="2"/>
            </p:cNvCxnSpPr>
            <p:nvPr/>
          </p:nvCxnSpPr>
          <p:spPr>
            <a:xfrm>
              <a:off x="5808535" y="1971737"/>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A965524E-3AD1-3B1A-973B-2E26646FE0AF}"/>
                </a:ext>
              </a:extLst>
            </p:cNvPr>
            <p:cNvCxnSpPr>
              <a:cxnSpLocks/>
              <a:stCxn id="385" idx="6"/>
              <a:endCxn id="392" idx="2"/>
            </p:cNvCxnSpPr>
            <p:nvPr/>
          </p:nvCxnSpPr>
          <p:spPr>
            <a:xfrm>
              <a:off x="5808535" y="1971737"/>
              <a:ext cx="260174" cy="432724"/>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25D86D75-5307-5E4C-C378-0B7ADCED7520}"/>
                </a:ext>
              </a:extLst>
            </p:cNvPr>
            <p:cNvCxnSpPr>
              <a:cxnSpLocks/>
              <a:stCxn id="386" idx="6"/>
              <a:endCxn id="392" idx="2"/>
            </p:cNvCxnSpPr>
            <p:nvPr/>
          </p:nvCxnSpPr>
          <p:spPr>
            <a:xfrm>
              <a:off x="5808534" y="2246959"/>
              <a:ext cx="260175" cy="15750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F74C5A21-A3A0-3BEB-0B84-0138989A6A35}"/>
                </a:ext>
              </a:extLst>
            </p:cNvPr>
            <p:cNvCxnSpPr>
              <a:cxnSpLocks/>
              <a:stCxn id="386" idx="6"/>
              <a:endCxn id="391" idx="2"/>
            </p:cNvCxnSpPr>
            <p:nvPr/>
          </p:nvCxnSpPr>
          <p:spPr>
            <a:xfrm flipV="1">
              <a:off x="5808534" y="2129239"/>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7ABA247-37DC-9208-86B2-63B9CB28F2BB}"/>
                </a:ext>
              </a:extLst>
            </p:cNvPr>
            <p:cNvCxnSpPr>
              <a:cxnSpLocks/>
              <a:stCxn id="387" idx="6"/>
              <a:endCxn id="391" idx="2"/>
            </p:cNvCxnSpPr>
            <p:nvPr/>
          </p:nvCxnSpPr>
          <p:spPr>
            <a:xfrm flipV="1">
              <a:off x="5808533" y="2129239"/>
              <a:ext cx="260177" cy="392942"/>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ABB0A71A-3605-E4F1-6888-CF15AD26713D}"/>
                </a:ext>
              </a:extLst>
            </p:cNvPr>
            <p:cNvCxnSpPr>
              <a:cxnSpLocks/>
              <a:stCxn id="387" idx="6"/>
              <a:endCxn id="392" idx="2"/>
            </p:cNvCxnSpPr>
            <p:nvPr/>
          </p:nvCxnSpPr>
          <p:spPr>
            <a:xfrm flipV="1">
              <a:off x="5808533" y="2404461"/>
              <a:ext cx="260176" cy="117720"/>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C3395CD-1D73-AE25-5144-1EE4D675D0FE}"/>
                </a:ext>
              </a:extLst>
            </p:cNvPr>
            <p:cNvCxnSpPr>
              <a:cxnSpLocks/>
              <a:stCxn id="388" idx="6"/>
              <a:endCxn id="391" idx="2"/>
            </p:cNvCxnSpPr>
            <p:nvPr/>
          </p:nvCxnSpPr>
          <p:spPr>
            <a:xfrm flipV="1">
              <a:off x="5808532" y="2129239"/>
              <a:ext cx="260177" cy="665233"/>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8DAF329C-E787-9ABD-ED8E-2DF3124319EF}"/>
                </a:ext>
              </a:extLst>
            </p:cNvPr>
            <p:cNvCxnSpPr>
              <a:cxnSpLocks/>
              <a:stCxn id="388" idx="6"/>
              <a:endCxn id="392" idx="2"/>
            </p:cNvCxnSpPr>
            <p:nvPr/>
          </p:nvCxnSpPr>
          <p:spPr>
            <a:xfrm flipV="1">
              <a:off x="5808532" y="2404461"/>
              <a:ext cx="260177" cy="390011"/>
            </a:xfrm>
            <a:prstGeom prst="line">
              <a:avLst/>
            </a:prstGeom>
            <a:solidFill>
              <a:schemeClr val="tx2"/>
            </a:solid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Rectangle: Rounded Corners 59">
            <a:extLst>
              <a:ext uri="{FF2B5EF4-FFF2-40B4-BE49-F238E27FC236}">
                <a16:creationId xmlns:a16="http://schemas.microsoft.com/office/drawing/2014/main" id="{8AF61662-027B-E5CE-C71C-902E40133BB8}"/>
              </a:ext>
            </a:extLst>
          </p:cNvPr>
          <p:cNvSpPr/>
          <p:nvPr/>
        </p:nvSpPr>
        <p:spPr>
          <a:xfrm>
            <a:off x="2743202" y="3059358"/>
            <a:ext cx="14984578" cy="6054762"/>
          </a:xfrm>
          <a:prstGeom prst="roundRect">
            <a:avLst>
              <a:gd name="adj" fmla="val 5810"/>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3EBD530-2450-F6A7-9FF5-338F44A848F7}"/>
              </a:ext>
            </a:extLst>
          </p:cNvPr>
          <p:cNvSpPr>
            <a:spLocks noGrp="1"/>
          </p:cNvSpPr>
          <p:nvPr>
            <p:ph type="title"/>
          </p:nvPr>
        </p:nvSpPr>
        <p:spPr>
          <a:xfrm>
            <a:off x="914400" y="612541"/>
            <a:ext cx="16459200" cy="697454"/>
          </a:xfrm>
        </p:spPr>
        <p:txBody>
          <a:bodyPr vert="horz" lIns="0" tIns="0" rIns="0" bIns="0" rtlCol="0" anchor="ctr">
            <a:noAutofit/>
          </a:bodyPr>
          <a:lstStyle/>
          <a:p>
            <a:r>
              <a:rPr lang="en-US" dirty="0"/>
              <a:t>Generator Training Process</a:t>
            </a:r>
          </a:p>
        </p:txBody>
      </p:sp>
      <p:sp>
        <p:nvSpPr>
          <p:cNvPr id="2" name="Rectangle 1">
            <a:extLst>
              <a:ext uri="{FF2B5EF4-FFF2-40B4-BE49-F238E27FC236}">
                <a16:creationId xmlns:a16="http://schemas.microsoft.com/office/drawing/2014/main" id="{2313E0CE-A89D-5E2A-9951-A5A95E998C64}"/>
              </a:ext>
            </a:extLst>
          </p:cNvPr>
          <p:cNvSpPr/>
          <p:nvPr/>
        </p:nvSpPr>
        <p:spPr>
          <a:xfrm>
            <a:off x="10974215" y="5462645"/>
            <a:ext cx="3258988" cy="150069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Discriminator</a:t>
            </a:r>
          </a:p>
          <a:p>
            <a:pPr algn="ctr"/>
            <a:r>
              <a:rPr lang="en-US" b="1">
                <a:solidFill>
                  <a:schemeClr val="bg1"/>
                </a:solidFill>
              </a:rPr>
              <a:t>D ( . )</a:t>
            </a:r>
          </a:p>
        </p:txBody>
      </p:sp>
      <p:sp>
        <p:nvSpPr>
          <p:cNvPr id="6" name="Rectangle 5">
            <a:extLst>
              <a:ext uri="{FF2B5EF4-FFF2-40B4-BE49-F238E27FC236}">
                <a16:creationId xmlns:a16="http://schemas.microsoft.com/office/drawing/2014/main" id="{730E09A3-DCD7-8907-A08F-7C24ABE37755}"/>
              </a:ext>
            </a:extLst>
          </p:cNvPr>
          <p:cNvSpPr/>
          <p:nvPr/>
        </p:nvSpPr>
        <p:spPr>
          <a:xfrm>
            <a:off x="16089562" y="4766523"/>
            <a:ext cx="1281778" cy="31018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rPr>
              <a:t>Discriminator   Output</a:t>
            </a:r>
          </a:p>
        </p:txBody>
      </p:sp>
      <p:cxnSp>
        <p:nvCxnSpPr>
          <p:cNvPr id="41" name="Connector: Elbow 40">
            <a:extLst>
              <a:ext uri="{FF2B5EF4-FFF2-40B4-BE49-F238E27FC236}">
                <a16:creationId xmlns:a16="http://schemas.microsoft.com/office/drawing/2014/main" id="{FFFB21AF-7320-2274-A6D5-8176DF865070}"/>
              </a:ext>
            </a:extLst>
          </p:cNvPr>
          <p:cNvCxnSpPr>
            <a:cxnSpLocks/>
            <a:endCxn id="2" idx="2"/>
          </p:cNvCxnSpPr>
          <p:nvPr/>
        </p:nvCxnSpPr>
        <p:spPr>
          <a:xfrm flipV="1">
            <a:off x="10403229" y="6963337"/>
            <a:ext cx="2200480" cy="594756"/>
          </a:xfrm>
          <a:prstGeom prst="bentConnector2">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48A70824-9DE7-DB50-3081-AE1482579CE9}"/>
              </a:ext>
            </a:extLst>
          </p:cNvPr>
          <p:cNvSpPr txBox="1"/>
          <p:nvPr/>
        </p:nvSpPr>
        <p:spPr>
          <a:xfrm>
            <a:off x="914399" y="1580702"/>
            <a:ext cx="16813381" cy="1200329"/>
          </a:xfrm>
          <a:prstGeom prst="rect">
            <a:avLst/>
          </a:prstGeom>
          <a:noFill/>
        </p:spPr>
        <p:txBody>
          <a:bodyPr wrap="square" rtlCol="0">
            <a:spAutoFit/>
          </a:bodyPr>
          <a:lstStyle/>
          <a:p>
            <a:pPr algn="l"/>
            <a:r>
              <a:rPr lang="en-US" dirty="0">
                <a:latin typeface="+mj-lt"/>
              </a:rPr>
              <a:t>Training Goal</a:t>
            </a:r>
            <a:r>
              <a:rPr lang="en-US" dirty="0"/>
              <a:t>: Maximize the likelihood that the discriminator misclassifies the generator output as real</a:t>
            </a:r>
          </a:p>
        </p:txBody>
      </p:sp>
      <p:sp>
        <p:nvSpPr>
          <p:cNvPr id="4" name="TextBox 3">
            <a:extLst>
              <a:ext uri="{FF2B5EF4-FFF2-40B4-BE49-F238E27FC236}">
                <a16:creationId xmlns:a16="http://schemas.microsoft.com/office/drawing/2014/main" id="{0ECF1857-B3C5-4EDC-FBCF-E76F47CED1E1}"/>
              </a:ext>
            </a:extLst>
          </p:cNvPr>
          <p:cNvSpPr txBox="1"/>
          <p:nvPr/>
        </p:nvSpPr>
        <p:spPr>
          <a:xfrm>
            <a:off x="12165028" y="8427351"/>
            <a:ext cx="4136350" cy="646331"/>
          </a:xfrm>
          <a:prstGeom prst="rect">
            <a:avLst/>
          </a:prstGeom>
          <a:noFill/>
        </p:spPr>
        <p:txBody>
          <a:bodyPr wrap="square" rtlCol="0">
            <a:spAutoFit/>
          </a:bodyPr>
          <a:lstStyle/>
          <a:p>
            <a:pPr algn="l"/>
            <a:r>
              <a:rPr lang="en-US"/>
              <a:t>Back propagation</a:t>
            </a:r>
            <a:endParaRPr lang="en-US" err="1"/>
          </a:p>
        </p:txBody>
      </p:sp>
      <p:sp>
        <p:nvSpPr>
          <p:cNvPr id="5" name="Arrow: Down 4">
            <a:extLst>
              <a:ext uri="{FF2B5EF4-FFF2-40B4-BE49-F238E27FC236}">
                <a16:creationId xmlns:a16="http://schemas.microsoft.com/office/drawing/2014/main" id="{89A44327-4337-87BA-545E-9BF0C619F3BE}"/>
              </a:ext>
            </a:extLst>
          </p:cNvPr>
          <p:cNvSpPr/>
          <p:nvPr/>
        </p:nvSpPr>
        <p:spPr>
          <a:xfrm rot="5400000">
            <a:off x="11348694" y="8025337"/>
            <a:ext cx="357826" cy="144779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526A2AD-4EFA-3A61-3803-46A1E39C84A2}"/>
              </a:ext>
            </a:extLst>
          </p:cNvPr>
          <p:cNvGrpSpPr/>
          <p:nvPr/>
        </p:nvGrpSpPr>
        <p:grpSpPr>
          <a:xfrm>
            <a:off x="3536603" y="4599015"/>
            <a:ext cx="2930944" cy="2000316"/>
            <a:chOff x="950594" y="1591820"/>
            <a:chExt cx="1850408" cy="1262870"/>
          </a:xfrm>
        </p:grpSpPr>
        <p:sp>
          <p:nvSpPr>
            <p:cNvPr id="10" name="Oval 9">
              <a:extLst>
                <a:ext uri="{FF2B5EF4-FFF2-40B4-BE49-F238E27FC236}">
                  <a16:creationId xmlns:a16="http://schemas.microsoft.com/office/drawing/2014/main" id="{199FE2A4-7CA7-BB84-BD7D-B15E661186D9}"/>
                </a:ext>
              </a:extLst>
            </p:cNvPr>
            <p:cNvSpPr/>
            <p:nvPr/>
          </p:nvSpPr>
          <p:spPr>
            <a:xfrm>
              <a:off x="950596" y="1870087"/>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12" name="Straight Connector 11">
              <a:extLst>
                <a:ext uri="{FF2B5EF4-FFF2-40B4-BE49-F238E27FC236}">
                  <a16:creationId xmlns:a16="http://schemas.microsoft.com/office/drawing/2014/main" id="{21705F02-5631-B271-9878-333575F9905B}"/>
                </a:ext>
              </a:extLst>
            </p:cNvPr>
            <p:cNvCxnSpPr>
              <a:cxnSpLocks/>
              <a:endCxn id="21" idx="2"/>
            </p:cNvCxnSpPr>
            <p:nvPr/>
          </p:nvCxnSpPr>
          <p:spPr>
            <a:xfrm flipV="1">
              <a:off x="1109964" y="1678287"/>
              <a:ext cx="260174" cy="24529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0558B38-7DF3-5836-155C-D7CF86791B0F}"/>
                </a:ext>
              </a:extLst>
            </p:cNvPr>
            <p:cNvSpPr/>
            <p:nvPr/>
          </p:nvSpPr>
          <p:spPr>
            <a:xfrm>
              <a:off x="950595"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4" name="Oval 13">
              <a:extLst>
                <a:ext uri="{FF2B5EF4-FFF2-40B4-BE49-F238E27FC236}">
                  <a16:creationId xmlns:a16="http://schemas.microsoft.com/office/drawing/2014/main" id="{7CFFF433-DDFE-EFC7-AB99-4AC9BD417CD7}"/>
                </a:ext>
              </a:extLst>
            </p:cNvPr>
            <p:cNvSpPr/>
            <p:nvPr/>
          </p:nvSpPr>
          <p:spPr>
            <a:xfrm>
              <a:off x="950594"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Oval 14">
              <a:extLst>
                <a:ext uri="{FF2B5EF4-FFF2-40B4-BE49-F238E27FC236}">
                  <a16:creationId xmlns:a16="http://schemas.microsoft.com/office/drawing/2014/main" id="{DDD4637F-9567-68D2-58B8-CD624E9A0869}"/>
                </a:ext>
              </a:extLst>
            </p:cNvPr>
            <p:cNvSpPr/>
            <p:nvPr/>
          </p:nvSpPr>
          <p:spPr>
            <a:xfrm>
              <a:off x="1370138" y="2692822"/>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Oval 15">
              <a:extLst>
                <a:ext uri="{FF2B5EF4-FFF2-40B4-BE49-F238E27FC236}">
                  <a16:creationId xmlns:a16="http://schemas.microsoft.com/office/drawing/2014/main" id="{1A0F971B-27B9-7517-7F1C-0AFEED1782E5}"/>
                </a:ext>
              </a:extLst>
            </p:cNvPr>
            <p:cNvSpPr/>
            <p:nvPr/>
          </p:nvSpPr>
          <p:spPr>
            <a:xfrm>
              <a:off x="1370137" y="1870094"/>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7" name="Oval 16">
              <a:extLst>
                <a:ext uri="{FF2B5EF4-FFF2-40B4-BE49-F238E27FC236}">
                  <a16:creationId xmlns:a16="http://schemas.microsoft.com/office/drawing/2014/main" id="{5B19504F-53D7-4812-B9A3-8538276AF7E0}"/>
                </a:ext>
              </a:extLst>
            </p:cNvPr>
            <p:cNvSpPr/>
            <p:nvPr/>
          </p:nvSpPr>
          <p:spPr>
            <a:xfrm>
              <a:off x="1370139" y="214530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8" name="Oval 17">
              <a:extLst>
                <a:ext uri="{FF2B5EF4-FFF2-40B4-BE49-F238E27FC236}">
                  <a16:creationId xmlns:a16="http://schemas.microsoft.com/office/drawing/2014/main" id="{D3C8338B-4889-42AE-9598-E04104DC070C}"/>
                </a:ext>
              </a:extLst>
            </p:cNvPr>
            <p:cNvSpPr/>
            <p:nvPr/>
          </p:nvSpPr>
          <p:spPr>
            <a:xfrm>
              <a:off x="1370138" y="242053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1" name="Oval 20">
              <a:extLst>
                <a:ext uri="{FF2B5EF4-FFF2-40B4-BE49-F238E27FC236}">
                  <a16:creationId xmlns:a16="http://schemas.microsoft.com/office/drawing/2014/main" id="{FB19D651-BE84-B75D-2FB5-67DFA69CB8B2}"/>
                </a:ext>
              </a:extLst>
            </p:cNvPr>
            <p:cNvSpPr/>
            <p:nvPr/>
          </p:nvSpPr>
          <p:spPr>
            <a:xfrm>
              <a:off x="1370138" y="1597353"/>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2" name="Straight Connector 21">
              <a:extLst>
                <a:ext uri="{FF2B5EF4-FFF2-40B4-BE49-F238E27FC236}">
                  <a16:creationId xmlns:a16="http://schemas.microsoft.com/office/drawing/2014/main" id="{D3298852-75E8-C37A-31B4-2CC0975CACC7}"/>
                </a:ext>
              </a:extLst>
            </p:cNvPr>
            <p:cNvCxnSpPr>
              <a:cxnSpLocks/>
              <a:endCxn id="16" idx="2"/>
            </p:cNvCxnSpPr>
            <p:nvPr/>
          </p:nvCxnSpPr>
          <p:spPr>
            <a:xfrm flipV="1">
              <a:off x="1095773" y="1951028"/>
              <a:ext cx="274364" cy="25940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2ABE3-3BB4-8F17-5860-250815D0B39B}"/>
                </a:ext>
              </a:extLst>
            </p:cNvPr>
            <p:cNvCxnSpPr>
              <a:cxnSpLocks/>
              <a:stCxn id="14" idx="6"/>
              <a:endCxn id="17" idx="2"/>
            </p:cNvCxnSpPr>
            <p:nvPr/>
          </p:nvCxnSpPr>
          <p:spPr>
            <a:xfrm flipV="1">
              <a:off x="1109963" y="2226244"/>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F91725-1C1C-5A36-41F4-D8785DC9B707}"/>
                </a:ext>
              </a:extLst>
            </p:cNvPr>
            <p:cNvCxnSpPr>
              <a:cxnSpLocks/>
              <a:stCxn id="10" idx="6"/>
              <a:endCxn id="17" idx="2"/>
            </p:cNvCxnSpPr>
            <p:nvPr/>
          </p:nvCxnSpPr>
          <p:spPr>
            <a:xfrm>
              <a:off x="1109964" y="1951022"/>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6F0A2F-81EF-B5DB-7CA9-40C0F8BBA842}"/>
                </a:ext>
              </a:extLst>
            </p:cNvPr>
            <p:cNvCxnSpPr>
              <a:cxnSpLocks/>
              <a:stCxn id="13" idx="6"/>
              <a:endCxn id="18" idx="2"/>
            </p:cNvCxnSpPr>
            <p:nvPr/>
          </p:nvCxnSpPr>
          <p:spPr>
            <a:xfrm>
              <a:off x="1109963" y="2226244"/>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9C0A7F7-6639-FEAA-B70D-BECE82860329}"/>
                </a:ext>
              </a:extLst>
            </p:cNvPr>
            <p:cNvCxnSpPr>
              <a:cxnSpLocks/>
              <a:stCxn id="14" idx="6"/>
              <a:endCxn id="15" idx="2"/>
            </p:cNvCxnSpPr>
            <p:nvPr/>
          </p:nvCxnSpPr>
          <p:spPr>
            <a:xfrm>
              <a:off x="1109963"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E7C817C-FF5C-23C6-CC08-F16A44DF0112}"/>
                </a:ext>
              </a:extLst>
            </p:cNvPr>
            <p:cNvCxnSpPr>
              <a:cxnSpLocks/>
              <a:stCxn id="21" idx="6"/>
            </p:cNvCxnSpPr>
            <p:nvPr/>
          </p:nvCxnSpPr>
          <p:spPr>
            <a:xfrm>
              <a:off x="1529507" y="1678287"/>
              <a:ext cx="268681"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43D415E-7D8A-E974-F900-15175A879014}"/>
                </a:ext>
              </a:extLst>
            </p:cNvPr>
            <p:cNvCxnSpPr>
              <a:cxnSpLocks/>
              <a:stCxn id="15" idx="6"/>
            </p:cNvCxnSpPr>
            <p:nvPr/>
          </p:nvCxnSpPr>
          <p:spPr>
            <a:xfrm flipV="1">
              <a:off x="1529507" y="2501466"/>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8FE2EAE4-0D5C-5C0F-57FF-2CC5B051F101}"/>
                </a:ext>
              </a:extLst>
            </p:cNvPr>
            <p:cNvCxnSpPr>
              <a:cxnSpLocks/>
              <a:endCxn id="18" idx="2"/>
            </p:cNvCxnSpPr>
            <p:nvPr/>
          </p:nvCxnSpPr>
          <p:spPr>
            <a:xfrm>
              <a:off x="1123327" y="2501465"/>
              <a:ext cx="246811"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77DF1F-6E25-31D7-DCE8-BC8BFA3B0011}"/>
                </a:ext>
              </a:extLst>
            </p:cNvPr>
            <p:cNvCxnSpPr>
              <a:cxnSpLocks/>
              <a:stCxn id="13" idx="6"/>
            </p:cNvCxnSpPr>
            <p:nvPr/>
          </p:nvCxnSpPr>
          <p:spPr>
            <a:xfrm>
              <a:off x="1109963" y="2226244"/>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F891A5-831B-3E3A-60F4-C1210B15BA9D}"/>
                </a:ext>
              </a:extLst>
            </p:cNvPr>
            <p:cNvCxnSpPr>
              <a:cxnSpLocks/>
              <a:stCxn id="10" idx="6"/>
              <a:endCxn id="16" idx="2"/>
            </p:cNvCxnSpPr>
            <p:nvPr/>
          </p:nvCxnSpPr>
          <p:spPr>
            <a:xfrm>
              <a:off x="1109964" y="1951022"/>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08227FE-FE79-FB9C-B1A5-5EEA468DCA97}"/>
                </a:ext>
              </a:extLst>
            </p:cNvPr>
            <p:cNvCxnSpPr>
              <a:cxnSpLocks/>
            </p:cNvCxnSpPr>
            <p:nvPr/>
          </p:nvCxnSpPr>
          <p:spPr>
            <a:xfrm>
              <a:off x="1538660" y="1678286"/>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91BB14-2D66-4838-90EA-9DA1779173A7}"/>
                </a:ext>
              </a:extLst>
            </p:cNvPr>
            <p:cNvCxnSpPr>
              <a:cxnSpLocks/>
              <a:stCxn id="15" idx="6"/>
            </p:cNvCxnSpPr>
            <p:nvPr/>
          </p:nvCxnSpPr>
          <p:spPr>
            <a:xfrm>
              <a:off x="1529507" y="2773757"/>
              <a:ext cx="260175"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0EE92C-8CC2-3312-6BD1-51C8159D9B1A}"/>
                </a:ext>
              </a:extLst>
            </p:cNvPr>
            <p:cNvCxnSpPr>
              <a:cxnSpLocks/>
              <a:endCxn id="13" idx="6"/>
            </p:cNvCxnSpPr>
            <p:nvPr/>
          </p:nvCxnSpPr>
          <p:spPr>
            <a:xfrm flipH="1">
              <a:off x="1109963" y="1689805"/>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4C83D1-5D11-EAAC-F094-19DECCE6FF84}"/>
                </a:ext>
              </a:extLst>
            </p:cNvPr>
            <p:cNvCxnSpPr>
              <a:cxnSpLocks/>
              <a:stCxn id="13" idx="6"/>
              <a:endCxn id="15" idx="2"/>
            </p:cNvCxnSpPr>
            <p:nvPr/>
          </p:nvCxnSpPr>
          <p:spPr>
            <a:xfrm>
              <a:off x="1109963" y="2226244"/>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4BC3C5-CDC3-C67E-719A-1F9E14F068B0}"/>
                </a:ext>
              </a:extLst>
            </p:cNvPr>
            <p:cNvCxnSpPr>
              <a:cxnSpLocks/>
              <a:stCxn id="10" idx="6"/>
              <a:endCxn id="18" idx="2"/>
            </p:cNvCxnSpPr>
            <p:nvPr/>
          </p:nvCxnSpPr>
          <p:spPr>
            <a:xfrm>
              <a:off x="1109964" y="1951022"/>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665605-60B2-5ED4-9EB1-71CEA47DBFF4}"/>
                </a:ext>
              </a:extLst>
            </p:cNvPr>
            <p:cNvCxnSpPr>
              <a:cxnSpLocks/>
              <a:stCxn id="10" idx="6"/>
              <a:endCxn id="15" idx="2"/>
            </p:cNvCxnSpPr>
            <p:nvPr/>
          </p:nvCxnSpPr>
          <p:spPr>
            <a:xfrm>
              <a:off x="1109964" y="1951022"/>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EBEF0E-ADF8-C2A7-F18D-23F37B470DB4}"/>
                </a:ext>
              </a:extLst>
            </p:cNvPr>
            <p:cNvCxnSpPr>
              <a:cxnSpLocks/>
              <a:stCxn id="21" idx="2"/>
              <a:endCxn id="14" idx="6"/>
            </p:cNvCxnSpPr>
            <p:nvPr/>
          </p:nvCxnSpPr>
          <p:spPr>
            <a:xfrm flipH="1">
              <a:off x="1109963"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F0803E-3157-8B39-6BF2-23FEA5DBCEDE}"/>
                </a:ext>
              </a:extLst>
            </p:cNvPr>
            <p:cNvCxnSpPr>
              <a:cxnSpLocks/>
              <a:stCxn id="16" idx="2"/>
              <a:endCxn id="14" idx="6"/>
            </p:cNvCxnSpPr>
            <p:nvPr/>
          </p:nvCxnSpPr>
          <p:spPr>
            <a:xfrm flipH="1">
              <a:off x="1109963" y="1951028"/>
              <a:ext cx="260175" cy="55043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345C7E-0295-815E-6E34-92142C5BC636}"/>
                </a:ext>
              </a:extLst>
            </p:cNvPr>
            <p:cNvCxnSpPr>
              <a:cxnSpLocks/>
            </p:cNvCxnSpPr>
            <p:nvPr/>
          </p:nvCxnSpPr>
          <p:spPr>
            <a:xfrm flipV="1">
              <a:off x="1522044" y="1686057"/>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7ED469-0369-1C16-9554-65CBA1B84398}"/>
                </a:ext>
              </a:extLst>
            </p:cNvPr>
            <p:cNvCxnSpPr>
              <a:cxnSpLocks/>
            </p:cNvCxnSpPr>
            <p:nvPr/>
          </p:nvCxnSpPr>
          <p:spPr>
            <a:xfrm flipV="1">
              <a:off x="1519301" y="1965234"/>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5A55C3-C9B6-14DA-1072-61C0558E725E}"/>
                </a:ext>
              </a:extLst>
            </p:cNvPr>
            <p:cNvCxnSpPr>
              <a:cxnSpLocks/>
            </p:cNvCxnSpPr>
            <p:nvPr/>
          </p:nvCxnSpPr>
          <p:spPr>
            <a:xfrm flipV="1">
              <a:off x="1525149" y="2234013"/>
              <a:ext cx="260176"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D5A45E-5C52-4396-4D6E-81ECD9ECB761}"/>
                </a:ext>
              </a:extLst>
            </p:cNvPr>
            <p:cNvCxnSpPr>
              <a:cxnSpLocks/>
            </p:cNvCxnSpPr>
            <p:nvPr/>
          </p:nvCxnSpPr>
          <p:spPr>
            <a:xfrm>
              <a:off x="1525151" y="1958791"/>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42DA9F-2653-D046-A8D2-7BC0A881B44B}"/>
                </a:ext>
              </a:extLst>
            </p:cNvPr>
            <p:cNvCxnSpPr>
              <a:cxnSpLocks/>
            </p:cNvCxnSpPr>
            <p:nvPr/>
          </p:nvCxnSpPr>
          <p:spPr>
            <a:xfrm>
              <a:off x="1525150" y="2234013"/>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BC03A5-EFD9-D23B-30F9-90747FF01F0A}"/>
                </a:ext>
              </a:extLst>
            </p:cNvPr>
            <p:cNvCxnSpPr>
              <a:cxnSpLocks/>
            </p:cNvCxnSpPr>
            <p:nvPr/>
          </p:nvCxnSpPr>
          <p:spPr>
            <a:xfrm>
              <a:off x="1525149" y="2509235"/>
              <a:ext cx="26017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3CEFB4-01C9-8EBD-EDD1-CD7D519388E4}"/>
                </a:ext>
              </a:extLst>
            </p:cNvPr>
            <p:cNvCxnSpPr>
              <a:cxnSpLocks/>
            </p:cNvCxnSpPr>
            <p:nvPr/>
          </p:nvCxnSpPr>
          <p:spPr>
            <a:xfrm>
              <a:off x="1519301" y="2507769"/>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6C463DF-C46C-792E-C183-AF587F33AB2F}"/>
                </a:ext>
              </a:extLst>
            </p:cNvPr>
            <p:cNvCxnSpPr>
              <a:cxnSpLocks/>
            </p:cNvCxnSpPr>
            <p:nvPr/>
          </p:nvCxnSpPr>
          <p:spPr>
            <a:xfrm>
              <a:off x="1525150" y="2234013"/>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4E566E4-9E73-0470-38B6-5CBE96A9BE98}"/>
                </a:ext>
              </a:extLst>
            </p:cNvPr>
            <p:cNvCxnSpPr>
              <a:cxnSpLocks/>
            </p:cNvCxnSpPr>
            <p:nvPr/>
          </p:nvCxnSpPr>
          <p:spPr>
            <a:xfrm>
              <a:off x="1525151" y="1958791"/>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5AECD2C-DD01-4872-2473-D3100670064C}"/>
                </a:ext>
              </a:extLst>
            </p:cNvPr>
            <p:cNvCxnSpPr>
              <a:cxnSpLocks/>
            </p:cNvCxnSpPr>
            <p:nvPr/>
          </p:nvCxnSpPr>
          <p:spPr>
            <a:xfrm flipH="1">
              <a:off x="1525150" y="1697574"/>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AABFF4B-EEDE-3BF2-02B8-962D19E28A89}"/>
                </a:ext>
              </a:extLst>
            </p:cNvPr>
            <p:cNvCxnSpPr>
              <a:cxnSpLocks/>
            </p:cNvCxnSpPr>
            <p:nvPr/>
          </p:nvCxnSpPr>
          <p:spPr>
            <a:xfrm>
              <a:off x="1525150" y="2234013"/>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5B2CE708-B7FF-EB85-3DE2-CDD260B05B73}"/>
                </a:ext>
              </a:extLst>
            </p:cNvPr>
            <p:cNvCxnSpPr>
              <a:cxnSpLocks/>
            </p:cNvCxnSpPr>
            <p:nvPr/>
          </p:nvCxnSpPr>
          <p:spPr>
            <a:xfrm>
              <a:off x="1525151" y="1958791"/>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D2295B2-9DB8-5D2F-A5E7-F427606C4268}"/>
                </a:ext>
              </a:extLst>
            </p:cNvPr>
            <p:cNvCxnSpPr>
              <a:cxnSpLocks/>
            </p:cNvCxnSpPr>
            <p:nvPr/>
          </p:nvCxnSpPr>
          <p:spPr>
            <a:xfrm>
              <a:off x="1525151" y="1958791"/>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4CFB7A3-72C3-9FB1-D95A-6FE6C6742490}"/>
                </a:ext>
              </a:extLst>
            </p:cNvPr>
            <p:cNvCxnSpPr>
              <a:cxnSpLocks/>
            </p:cNvCxnSpPr>
            <p:nvPr/>
          </p:nvCxnSpPr>
          <p:spPr>
            <a:xfrm flipH="1">
              <a:off x="1525149" y="168605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4DF28D9-680D-54D4-4855-33310482CCC2}"/>
                </a:ext>
              </a:extLst>
            </p:cNvPr>
            <p:cNvCxnSpPr>
              <a:cxnSpLocks/>
            </p:cNvCxnSpPr>
            <p:nvPr/>
          </p:nvCxnSpPr>
          <p:spPr>
            <a:xfrm flipH="1">
              <a:off x="1525149" y="1958790"/>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A2FC52C-EEA9-B392-92F0-D1A4246A2CD7}"/>
                </a:ext>
              </a:extLst>
            </p:cNvPr>
            <p:cNvCxnSpPr>
              <a:cxnSpLocks/>
              <a:endCxn id="15" idx="6"/>
            </p:cNvCxnSpPr>
            <p:nvPr/>
          </p:nvCxnSpPr>
          <p:spPr>
            <a:xfrm flipH="1">
              <a:off x="1529507" y="2226244"/>
              <a:ext cx="26017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F205925-1F7B-91DB-AE77-040BBEDD60F3}"/>
                </a:ext>
              </a:extLst>
            </p:cNvPr>
            <p:cNvCxnSpPr>
              <a:cxnSpLocks/>
              <a:endCxn id="15" idx="6"/>
            </p:cNvCxnSpPr>
            <p:nvPr/>
          </p:nvCxnSpPr>
          <p:spPr>
            <a:xfrm flipH="1">
              <a:off x="1529507" y="1951022"/>
              <a:ext cx="26017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9DDD29D-7F9D-DFDB-DB58-1CD3566F88E1}"/>
                </a:ext>
              </a:extLst>
            </p:cNvPr>
            <p:cNvCxnSpPr>
              <a:cxnSpLocks/>
              <a:endCxn id="15" idx="6"/>
            </p:cNvCxnSpPr>
            <p:nvPr/>
          </p:nvCxnSpPr>
          <p:spPr>
            <a:xfrm flipH="1">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883D55B-C1F3-579E-53AA-1E73CBBA0C5D}"/>
                </a:ext>
              </a:extLst>
            </p:cNvPr>
            <p:cNvCxnSpPr>
              <a:cxnSpLocks/>
              <a:stCxn id="21" idx="6"/>
            </p:cNvCxnSpPr>
            <p:nvPr/>
          </p:nvCxnSpPr>
          <p:spPr>
            <a:xfrm>
              <a:off x="1529507" y="1678287"/>
              <a:ext cx="26017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54EE4B-715B-5930-60C2-7AA46AF8E304}"/>
                </a:ext>
              </a:extLst>
            </p:cNvPr>
            <p:cNvCxnSpPr>
              <a:cxnSpLocks/>
              <a:stCxn id="21" idx="6"/>
            </p:cNvCxnSpPr>
            <p:nvPr/>
          </p:nvCxnSpPr>
          <p:spPr>
            <a:xfrm>
              <a:off x="1529507" y="1678287"/>
              <a:ext cx="26017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451D85E-1C4E-1826-4372-ABCB0844572D}"/>
                </a:ext>
              </a:extLst>
            </p:cNvPr>
            <p:cNvCxnSpPr>
              <a:cxnSpLocks/>
              <a:stCxn id="21" idx="6"/>
            </p:cNvCxnSpPr>
            <p:nvPr/>
          </p:nvCxnSpPr>
          <p:spPr>
            <a:xfrm>
              <a:off x="1529507" y="1678287"/>
              <a:ext cx="260175"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EB50D98E-6BBE-2252-6EA3-26F4CEE7D046}"/>
                </a:ext>
              </a:extLst>
            </p:cNvPr>
            <p:cNvSpPr/>
            <p:nvPr/>
          </p:nvSpPr>
          <p:spPr>
            <a:xfrm>
              <a:off x="1792154" y="2687289"/>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2" name="Oval 271">
              <a:extLst>
                <a:ext uri="{FF2B5EF4-FFF2-40B4-BE49-F238E27FC236}">
                  <a16:creationId xmlns:a16="http://schemas.microsoft.com/office/drawing/2014/main" id="{29BAB9AD-B3DC-6FFD-F7F3-F82A4CD66B0A}"/>
                </a:ext>
              </a:extLst>
            </p:cNvPr>
            <p:cNvSpPr/>
            <p:nvPr/>
          </p:nvSpPr>
          <p:spPr>
            <a:xfrm>
              <a:off x="1792153" y="1864561"/>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3" name="Oval 272">
              <a:extLst>
                <a:ext uri="{FF2B5EF4-FFF2-40B4-BE49-F238E27FC236}">
                  <a16:creationId xmlns:a16="http://schemas.microsoft.com/office/drawing/2014/main" id="{B9F42548-C9D5-7F56-0E01-DA1875776D0E}"/>
                </a:ext>
              </a:extLst>
            </p:cNvPr>
            <p:cNvSpPr/>
            <p:nvPr/>
          </p:nvSpPr>
          <p:spPr>
            <a:xfrm>
              <a:off x="1792155" y="2139776"/>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4" name="Oval 273">
              <a:extLst>
                <a:ext uri="{FF2B5EF4-FFF2-40B4-BE49-F238E27FC236}">
                  <a16:creationId xmlns:a16="http://schemas.microsoft.com/office/drawing/2014/main" id="{9411C771-7A72-237A-87B3-770D4BA58CDD}"/>
                </a:ext>
              </a:extLst>
            </p:cNvPr>
            <p:cNvSpPr/>
            <p:nvPr/>
          </p:nvSpPr>
          <p:spPr>
            <a:xfrm>
              <a:off x="1792154" y="2414998"/>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5" name="Oval 274">
              <a:extLst>
                <a:ext uri="{FF2B5EF4-FFF2-40B4-BE49-F238E27FC236}">
                  <a16:creationId xmlns:a16="http://schemas.microsoft.com/office/drawing/2014/main" id="{26B2384F-8E4E-0257-9848-F29D36BB0599}"/>
                </a:ext>
              </a:extLst>
            </p:cNvPr>
            <p:cNvSpPr/>
            <p:nvPr/>
          </p:nvSpPr>
          <p:spPr>
            <a:xfrm>
              <a:off x="2222090" y="1864554"/>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6" name="Oval 275">
              <a:extLst>
                <a:ext uri="{FF2B5EF4-FFF2-40B4-BE49-F238E27FC236}">
                  <a16:creationId xmlns:a16="http://schemas.microsoft.com/office/drawing/2014/main" id="{5C6FF26B-8F46-081C-A9E6-9379B0324D1A}"/>
                </a:ext>
              </a:extLst>
            </p:cNvPr>
            <p:cNvSpPr/>
            <p:nvPr/>
          </p:nvSpPr>
          <p:spPr>
            <a:xfrm>
              <a:off x="2222089" y="213977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7" name="Oval 276">
              <a:extLst>
                <a:ext uri="{FF2B5EF4-FFF2-40B4-BE49-F238E27FC236}">
                  <a16:creationId xmlns:a16="http://schemas.microsoft.com/office/drawing/2014/main" id="{F1428E6E-1DB2-3481-6516-980CC48C4051}"/>
                </a:ext>
              </a:extLst>
            </p:cNvPr>
            <p:cNvSpPr/>
            <p:nvPr/>
          </p:nvSpPr>
          <p:spPr>
            <a:xfrm>
              <a:off x="2222088" y="241499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8" name="Oval 277">
              <a:extLst>
                <a:ext uri="{FF2B5EF4-FFF2-40B4-BE49-F238E27FC236}">
                  <a16:creationId xmlns:a16="http://schemas.microsoft.com/office/drawing/2014/main" id="{4EA5B58C-A983-A7DF-3944-E5030D9E5BED}"/>
                </a:ext>
              </a:extLst>
            </p:cNvPr>
            <p:cNvSpPr/>
            <p:nvPr/>
          </p:nvSpPr>
          <p:spPr>
            <a:xfrm>
              <a:off x="2222087" y="2687289"/>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9" name="Oval 278">
              <a:extLst>
                <a:ext uri="{FF2B5EF4-FFF2-40B4-BE49-F238E27FC236}">
                  <a16:creationId xmlns:a16="http://schemas.microsoft.com/office/drawing/2014/main" id="{9F6273B9-C356-A890-5A5C-7D82D65D3FAE}"/>
                </a:ext>
              </a:extLst>
            </p:cNvPr>
            <p:cNvSpPr/>
            <p:nvPr/>
          </p:nvSpPr>
          <p:spPr>
            <a:xfrm>
              <a:off x="1792154" y="1591820"/>
              <a:ext cx="159369" cy="161868"/>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0" name="Oval 279">
              <a:extLst>
                <a:ext uri="{FF2B5EF4-FFF2-40B4-BE49-F238E27FC236}">
                  <a16:creationId xmlns:a16="http://schemas.microsoft.com/office/drawing/2014/main" id="{3E3763AB-D642-D9EE-5008-1C0254DB2BD4}"/>
                </a:ext>
              </a:extLst>
            </p:cNvPr>
            <p:cNvSpPr/>
            <p:nvPr/>
          </p:nvSpPr>
          <p:spPr>
            <a:xfrm>
              <a:off x="2222087" y="1591820"/>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1" name="Oval 280">
              <a:extLst>
                <a:ext uri="{FF2B5EF4-FFF2-40B4-BE49-F238E27FC236}">
                  <a16:creationId xmlns:a16="http://schemas.microsoft.com/office/drawing/2014/main" id="{B57E442C-3168-01C9-3BD9-64D92A6CF0FC}"/>
                </a:ext>
              </a:extLst>
            </p:cNvPr>
            <p:cNvSpPr/>
            <p:nvPr/>
          </p:nvSpPr>
          <p:spPr>
            <a:xfrm>
              <a:off x="2641633" y="2022056"/>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2" name="Oval 281">
              <a:extLst>
                <a:ext uri="{FF2B5EF4-FFF2-40B4-BE49-F238E27FC236}">
                  <a16:creationId xmlns:a16="http://schemas.microsoft.com/office/drawing/2014/main" id="{BA873FE6-1E74-C57A-95CA-41FB074F7F22}"/>
                </a:ext>
              </a:extLst>
            </p:cNvPr>
            <p:cNvSpPr/>
            <p:nvPr/>
          </p:nvSpPr>
          <p:spPr>
            <a:xfrm>
              <a:off x="2641632" y="2297278"/>
              <a:ext cx="159369" cy="161868"/>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83" name="Straight Connector 282">
              <a:extLst>
                <a:ext uri="{FF2B5EF4-FFF2-40B4-BE49-F238E27FC236}">
                  <a16:creationId xmlns:a16="http://schemas.microsoft.com/office/drawing/2014/main" id="{17F3E8D8-2B97-DF61-E465-D0751169C07E}"/>
                </a:ext>
              </a:extLst>
            </p:cNvPr>
            <p:cNvCxnSpPr>
              <a:cxnSpLocks/>
              <a:stCxn id="279" idx="6"/>
            </p:cNvCxnSpPr>
            <p:nvPr/>
          </p:nvCxnSpPr>
          <p:spPr>
            <a:xfrm>
              <a:off x="1951523" y="1672754"/>
              <a:ext cx="268682" cy="2370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3B5798E-02F0-44A5-1275-C1B1E8EEDAED}"/>
                </a:ext>
              </a:extLst>
            </p:cNvPr>
            <p:cNvCxnSpPr>
              <a:cxnSpLocks/>
              <a:stCxn id="271" idx="6"/>
              <a:endCxn id="277" idx="2"/>
            </p:cNvCxnSpPr>
            <p:nvPr/>
          </p:nvCxnSpPr>
          <p:spPr>
            <a:xfrm flipV="1">
              <a:off x="1951523" y="2495932"/>
              <a:ext cx="270565"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0B36D5D-9298-4188-31A4-49F11E65D3F8}"/>
                </a:ext>
              </a:extLst>
            </p:cNvPr>
            <p:cNvCxnSpPr>
              <a:cxnSpLocks/>
              <a:endCxn id="280" idx="2"/>
            </p:cNvCxnSpPr>
            <p:nvPr/>
          </p:nvCxnSpPr>
          <p:spPr>
            <a:xfrm>
              <a:off x="1971066" y="1672753"/>
              <a:ext cx="251021" cy="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D1DCADA-3F0B-4268-DF63-6ADAF98A702D}"/>
                </a:ext>
              </a:extLst>
            </p:cNvPr>
            <p:cNvCxnSpPr>
              <a:cxnSpLocks/>
              <a:stCxn id="271" idx="6"/>
              <a:endCxn id="278" idx="2"/>
            </p:cNvCxnSpPr>
            <p:nvPr/>
          </p:nvCxnSpPr>
          <p:spPr>
            <a:xfrm>
              <a:off x="1951523" y="2768223"/>
              <a:ext cx="270564"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5BA6DA8-B770-A55D-BAF1-2FFB8C023731}"/>
                </a:ext>
              </a:extLst>
            </p:cNvPr>
            <p:cNvCxnSpPr>
              <a:cxnSpLocks/>
            </p:cNvCxnSpPr>
            <p:nvPr/>
          </p:nvCxnSpPr>
          <p:spPr>
            <a:xfrm flipV="1">
              <a:off x="1954450" y="1680524"/>
              <a:ext cx="263281" cy="2727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85FB2732-7267-1825-C400-BB932C2B2686}"/>
                </a:ext>
              </a:extLst>
            </p:cNvPr>
            <p:cNvCxnSpPr>
              <a:cxnSpLocks/>
            </p:cNvCxnSpPr>
            <p:nvPr/>
          </p:nvCxnSpPr>
          <p:spPr>
            <a:xfrm flipV="1">
              <a:off x="1951707" y="1959701"/>
              <a:ext cx="266023" cy="2743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CA19DE3-031F-371A-8AEE-C50B70F3A4D1}"/>
                </a:ext>
              </a:extLst>
            </p:cNvPr>
            <p:cNvCxnSpPr>
              <a:cxnSpLocks/>
            </p:cNvCxnSpPr>
            <p:nvPr/>
          </p:nvCxnSpPr>
          <p:spPr>
            <a:xfrm flipV="1">
              <a:off x="1957555" y="2228480"/>
              <a:ext cx="260177"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FDE471-E4DE-7405-CAC1-44732F665707}"/>
                </a:ext>
              </a:extLst>
            </p:cNvPr>
            <p:cNvCxnSpPr>
              <a:cxnSpLocks/>
            </p:cNvCxnSpPr>
            <p:nvPr/>
          </p:nvCxnSpPr>
          <p:spPr>
            <a:xfrm>
              <a:off x="1957557" y="1953258"/>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1D565FA-DD5C-0706-25CF-DE17CBB4581B}"/>
                </a:ext>
              </a:extLst>
            </p:cNvPr>
            <p:cNvCxnSpPr>
              <a:cxnSpLocks/>
            </p:cNvCxnSpPr>
            <p:nvPr/>
          </p:nvCxnSpPr>
          <p:spPr>
            <a:xfrm>
              <a:off x="1957556" y="2228480"/>
              <a:ext cx="260175" cy="27522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853AB4D-CD2B-A5FB-B7D2-DB74D5A3D33D}"/>
                </a:ext>
              </a:extLst>
            </p:cNvPr>
            <p:cNvCxnSpPr>
              <a:cxnSpLocks/>
            </p:cNvCxnSpPr>
            <p:nvPr/>
          </p:nvCxnSpPr>
          <p:spPr>
            <a:xfrm>
              <a:off x="1957555" y="2503702"/>
              <a:ext cx="260176" cy="27229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5ED86F9E-7796-9DFB-FB3B-5D57AD82B59A}"/>
                </a:ext>
              </a:extLst>
            </p:cNvPr>
            <p:cNvCxnSpPr>
              <a:cxnSpLocks/>
            </p:cNvCxnSpPr>
            <p:nvPr/>
          </p:nvCxnSpPr>
          <p:spPr>
            <a:xfrm>
              <a:off x="1951707" y="2502236"/>
              <a:ext cx="266023" cy="146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CDD178FC-6248-B8EB-4BC9-9ACE56201E06}"/>
                </a:ext>
              </a:extLst>
            </p:cNvPr>
            <p:cNvCxnSpPr>
              <a:cxnSpLocks/>
            </p:cNvCxnSpPr>
            <p:nvPr/>
          </p:nvCxnSpPr>
          <p:spPr>
            <a:xfrm>
              <a:off x="1957556" y="2228480"/>
              <a:ext cx="251948" cy="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8EFBC01-6714-DBC7-8A7E-F992DEFC3C32}"/>
                </a:ext>
              </a:extLst>
            </p:cNvPr>
            <p:cNvCxnSpPr>
              <a:cxnSpLocks/>
            </p:cNvCxnSpPr>
            <p:nvPr/>
          </p:nvCxnSpPr>
          <p:spPr>
            <a:xfrm>
              <a:off x="1957557" y="1953258"/>
              <a:ext cx="260173" cy="7"/>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F2D2B63-89EE-484A-BE01-188CAA11FA80}"/>
                </a:ext>
              </a:extLst>
            </p:cNvPr>
            <p:cNvCxnSpPr>
              <a:cxnSpLocks/>
            </p:cNvCxnSpPr>
            <p:nvPr/>
          </p:nvCxnSpPr>
          <p:spPr>
            <a:xfrm flipH="1">
              <a:off x="1957556" y="1692041"/>
              <a:ext cx="248843" cy="53643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6035E48-5FE7-8EA2-16DE-5D29EFCCC7B0}"/>
                </a:ext>
              </a:extLst>
            </p:cNvPr>
            <p:cNvCxnSpPr>
              <a:cxnSpLocks/>
            </p:cNvCxnSpPr>
            <p:nvPr/>
          </p:nvCxnSpPr>
          <p:spPr>
            <a:xfrm>
              <a:off x="1957556" y="2228480"/>
              <a:ext cx="260175"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2F907E7-DCDF-913F-3D2D-0120128DE8CF}"/>
                </a:ext>
              </a:extLst>
            </p:cNvPr>
            <p:cNvCxnSpPr>
              <a:cxnSpLocks/>
            </p:cNvCxnSpPr>
            <p:nvPr/>
          </p:nvCxnSpPr>
          <p:spPr>
            <a:xfrm>
              <a:off x="1957557" y="1953258"/>
              <a:ext cx="260174" cy="55044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F00B8A5-D8A1-0ED3-F89D-59424AAC0672}"/>
                </a:ext>
              </a:extLst>
            </p:cNvPr>
            <p:cNvCxnSpPr>
              <a:cxnSpLocks/>
            </p:cNvCxnSpPr>
            <p:nvPr/>
          </p:nvCxnSpPr>
          <p:spPr>
            <a:xfrm>
              <a:off x="1957557" y="1953258"/>
              <a:ext cx="260174"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3356943-7AC1-467B-6CCA-4CFC328FD7A5}"/>
                </a:ext>
              </a:extLst>
            </p:cNvPr>
            <p:cNvCxnSpPr>
              <a:cxnSpLocks/>
            </p:cNvCxnSpPr>
            <p:nvPr/>
          </p:nvCxnSpPr>
          <p:spPr>
            <a:xfrm flipH="1">
              <a:off x="1957555" y="1680524"/>
              <a:ext cx="260176"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4D69D63F-DD51-4AA7-9BBF-427A7E32AE8C}"/>
                </a:ext>
              </a:extLst>
            </p:cNvPr>
            <p:cNvCxnSpPr>
              <a:cxnSpLocks/>
            </p:cNvCxnSpPr>
            <p:nvPr/>
          </p:nvCxnSpPr>
          <p:spPr>
            <a:xfrm flipH="1">
              <a:off x="1957555" y="1953257"/>
              <a:ext cx="263033" cy="55044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4E9522DC-C4B0-22B6-358D-8C439A045DE8}"/>
                </a:ext>
              </a:extLst>
            </p:cNvPr>
            <p:cNvCxnSpPr>
              <a:cxnSpLocks/>
              <a:stCxn id="276" idx="2"/>
              <a:endCxn id="271" idx="6"/>
            </p:cNvCxnSpPr>
            <p:nvPr/>
          </p:nvCxnSpPr>
          <p:spPr>
            <a:xfrm flipH="1">
              <a:off x="1951523" y="2220710"/>
              <a:ext cx="270566" cy="54751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9BAF3EA-D4D6-FB3C-073F-E5CC493A7F35}"/>
                </a:ext>
              </a:extLst>
            </p:cNvPr>
            <p:cNvCxnSpPr>
              <a:cxnSpLocks/>
              <a:stCxn id="275" idx="2"/>
              <a:endCxn id="271" idx="6"/>
            </p:cNvCxnSpPr>
            <p:nvPr/>
          </p:nvCxnSpPr>
          <p:spPr>
            <a:xfrm flipH="1">
              <a:off x="1951523" y="1945488"/>
              <a:ext cx="270567" cy="822735"/>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FC790B8-3471-9D42-3A75-82ED18556690}"/>
                </a:ext>
              </a:extLst>
            </p:cNvPr>
            <p:cNvCxnSpPr>
              <a:cxnSpLocks/>
              <a:stCxn id="280" idx="2"/>
              <a:endCxn id="271" idx="6"/>
            </p:cNvCxnSpPr>
            <p:nvPr/>
          </p:nvCxnSpPr>
          <p:spPr>
            <a:xfrm flipH="1">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C6305CD-10EF-980F-ECD9-A17D8578C165}"/>
                </a:ext>
              </a:extLst>
            </p:cNvPr>
            <p:cNvCxnSpPr>
              <a:cxnSpLocks/>
              <a:stCxn id="279" idx="6"/>
              <a:endCxn id="276" idx="2"/>
            </p:cNvCxnSpPr>
            <p:nvPr/>
          </p:nvCxnSpPr>
          <p:spPr>
            <a:xfrm>
              <a:off x="1951523" y="1672754"/>
              <a:ext cx="270566" cy="54795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45BAF75-40A0-9BE6-4382-731BB9534A96}"/>
                </a:ext>
              </a:extLst>
            </p:cNvPr>
            <p:cNvCxnSpPr>
              <a:cxnSpLocks/>
              <a:stCxn id="279" idx="6"/>
              <a:endCxn id="277" idx="2"/>
            </p:cNvCxnSpPr>
            <p:nvPr/>
          </p:nvCxnSpPr>
          <p:spPr>
            <a:xfrm>
              <a:off x="1951523" y="1672754"/>
              <a:ext cx="270565" cy="82317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AC8C8F5-49D9-E8A3-499B-6287AF4F8F40}"/>
                </a:ext>
              </a:extLst>
            </p:cNvPr>
            <p:cNvCxnSpPr>
              <a:cxnSpLocks/>
              <a:stCxn id="279" idx="6"/>
              <a:endCxn id="278" idx="2"/>
            </p:cNvCxnSpPr>
            <p:nvPr/>
          </p:nvCxnSpPr>
          <p:spPr>
            <a:xfrm>
              <a:off x="1951523" y="1672754"/>
              <a:ext cx="270564" cy="1095469"/>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A96B153-4456-82A0-5CC9-9FDDF6993CF3}"/>
                </a:ext>
              </a:extLst>
            </p:cNvPr>
            <p:cNvCxnSpPr>
              <a:cxnSpLocks/>
              <a:stCxn id="280" idx="6"/>
              <a:endCxn id="281" idx="2"/>
            </p:cNvCxnSpPr>
            <p:nvPr/>
          </p:nvCxnSpPr>
          <p:spPr>
            <a:xfrm>
              <a:off x="2381456" y="1672754"/>
              <a:ext cx="260177" cy="430236"/>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E80F7291-67EF-EE34-09AC-964AAF8A1290}"/>
                </a:ext>
              </a:extLst>
            </p:cNvPr>
            <p:cNvCxnSpPr>
              <a:cxnSpLocks/>
              <a:stCxn id="280" idx="6"/>
              <a:endCxn id="282" idx="2"/>
            </p:cNvCxnSpPr>
            <p:nvPr/>
          </p:nvCxnSpPr>
          <p:spPr>
            <a:xfrm>
              <a:off x="2381456" y="1672754"/>
              <a:ext cx="260177" cy="705458"/>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FFD73604-CF20-3B71-06D3-494AECE8089D}"/>
                </a:ext>
              </a:extLst>
            </p:cNvPr>
            <p:cNvCxnSpPr>
              <a:cxnSpLocks/>
              <a:stCxn id="275" idx="6"/>
              <a:endCxn id="281" idx="2"/>
            </p:cNvCxnSpPr>
            <p:nvPr/>
          </p:nvCxnSpPr>
          <p:spPr>
            <a:xfrm>
              <a:off x="2381459" y="1945489"/>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CDBFDB3-65A2-5037-2E0F-E66C9B6F12BB}"/>
                </a:ext>
              </a:extLst>
            </p:cNvPr>
            <p:cNvCxnSpPr>
              <a:cxnSpLocks/>
              <a:stCxn id="275" idx="6"/>
              <a:endCxn id="282" idx="2"/>
            </p:cNvCxnSpPr>
            <p:nvPr/>
          </p:nvCxnSpPr>
          <p:spPr>
            <a:xfrm>
              <a:off x="2381459" y="1945489"/>
              <a:ext cx="260174" cy="432724"/>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3658824-6C66-6770-BD5D-DEAAE777FAB4}"/>
                </a:ext>
              </a:extLst>
            </p:cNvPr>
            <p:cNvCxnSpPr>
              <a:cxnSpLocks/>
              <a:stCxn id="276" idx="6"/>
              <a:endCxn id="282" idx="2"/>
            </p:cNvCxnSpPr>
            <p:nvPr/>
          </p:nvCxnSpPr>
          <p:spPr>
            <a:xfrm>
              <a:off x="2381458" y="2220711"/>
              <a:ext cx="260175" cy="15750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782A89C-6FBF-A510-CC36-DD0195C76B15}"/>
                </a:ext>
              </a:extLst>
            </p:cNvPr>
            <p:cNvCxnSpPr>
              <a:cxnSpLocks/>
              <a:stCxn id="276" idx="6"/>
              <a:endCxn id="281" idx="2"/>
            </p:cNvCxnSpPr>
            <p:nvPr/>
          </p:nvCxnSpPr>
          <p:spPr>
            <a:xfrm flipV="1">
              <a:off x="2381458" y="2102991"/>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A6719F5-2763-B2B0-7673-12A97013D862}"/>
                </a:ext>
              </a:extLst>
            </p:cNvPr>
            <p:cNvCxnSpPr>
              <a:cxnSpLocks/>
              <a:stCxn id="277" idx="6"/>
              <a:endCxn id="281" idx="2"/>
            </p:cNvCxnSpPr>
            <p:nvPr/>
          </p:nvCxnSpPr>
          <p:spPr>
            <a:xfrm flipV="1">
              <a:off x="2381457" y="2102991"/>
              <a:ext cx="260177" cy="392942"/>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7B3D420-514D-31E5-573D-3734DE8C12BA}"/>
                </a:ext>
              </a:extLst>
            </p:cNvPr>
            <p:cNvCxnSpPr>
              <a:cxnSpLocks/>
              <a:stCxn id="277" idx="6"/>
              <a:endCxn id="282" idx="2"/>
            </p:cNvCxnSpPr>
            <p:nvPr/>
          </p:nvCxnSpPr>
          <p:spPr>
            <a:xfrm flipV="1">
              <a:off x="2381457" y="2378213"/>
              <a:ext cx="260176" cy="117720"/>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263E39-7677-6A39-D466-A5ECE31E8AFB}"/>
                </a:ext>
              </a:extLst>
            </p:cNvPr>
            <p:cNvCxnSpPr>
              <a:cxnSpLocks/>
              <a:stCxn id="278" idx="6"/>
              <a:endCxn id="281" idx="2"/>
            </p:cNvCxnSpPr>
            <p:nvPr/>
          </p:nvCxnSpPr>
          <p:spPr>
            <a:xfrm flipV="1">
              <a:off x="2381456" y="2102991"/>
              <a:ext cx="260177" cy="665233"/>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AF2430D-A011-ED10-28E7-F8B404566229}"/>
                </a:ext>
              </a:extLst>
            </p:cNvPr>
            <p:cNvCxnSpPr>
              <a:cxnSpLocks/>
              <a:stCxn id="278" idx="6"/>
              <a:endCxn id="282" idx="2"/>
            </p:cNvCxnSpPr>
            <p:nvPr/>
          </p:nvCxnSpPr>
          <p:spPr>
            <a:xfrm flipV="1">
              <a:off x="2381456" y="2378213"/>
              <a:ext cx="260177" cy="390011"/>
            </a:xfrm>
            <a:prstGeom prst="line">
              <a:avLst/>
            </a:prstGeom>
            <a:solidFill>
              <a:schemeClr val="tx2"/>
            </a:solidFill>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CCD52436-F2FE-DCA9-EEFA-83A3500E45AD}"/>
              </a:ext>
            </a:extLst>
          </p:cNvPr>
          <p:cNvGrpSpPr/>
          <p:nvPr/>
        </p:nvGrpSpPr>
        <p:grpSpPr>
          <a:xfrm>
            <a:off x="560222" y="4841953"/>
            <a:ext cx="2430850" cy="4075338"/>
            <a:chOff x="373482" y="2766485"/>
            <a:chExt cx="1620566" cy="2716892"/>
          </a:xfrm>
        </p:grpSpPr>
        <p:grpSp>
          <p:nvGrpSpPr>
            <p:cNvPr id="319" name="Group 318">
              <a:extLst>
                <a:ext uri="{FF2B5EF4-FFF2-40B4-BE49-F238E27FC236}">
                  <a16:creationId xmlns:a16="http://schemas.microsoft.com/office/drawing/2014/main" id="{DA4E5BC4-65A5-9139-021B-2FB67EE746AD}"/>
                </a:ext>
              </a:extLst>
            </p:cNvPr>
            <p:cNvGrpSpPr/>
            <p:nvPr/>
          </p:nvGrpSpPr>
          <p:grpSpPr>
            <a:xfrm>
              <a:off x="863725" y="3654577"/>
              <a:ext cx="640080" cy="1828800"/>
              <a:chOff x="1188720" y="2651760"/>
              <a:chExt cx="640080" cy="1828800"/>
            </a:xfrm>
          </p:grpSpPr>
          <p:grpSp>
            <p:nvGrpSpPr>
              <p:cNvPr id="321" name="Group 320">
                <a:extLst>
                  <a:ext uri="{FF2B5EF4-FFF2-40B4-BE49-F238E27FC236}">
                    <a16:creationId xmlns:a16="http://schemas.microsoft.com/office/drawing/2014/main" id="{96E5C47A-9FF3-20A7-69D4-3C43467BE861}"/>
                  </a:ext>
                </a:extLst>
              </p:cNvPr>
              <p:cNvGrpSpPr/>
              <p:nvPr/>
            </p:nvGrpSpPr>
            <p:grpSpPr>
              <a:xfrm>
                <a:off x="1188720" y="2651760"/>
                <a:ext cx="640080" cy="1828800"/>
                <a:chOff x="1188720" y="2697480"/>
                <a:chExt cx="640080" cy="1828800"/>
              </a:xfrm>
            </p:grpSpPr>
            <p:sp>
              <p:nvSpPr>
                <p:cNvPr id="323" name="Rectangle 322">
                  <a:extLst>
                    <a:ext uri="{FF2B5EF4-FFF2-40B4-BE49-F238E27FC236}">
                      <a16:creationId xmlns:a16="http://schemas.microsoft.com/office/drawing/2014/main" id="{2120BC1F-4003-C51F-874E-0B118B524D1B}"/>
                    </a:ext>
                  </a:extLst>
                </p:cNvPr>
                <p:cNvSpPr/>
                <p:nvPr/>
              </p:nvSpPr>
              <p:spPr>
                <a:xfrm>
                  <a:off x="1188720" y="2697480"/>
                  <a:ext cx="640080" cy="1828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CE91D2F1-B195-7F19-9415-97589D1C3A81}"/>
                    </a:ext>
                  </a:extLst>
                </p:cNvPr>
                <p:cNvSpPr/>
                <p:nvPr/>
              </p:nvSpPr>
              <p:spPr>
                <a:xfrm>
                  <a:off x="1371600" y="284607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E335351-29D7-0A1F-6322-A149BBAEB7A9}"/>
                    </a:ext>
                  </a:extLst>
                </p:cNvPr>
                <p:cNvSpPr/>
                <p:nvPr/>
              </p:nvSpPr>
              <p:spPr>
                <a:xfrm>
                  <a:off x="1371600" y="32689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4A84AFDD-79CC-31E7-7117-9EB31247DC23}"/>
                    </a:ext>
                  </a:extLst>
                </p:cNvPr>
                <p:cNvSpPr/>
                <p:nvPr/>
              </p:nvSpPr>
              <p:spPr>
                <a:xfrm>
                  <a:off x="1371600" y="369189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2" name="Oval 321">
                <a:extLst>
                  <a:ext uri="{FF2B5EF4-FFF2-40B4-BE49-F238E27FC236}">
                    <a16:creationId xmlns:a16="http://schemas.microsoft.com/office/drawing/2014/main" id="{39A11AE2-111E-1460-6C92-3451B30F4272}"/>
                  </a:ext>
                </a:extLst>
              </p:cNvPr>
              <p:cNvSpPr/>
              <p:nvPr/>
            </p:nvSpPr>
            <p:spPr>
              <a:xfrm>
                <a:off x="1371600" y="4069080"/>
                <a:ext cx="274320" cy="27432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TextBox 319">
              <a:extLst>
                <a:ext uri="{FF2B5EF4-FFF2-40B4-BE49-F238E27FC236}">
                  <a16:creationId xmlns:a16="http://schemas.microsoft.com/office/drawing/2014/main" id="{6880F3A0-B414-2791-9684-405D77E035CB}"/>
                </a:ext>
              </a:extLst>
            </p:cNvPr>
            <p:cNvSpPr txBox="1"/>
            <p:nvPr/>
          </p:nvSpPr>
          <p:spPr>
            <a:xfrm>
              <a:off x="373482" y="2766485"/>
              <a:ext cx="1620566" cy="800219"/>
            </a:xfrm>
            <a:prstGeom prst="rect">
              <a:avLst/>
            </a:prstGeom>
            <a:noFill/>
          </p:spPr>
          <p:txBody>
            <a:bodyPr wrap="square" rtlCol="0">
              <a:spAutoFit/>
            </a:bodyPr>
            <a:lstStyle/>
            <a:p>
              <a:pPr algn="ctr"/>
              <a:r>
                <a:rPr lang="en-US"/>
                <a:t>Noise Vector</a:t>
              </a:r>
              <a:endParaRPr lang="en-US" err="1"/>
            </a:p>
          </p:txBody>
        </p:sp>
      </p:grpSp>
      <p:cxnSp>
        <p:nvCxnSpPr>
          <p:cNvPr id="327" name="Straight Arrow Connector 326">
            <a:extLst>
              <a:ext uri="{FF2B5EF4-FFF2-40B4-BE49-F238E27FC236}">
                <a16:creationId xmlns:a16="http://schemas.microsoft.com/office/drawing/2014/main" id="{3C6D9CD7-4EB3-2E03-6870-8F580C4567E1}"/>
              </a:ext>
            </a:extLst>
          </p:cNvPr>
          <p:cNvCxnSpPr>
            <a:cxnSpLocks/>
            <a:stCxn id="330" idx="3"/>
            <a:endCxn id="331" idx="1"/>
          </p:cNvCxnSpPr>
          <p:nvPr/>
        </p:nvCxnSpPr>
        <p:spPr>
          <a:xfrm>
            <a:off x="6263505" y="7558093"/>
            <a:ext cx="1595044"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0766085D-07B0-27B8-7E0D-4A6B93393BA9}"/>
              </a:ext>
            </a:extLst>
          </p:cNvPr>
          <p:cNvCxnSpPr>
            <a:cxnSpLocks/>
            <a:stCxn id="323" idx="3"/>
            <a:endCxn id="330" idx="1"/>
          </p:cNvCxnSpPr>
          <p:nvPr/>
        </p:nvCxnSpPr>
        <p:spPr>
          <a:xfrm>
            <a:off x="2255708" y="7545692"/>
            <a:ext cx="1463118" cy="1240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9B79D85B-CC7D-194B-5D18-044051282DE4}"/>
              </a:ext>
            </a:extLst>
          </p:cNvPr>
          <p:cNvSpPr/>
          <p:nvPr/>
        </p:nvSpPr>
        <p:spPr>
          <a:xfrm>
            <a:off x="3718825" y="6872293"/>
            <a:ext cx="2544680" cy="137160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Generator</a:t>
            </a:r>
          </a:p>
          <a:p>
            <a:pPr algn="ctr"/>
            <a:r>
              <a:rPr lang="en-US" b="1">
                <a:solidFill>
                  <a:schemeClr val="bg1"/>
                </a:solidFill>
              </a:rPr>
              <a:t>G ( . )</a:t>
            </a:r>
          </a:p>
        </p:txBody>
      </p:sp>
      <p:sp>
        <p:nvSpPr>
          <p:cNvPr id="331" name="Rectangle 330">
            <a:extLst>
              <a:ext uri="{FF2B5EF4-FFF2-40B4-BE49-F238E27FC236}">
                <a16:creationId xmlns:a16="http://schemas.microsoft.com/office/drawing/2014/main" id="{E5D3D99D-A2D4-C862-4D7F-FC86C5EB7CC9}"/>
              </a:ext>
            </a:extLst>
          </p:cNvPr>
          <p:cNvSpPr/>
          <p:nvPr/>
        </p:nvSpPr>
        <p:spPr>
          <a:xfrm>
            <a:off x="7858549" y="6872293"/>
            <a:ext cx="2544680" cy="1371600"/>
          </a:xfrm>
          <a:prstGeom prst="rect">
            <a:avLst/>
          </a:prstGeom>
          <a:noFill/>
          <a:ln w="38100">
            <a:solidFill>
              <a:srgbClr val="06C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Fake Samples</a:t>
            </a:r>
          </a:p>
        </p:txBody>
      </p:sp>
    </p:spTree>
    <p:custDataLst>
      <p:tags r:id="rId1"/>
    </p:custDataLst>
    <p:extLst>
      <p:ext uri="{BB962C8B-B14F-4D97-AF65-F5344CB8AC3E}">
        <p14:creationId xmlns:p14="http://schemas.microsoft.com/office/powerpoint/2010/main" val="387493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173">
        <p159:morph option="byObject"/>
      </p:transition>
    </mc:Choice>
    <mc:Fallback xmlns="">
      <p:transition spd="slow" advTm="4717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C9DE-5F49-8F64-6A21-84BF0DAFD279}"/>
              </a:ext>
            </a:extLst>
          </p:cNvPr>
          <p:cNvSpPr>
            <a:spLocks noGrp="1"/>
          </p:cNvSpPr>
          <p:nvPr>
            <p:ph type="title"/>
          </p:nvPr>
        </p:nvSpPr>
        <p:spPr/>
        <p:txBody>
          <a:bodyPr vert="horz" lIns="0" tIns="0" rIns="0" bIns="0" rtlCol="0" anchor="t" anchorCtr="0">
            <a:normAutofit/>
          </a:bodyPr>
          <a:lstStyle/>
          <a:p>
            <a:r>
              <a:rPr lang="en-US"/>
              <a:t>Advantages of GANs</a:t>
            </a:r>
          </a:p>
        </p:txBody>
      </p:sp>
      <p:cxnSp>
        <p:nvCxnSpPr>
          <p:cNvPr id="23" name="Straight Connector 22">
            <a:extLst>
              <a:ext uri="{FF2B5EF4-FFF2-40B4-BE49-F238E27FC236}">
                <a16:creationId xmlns:a16="http://schemas.microsoft.com/office/drawing/2014/main" id="{4E11E604-DAF5-434C-D2F4-7A2C4D43B370}"/>
              </a:ext>
            </a:extLst>
          </p:cNvPr>
          <p:cNvCxnSpPr>
            <a:cxnSpLocks/>
            <a:stCxn id="27" idx="4"/>
            <a:endCxn id="31" idx="0"/>
          </p:cNvCxnSpPr>
          <p:nvPr/>
        </p:nvCxnSpPr>
        <p:spPr>
          <a:xfrm>
            <a:off x="6083803" y="3375771"/>
            <a:ext cx="0" cy="7549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C1261B2-8E25-39F7-8E85-2D8F8FEDCBF9}"/>
              </a:ext>
            </a:extLst>
          </p:cNvPr>
          <p:cNvGrpSpPr/>
          <p:nvPr/>
        </p:nvGrpSpPr>
        <p:grpSpPr>
          <a:xfrm>
            <a:off x="5740903" y="2689971"/>
            <a:ext cx="10098610" cy="685800"/>
            <a:chOff x="1465666" y="1710245"/>
            <a:chExt cx="6732406" cy="457200"/>
          </a:xfrm>
        </p:grpSpPr>
        <p:sp>
          <p:nvSpPr>
            <p:cNvPr id="25" name="Rectangle 24">
              <a:extLst>
                <a:ext uri="{FF2B5EF4-FFF2-40B4-BE49-F238E27FC236}">
                  <a16:creationId xmlns:a16="http://schemas.microsoft.com/office/drawing/2014/main" id="{257874E7-F5FB-FD6D-BB8B-88785C996F49}"/>
                </a:ext>
              </a:extLst>
            </p:cNvPr>
            <p:cNvSpPr/>
            <p:nvPr/>
          </p:nvSpPr>
          <p:spPr>
            <a:xfrm>
              <a:off x="1978501" y="1754180"/>
              <a:ext cx="6219571" cy="389850"/>
            </a:xfrm>
            <a:prstGeom prst="rect">
              <a:avLst/>
            </a:prstGeom>
          </p:spPr>
          <p:txBody>
            <a:bodyPr wrap="square">
              <a:spAutoFit/>
            </a:bodyPr>
            <a:lstStyle/>
            <a:p>
              <a:pPr algn="l"/>
              <a:r>
                <a:rPr lang="en-US" sz="3200" dirty="0"/>
                <a:t>GANs can generate data with or without labels.</a:t>
              </a:r>
            </a:p>
          </p:txBody>
        </p:sp>
        <p:sp>
          <p:nvSpPr>
            <p:cNvPr id="27" name="Oval 26">
              <a:extLst>
                <a:ext uri="{FF2B5EF4-FFF2-40B4-BE49-F238E27FC236}">
                  <a16:creationId xmlns:a16="http://schemas.microsoft.com/office/drawing/2014/main" id="{ADCB879E-41B5-3349-F05D-C0F75935E32E}"/>
                </a:ext>
              </a:extLst>
            </p:cNvPr>
            <p:cNvSpPr>
              <a:spLocks noChangeAspect="1"/>
            </p:cNvSpPr>
            <p:nvPr/>
          </p:nvSpPr>
          <p:spPr>
            <a:xfrm>
              <a:off x="1465666" y="171024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mj-lt"/>
                </a:rPr>
                <a:t>+</a:t>
              </a:r>
            </a:p>
          </p:txBody>
        </p:sp>
      </p:grpSp>
      <p:grpSp>
        <p:nvGrpSpPr>
          <p:cNvPr id="46" name="Group 45">
            <a:extLst>
              <a:ext uri="{FF2B5EF4-FFF2-40B4-BE49-F238E27FC236}">
                <a16:creationId xmlns:a16="http://schemas.microsoft.com/office/drawing/2014/main" id="{178167C2-C0F9-8F04-5CF5-43F125029C23}"/>
              </a:ext>
            </a:extLst>
          </p:cNvPr>
          <p:cNvGrpSpPr/>
          <p:nvPr/>
        </p:nvGrpSpPr>
        <p:grpSpPr>
          <a:xfrm>
            <a:off x="836160" y="2799931"/>
            <a:ext cx="3659620" cy="4640979"/>
            <a:chOff x="568456" y="1317005"/>
            <a:chExt cx="2439747" cy="3093986"/>
          </a:xfrm>
        </p:grpSpPr>
        <p:pic>
          <p:nvPicPr>
            <p:cNvPr id="44" name="Graphic 43">
              <a:extLst>
                <a:ext uri="{FF2B5EF4-FFF2-40B4-BE49-F238E27FC236}">
                  <a16:creationId xmlns:a16="http://schemas.microsoft.com/office/drawing/2014/main" id="{152D42F1-39BA-7366-6B0F-A11A8E5F18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56" y="1317005"/>
              <a:ext cx="2439747" cy="2439747"/>
            </a:xfrm>
            <a:prstGeom prst="rect">
              <a:avLst/>
            </a:prstGeom>
          </p:spPr>
        </p:pic>
        <p:sp>
          <p:nvSpPr>
            <p:cNvPr id="45" name="TextBox 44">
              <a:extLst>
                <a:ext uri="{FF2B5EF4-FFF2-40B4-BE49-F238E27FC236}">
                  <a16:creationId xmlns:a16="http://schemas.microsoft.com/office/drawing/2014/main" id="{4CDF30DC-9F5B-91DB-0816-E0B6F79F2EE0}"/>
                </a:ext>
              </a:extLst>
            </p:cNvPr>
            <p:cNvSpPr txBox="1"/>
            <p:nvPr/>
          </p:nvSpPr>
          <p:spPr>
            <a:xfrm flipH="1">
              <a:off x="1027732" y="3856993"/>
              <a:ext cx="1521194" cy="553998"/>
            </a:xfrm>
            <a:prstGeom prst="rect">
              <a:avLst/>
            </a:prstGeom>
            <a:noFill/>
          </p:spPr>
          <p:txBody>
            <a:bodyPr wrap="square" rtlCol="0">
              <a:spAutoFit/>
            </a:bodyPr>
            <a:lstStyle/>
            <a:p>
              <a:pPr algn="ctr"/>
              <a:r>
                <a:rPr lang="en-US" sz="4800" b="1">
                  <a:latin typeface="+mj-lt"/>
                </a:rPr>
                <a:t>GAN</a:t>
              </a:r>
            </a:p>
          </p:txBody>
        </p:sp>
      </p:grpSp>
      <p:cxnSp>
        <p:nvCxnSpPr>
          <p:cNvPr id="48" name="Straight Connector 47">
            <a:extLst>
              <a:ext uri="{FF2B5EF4-FFF2-40B4-BE49-F238E27FC236}">
                <a16:creationId xmlns:a16="http://schemas.microsoft.com/office/drawing/2014/main" id="{DE4761DB-465F-004E-962E-EA3F0178541E}"/>
              </a:ext>
            </a:extLst>
          </p:cNvPr>
          <p:cNvCxnSpPr>
            <a:cxnSpLocks/>
            <a:stCxn id="31" idx="4"/>
            <a:endCxn id="29" idx="0"/>
          </p:cNvCxnSpPr>
          <p:nvPr/>
        </p:nvCxnSpPr>
        <p:spPr>
          <a:xfrm>
            <a:off x="6083803" y="4816534"/>
            <a:ext cx="0" cy="8208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5285C8-5E2A-4E9D-990C-14AEE827DE70}"/>
              </a:ext>
            </a:extLst>
          </p:cNvPr>
          <p:cNvCxnSpPr>
            <a:cxnSpLocks/>
            <a:stCxn id="29" idx="4"/>
            <a:endCxn id="30" idx="0"/>
          </p:cNvCxnSpPr>
          <p:nvPr/>
        </p:nvCxnSpPr>
        <p:spPr>
          <a:xfrm>
            <a:off x="6083803" y="6323200"/>
            <a:ext cx="0" cy="9218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19F433C-3928-CAB7-11E7-8EE4B2CB9E62}"/>
              </a:ext>
            </a:extLst>
          </p:cNvPr>
          <p:cNvGrpSpPr/>
          <p:nvPr/>
        </p:nvGrpSpPr>
        <p:grpSpPr>
          <a:xfrm>
            <a:off x="5740903" y="5637400"/>
            <a:ext cx="9822766" cy="685800"/>
            <a:chOff x="1465666" y="3059715"/>
            <a:chExt cx="6548510" cy="457200"/>
          </a:xfrm>
        </p:grpSpPr>
        <p:sp>
          <p:nvSpPr>
            <p:cNvPr id="26" name="TextBox 25">
              <a:extLst>
                <a:ext uri="{FF2B5EF4-FFF2-40B4-BE49-F238E27FC236}">
                  <a16:creationId xmlns:a16="http://schemas.microsoft.com/office/drawing/2014/main" id="{2306ED3D-256E-C571-87B9-436F424C5296}"/>
                </a:ext>
              </a:extLst>
            </p:cNvPr>
            <p:cNvSpPr txBox="1"/>
            <p:nvPr/>
          </p:nvSpPr>
          <p:spPr>
            <a:xfrm>
              <a:off x="1978502" y="3103650"/>
              <a:ext cx="6035674" cy="389850"/>
            </a:xfrm>
            <a:prstGeom prst="rect">
              <a:avLst/>
            </a:prstGeom>
            <a:noFill/>
          </p:spPr>
          <p:txBody>
            <a:bodyPr wrap="square" rtlCol="0">
              <a:spAutoFit/>
            </a:bodyPr>
            <a:lstStyle/>
            <a:p>
              <a:pPr algn="l"/>
              <a:r>
                <a:rPr lang="en-US" sz="3200" dirty="0"/>
                <a:t>GANs can learn complicated distributions.</a:t>
              </a:r>
            </a:p>
          </p:txBody>
        </p:sp>
        <p:sp>
          <p:nvSpPr>
            <p:cNvPr id="29" name="Oval 28">
              <a:extLst>
                <a:ext uri="{FF2B5EF4-FFF2-40B4-BE49-F238E27FC236}">
                  <a16:creationId xmlns:a16="http://schemas.microsoft.com/office/drawing/2014/main" id="{1BC781B0-D87F-3D5F-A4E7-9D710EEA6616}"/>
                </a:ext>
              </a:extLst>
            </p:cNvPr>
            <p:cNvSpPr>
              <a:spLocks noChangeAspect="1"/>
            </p:cNvSpPr>
            <p:nvPr/>
          </p:nvSpPr>
          <p:spPr>
            <a:xfrm>
              <a:off x="1465666" y="305971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mj-lt"/>
                </a:rPr>
                <a:t>+</a:t>
              </a:r>
            </a:p>
          </p:txBody>
        </p:sp>
      </p:grpSp>
      <p:grpSp>
        <p:nvGrpSpPr>
          <p:cNvPr id="39" name="Group 38">
            <a:extLst>
              <a:ext uri="{FF2B5EF4-FFF2-40B4-BE49-F238E27FC236}">
                <a16:creationId xmlns:a16="http://schemas.microsoft.com/office/drawing/2014/main" id="{A6F9A2D0-77D3-2A91-1FEF-BB43F8C55CBB}"/>
              </a:ext>
            </a:extLst>
          </p:cNvPr>
          <p:cNvGrpSpPr/>
          <p:nvPr/>
        </p:nvGrpSpPr>
        <p:grpSpPr>
          <a:xfrm>
            <a:off x="5740903" y="7245091"/>
            <a:ext cx="12556062" cy="685800"/>
            <a:chOff x="1465666" y="3725089"/>
            <a:chExt cx="8370708" cy="457200"/>
          </a:xfrm>
        </p:grpSpPr>
        <p:sp>
          <p:nvSpPr>
            <p:cNvPr id="20" name="TextBox 19">
              <a:extLst>
                <a:ext uri="{FF2B5EF4-FFF2-40B4-BE49-F238E27FC236}">
                  <a16:creationId xmlns:a16="http://schemas.microsoft.com/office/drawing/2014/main" id="{E64FB822-4D6C-21D2-640B-208E90CC2557}"/>
                </a:ext>
              </a:extLst>
            </p:cNvPr>
            <p:cNvSpPr txBox="1"/>
            <p:nvPr/>
          </p:nvSpPr>
          <p:spPr>
            <a:xfrm>
              <a:off x="1978501" y="3769024"/>
              <a:ext cx="7857873" cy="389850"/>
            </a:xfrm>
            <a:prstGeom prst="rect">
              <a:avLst/>
            </a:prstGeom>
            <a:noFill/>
          </p:spPr>
          <p:txBody>
            <a:bodyPr wrap="square" rtlCol="0">
              <a:spAutoFit/>
            </a:bodyPr>
            <a:lstStyle/>
            <a:p>
              <a:pPr algn="l"/>
              <a:r>
                <a:rPr lang="en-US" sz="3200" dirty="0"/>
                <a:t>GANs generate new synthetic samples quick.</a:t>
              </a:r>
            </a:p>
          </p:txBody>
        </p:sp>
        <p:sp>
          <p:nvSpPr>
            <p:cNvPr id="30" name="Oval 29">
              <a:extLst>
                <a:ext uri="{FF2B5EF4-FFF2-40B4-BE49-F238E27FC236}">
                  <a16:creationId xmlns:a16="http://schemas.microsoft.com/office/drawing/2014/main" id="{A9CC430B-5AB6-B42D-6F4D-62BF12C90FB5}"/>
                </a:ext>
              </a:extLst>
            </p:cNvPr>
            <p:cNvSpPr>
              <a:spLocks noChangeAspect="1"/>
            </p:cNvSpPr>
            <p:nvPr/>
          </p:nvSpPr>
          <p:spPr>
            <a:xfrm>
              <a:off x="1465666" y="3725089"/>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mj-lt"/>
                </a:rPr>
                <a:t>+</a:t>
              </a:r>
            </a:p>
          </p:txBody>
        </p:sp>
      </p:grpSp>
      <p:grpSp>
        <p:nvGrpSpPr>
          <p:cNvPr id="37" name="Group 36">
            <a:extLst>
              <a:ext uri="{FF2B5EF4-FFF2-40B4-BE49-F238E27FC236}">
                <a16:creationId xmlns:a16="http://schemas.microsoft.com/office/drawing/2014/main" id="{3508BAE6-15D1-E369-54F4-36E78537E787}"/>
              </a:ext>
            </a:extLst>
          </p:cNvPr>
          <p:cNvGrpSpPr/>
          <p:nvPr/>
        </p:nvGrpSpPr>
        <p:grpSpPr>
          <a:xfrm>
            <a:off x="5740903" y="4130734"/>
            <a:ext cx="10464542" cy="685800"/>
            <a:chOff x="1465666" y="2385423"/>
            <a:chExt cx="6976361" cy="457200"/>
          </a:xfrm>
        </p:grpSpPr>
        <p:sp>
          <p:nvSpPr>
            <p:cNvPr id="24" name="Rectangle 23">
              <a:extLst>
                <a:ext uri="{FF2B5EF4-FFF2-40B4-BE49-F238E27FC236}">
                  <a16:creationId xmlns:a16="http://schemas.microsoft.com/office/drawing/2014/main" id="{0DAA6C3F-18A9-67E7-C538-6B0913BB2038}"/>
                </a:ext>
              </a:extLst>
            </p:cNvPr>
            <p:cNvSpPr/>
            <p:nvPr/>
          </p:nvSpPr>
          <p:spPr>
            <a:xfrm>
              <a:off x="1978502" y="2429358"/>
              <a:ext cx="6463525" cy="389850"/>
            </a:xfrm>
            <a:prstGeom prst="rect">
              <a:avLst/>
            </a:prstGeom>
          </p:spPr>
          <p:txBody>
            <a:bodyPr wrap="square">
              <a:spAutoFit/>
            </a:bodyPr>
            <a:lstStyle/>
            <a:p>
              <a:pPr algn="l"/>
              <a:r>
                <a:rPr lang="en-US" sz="3200" dirty="0"/>
                <a:t>GANs generate data that are similar to real data. </a:t>
              </a:r>
            </a:p>
          </p:txBody>
        </p:sp>
        <p:sp>
          <p:nvSpPr>
            <p:cNvPr id="31" name="Oval 30">
              <a:extLst>
                <a:ext uri="{FF2B5EF4-FFF2-40B4-BE49-F238E27FC236}">
                  <a16:creationId xmlns:a16="http://schemas.microsoft.com/office/drawing/2014/main" id="{D67E5122-DD69-BFB4-C475-A3EDE0019B38}"/>
                </a:ext>
              </a:extLst>
            </p:cNvPr>
            <p:cNvSpPr>
              <a:spLocks noChangeAspect="1"/>
            </p:cNvSpPr>
            <p:nvPr/>
          </p:nvSpPr>
          <p:spPr>
            <a:xfrm>
              <a:off x="1465666" y="2385423"/>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mj-lt"/>
                </a:rPr>
                <a:t>+</a:t>
              </a:r>
            </a:p>
          </p:txBody>
        </p:sp>
      </p:grpSp>
    </p:spTree>
    <p:custDataLst>
      <p:tags r:id="rId1"/>
    </p:custDataLst>
    <p:extLst>
      <p:ext uri="{BB962C8B-B14F-4D97-AF65-F5344CB8AC3E}">
        <p14:creationId xmlns:p14="http://schemas.microsoft.com/office/powerpoint/2010/main" val="428502412"/>
      </p:ext>
    </p:extLst>
  </p:cSld>
  <p:clrMapOvr>
    <a:masterClrMapping/>
  </p:clrMapOvr>
  <mc:AlternateContent xmlns:mc="http://schemas.openxmlformats.org/markup-compatibility/2006" xmlns:p14="http://schemas.microsoft.com/office/powerpoint/2010/main">
    <mc:Choice Requires="p14">
      <p:transition spd="slow" p14:dur="2000" advTm="89953"/>
    </mc:Choice>
    <mc:Fallback xmlns="">
      <p:transition spd="slow" advTm="8995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38A0-17DD-8268-CA8E-2A660BE9FB2E}"/>
              </a:ext>
            </a:extLst>
          </p:cNvPr>
          <p:cNvSpPr>
            <a:spLocks noGrp="1"/>
          </p:cNvSpPr>
          <p:nvPr>
            <p:ph type="title"/>
          </p:nvPr>
        </p:nvSpPr>
        <p:spPr/>
        <p:txBody>
          <a:bodyPr vert="horz" lIns="0" tIns="0" rIns="0" bIns="0" rtlCol="0" anchor="t" anchorCtr="0">
            <a:normAutofit/>
          </a:bodyPr>
          <a:lstStyle/>
          <a:p>
            <a:r>
              <a:rPr lang="en-US" dirty="0"/>
              <a:t>Common Training Challenges</a:t>
            </a:r>
          </a:p>
        </p:txBody>
      </p:sp>
      <p:grpSp>
        <p:nvGrpSpPr>
          <p:cNvPr id="24" name="Group 23">
            <a:extLst>
              <a:ext uri="{FF2B5EF4-FFF2-40B4-BE49-F238E27FC236}">
                <a16:creationId xmlns:a16="http://schemas.microsoft.com/office/drawing/2014/main" id="{C43D5556-3954-6AC1-16CF-8F47D648C48F}"/>
              </a:ext>
            </a:extLst>
          </p:cNvPr>
          <p:cNvGrpSpPr/>
          <p:nvPr/>
        </p:nvGrpSpPr>
        <p:grpSpPr>
          <a:xfrm>
            <a:off x="836160" y="2799931"/>
            <a:ext cx="3659620" cy="4640979"/>
            <a:chOff x="568456" y="1317005"/>
            <a:chExt cx="2439747" cy="3093986"/>
          </a:xfrm>
        </p:grpSpPr>
        <p:pic>
          <p:nvPicPr>
            <p:cNvPr id="25" name="Graphic 24">
              <a:extLst>
                <a:ext uri="{FF2B5EF4-FFF2-40B4-BE49-F238E27FC236}">
                  <a16:creationId xmlns:a16="http://schemas.microsoft.com/office/drawing/2014/main" id="{071DE885-1B73-19C9-A41E-A7D77D8061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56" y="1317005"/>
              <a:ext cx="2439747" cy="2439747"/>
            </a:xfrm>
            <a:prstGeom prst="rect">
              <a:avLst/>
            </a:prstGeom>
          </p:spPr>
        </p:pic>
        <p:sp>
          <p:nvSpPr>
            <p:cNvPr id="26" name="TextBox 25">
              <a:extLst>
                <a:ext uri="{FF2B5EF4-FFF2-40B4-BE49-F238E27FC236}">
                  <a16:creationId xmlns:a16="http://schemas.microsoft.com/office/drawing/2014/main" id="{4E48BC36-EC7C-58D6-C6C6-A3DF570A91DB}"/>
                </a:ext>
              </a:extLst>
            </p:cNvPr>
            <p:cNvSpPr txBox="1"/>
            <p:nvPr/>
          </p:nvSpPr>
          <p:spPr>
            <a:xfrm flipH="1">
              <a:off x="1027732" y="3856993"/>
              <a:ext cx="1521194" cy="553998"/>
            </a:xfrm>
            <a:prstGeom prst="rect">
              <a:avLst/>
            </a:prstGeom>
            <a:noFill/>
          </p:spPr>
          <p:txBody>
            <a:bodyPr wrap="square" rtlCol="0">
              <a:spAutoFit/>
            </a:bodyPr>
            <a:lstStyle/>
            <a:p>
              <a:pPr algn="ctr"/>
              <a:r>
                <a:rPr lang="en-US" sz="4800" b="1">
                  <a:latin typeface="+mj-lt"/>
                </a:rPr>
                <a:t>GAN</a:t>
              </a:r>
            </a:p>
          </p:txBody>
        </p:sp>
      </p:grpSp>
      <p:cxnSp>
        <p:nvCxnSpPr>
          <p:cNvPr id="3" name="Straight Connector 2">
            <a:extLst>
              <a:ext uri="{FF2B5EF4-FFF2-40B4-BE49-F238E27FC236}">
                <a16:creationId xmlns:a16="http://schemas.microsoft.com/office/drawing/2014/main" id="{7822D49E-6FD1-2CB7-9BA3-740331F3869E}"/>
              </a:ext>
            </a:extLst>
          </p:cNvPr>
          <p:cNvCxnSpPr>
            <a:cxnSpLocks/>
            <a:stCxn id="35" idx="4"/>
            <a:endCxn id="46" idx="0"/>
          </p:cNvCxnSpPr>
          <p:nvPr/>
        </p:nvCxnSpPr>
        <p:spPr>
          <a:xfrm>
            <a:off x="6083803" y="3375771"/>
            <a:ext cx="0" cy="7549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68FE8B0-DA01-2699-4B73-CE0ACB0272C1}"/>
              </a:ext>
            </a:extLst>
          </p:cNvPr>
          <p:cNvGrpSpPr/>
          <p:nvPr/>
        </p:nvGrpSpPr>
        <p:grpSpPr>
          <a:xfrm>
            <a:off x="5740903" y="2689971"/>
            <a:ext cx="10098610" cy="685800"/>
            <a:chOff x="1465666" y="1710245"/>
            <a:chExt cx="6732406" cy="457200"/>
          </a:xfrm>
        </p:grpSpPr>
        <p:sp>
          <p:nvSpPr>
            <p:cNvPr id="34" name="Rectangle 33">
              <a:extLst>
                <a:ext uri="{FF2B5EF4-FFF2-40B4-BE49-F238E27FC236}">
                  <a16:creationId xmlns:a16="http://schemas.microsoft.com/office/drawing/2014/main" id="{2F0618B5-A7D9-8A18-FD60-E3275840A65A}"/>
                </a:ext>
              </a:extLst>
            </p:cNvPr>
            <p:cNvSpPr/>
            <p:nvPr/>
          </p:nvSpPr>
          <p:spPr>
            <a:xfrm>
              <a:off x="1978501" y="1754180"/>
              <a:ext cx="6219571" cy="389850"/>
            </a:xfrm>
            <a:prstGeom prst="rect">
              <a:avLst/>
            </a:prstGeom>
          </p:spPr>
          <p:txBody>
            <a:bodyPr wrap="square">
              <a:spAutoFit/>
            </a:bodyPr>
            <a:lstStyle/>
            <a:p>
              <a:pPr algn="l"/>
              <a:r>
                <a:rPr lang="en-US" sz="3200" dirty="0"/>
                <a:t>Mode Collapse</a:t>
              </a:r>
            </a:p>
          </p:txBody>
        </p:sp>
        <p:sp>
          <p:nvSpPr>
            <p:cNvPr id="35" name="Oval 34">
              <a:extLst>
                <a:ext uri="{FF2B5EF4-FFF2-40B4-BE49-F238E27FC236}">
                  <a16:creationId xmlns:a16="http://schemas.microsoft.com/office/drawing/2014/main" id="{D2963BCA-CEA8-5B94-3D5D-520A3A30AE5F}"/>
                </a:ext>
              </a:extLst>
            </p:cNvPr>
            <p:cNvSpPr>
              <a:spLocks noChangeAspect="1"/>
            </p:cNvSpPr>
            <p:nvPr/>
          </p:nvSpPr>
          <p:spPr>
            <a:xfrm>
              <a:off x="1465666" y="171024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cxnSp>
        <p:nvCxnSpPr>
          <p:cNvPr id="36" name="Straight Connector 35">
            <a:extLst>
              <a:ext uri="{FF2B5EF4-FFF2-40B4-BE49-F238E27FC236}">
                <a16:creationId xmlns:a16="http://schemas.microsoft.com/office/drawing/2014/main" id="{4F0AA419-3DA9-0F18-15B2-98C03465A7CF}"/>
              </a:ext>
            </a:extLst>
          </p:cNvPr>
          <p:cNvCxnSpPr>
            <a:cxnSpLocks/>
            <a:stCxn id="46" idx="4"/>
            <a:endCxn id="40" idx="0"/>
          </p:cNvCxnSpPr>
          <p:nvPr/>
        </p:nvCxnSpPr>
        <p:spPr>
          <a:xfrm>
            <a:off x="6083803" y="4816534"/>
            <a:ext cx="0" cy="8208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615615-A64A-C60D-B9DE-74F4EF8BCB44}"/>
              </a:ext>
            </a:extLst>
          </p:cNvPr>
          <p:cNvCxnSpPr>
            <a:cxnSpLocks/>
            <a:stCxn id="40" idx="4"/>
            <a:endCxn id="43" idx="0"/>
          </p:cNvCxnSpPr>
          <p:nvPr/>
        </p:nvCxnSpPr>
        <p:spPr>
          <a:xfrm>
            <a:off x="6083803" y="6323200"/>
            <a:ext cx="0" cy="92189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A907223-6B1F-2254-6409-657F570B5185}"/>
              </a:ext>
            </a:extLst>
          </p:cNvPr>
          <p:cNvGrpSpPr/>
          <p:nvPr/>
        </p:nvGrpSpPr>
        <p:grpSpPr>
          <a:xfrm>
            <a:off x="5740903" y="5637400"/>
            <a:ext cx="9822766" cy="685800"/>
            <a:chOff x="1465666" y="3059715"/>
            <a:chExt cx="6548510" cy="457200"/>
          </a:xfrm>
        </p:grpSpPr>
        <p:sp>
          <p:nvSpPr>
            <p:cNvPr id="39" name="TextBox 38">
              <a:extLst>
                <a:ext uri="{FF2B5EF4-FFF2-40B4-BE49-F238E27FC236}">
                  <a16:creationId xmlns:a16="http://schemas.microsoft.com/office/drawing/2014/main" id="{AAFE4CED-EACB-5EF5-FB7E-7034E9E0C5D4}"/>
                </a:ext>
              </a:extLst>
            </p:cNvPr>
            <p:cNvSpPr txBox="1"/>
            <p:nvPr/>
          </p:nvSpPr>
          <p:spPr>
            <a:xfrm>
              <a:off x="1978502" y="3103650"/>
              <a:ext cx="6035674" cy="389850"/>
            </a:xfrm>
            <a:prstGeom prst="rect">
              <a:avLst/>
            </a:prstGeom>
            <a:noFill/>
          </p:spPr>
          <p:txBody>
            <a:bodyPr wrap="square" rtlCol="0">
              <a:spAutoFit/>
            </a:bodyPr>
            <a:lstStyle/>
            <a:p>
              <a:pPr algn="l"/>
              <a:r>
                <a:rPr lang="en-US" sz="3200" dirty="0"/>
                <a:t>Can require a lot of computational resources</a:t>
              </a:r>
            </a:p>
          </p:txBody>
        </p:sp>
        <p:sp>
          <p:nvSpPr>
            <p:cNvPr id="40" name="Oval 39">
              <a:extLst>
                <a:ext uri="{FF2B5EF4-FFF2-40B4-BE49-F238E27FC236}">
                  <a16:creationId xmlns:a16="http://schemas.microsoft.com/office/drawing/2014/main" id="{A758115B-717C-C850-08C1-D542EDF0EAE6}"/>
                </a:ext>
              </a:extLst>
            </p:cNvPr>
            <p:cNvSpPr>
              <a:spLocks noChangeAspect="1"/>
            </p:cNvSpPr>
            <p:nvPr/>
          </p:nvSpPr>
          <p:spPr>
            <a:xfrm>
              <a:off x="1465666" y="305971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grpSp>
        <p:nvGrpSpPr>
          <p:cNvPr id="41" name="Group 40">
            <a:extLst>
              <a:ext uri="{FF2B5EF4-FFF2-40B4-BE49-F238E27FC236}">
                <a16:creationId xmlns:a16="http://schemas.microsoft.com/office/drawing/2014/main" id="{F2B11BA9-A2AB-DC5A-1475-3B8FF833C488}"/>
              </a:ext>
            </a:extLst>
          </p:cNvPr>
          <p:cNvGrpSpPr/>
          <p:nvPr/>
        </p:nvGrpSpPr>
        <p:grpSpPr>
          <a:xfrm>
            <a:off x="5740903" y="7245091"/>
            <a:ext cx="12556062" cy="685800"/>
            <a:chOff x="1465666" y="3725089"/>
            <a:chExt cx="8370708" cy="457200"/>
          </a:xfrm>
        </p:grpSpPr>
        <p:sp>
          <p:nvSpPr>
            <p:cNvPr id="42" name="TextBox 41">
              <a:extLst>
                <a:ext uri="{FF2B5EF4-FFF2-40B4-BE49-F238E27FC236}">
                  <a16:creationId xmlns:a16="http://schemas.microsoft.com/office/drawing/2014/main" id="{8FD43A43-1087-AC75-65B2-6EA419DFC22A}"/>
                </a:ext>
              </a:extLst>
            </p:cNvPr>
            <p:cNvSpPr txBox="1"/>
            <p:nvPr/>
          </p:nvSpPr>
          <p:spPr>
            <a:xfrm>
              <a:off x="1978501" y="3769024"/>
              <a:ext cx="7857873" cy="389850"/>
            </a:xfrm>
            <a:prstGeom prst="rect">
              <a:avLst/>
            </a:prstGeom>
            <a:noFill/>
          </p:spPr>
          <p:txBody>
            <a:bodyPr wrap="square" rtlCol="0">
              <a:spAutoFit/>
            </a:bodyPr>
            <a:lstStyle/>
            <a:p>
              <a:pPr algn="l"/>
              <a:r>
                <a:rPr lang="en-US" sz="3200" dirty="0"/>
                <a:t>Bias in training data can lead to biased synthetic data</a:t>
              </a:r>
            </a:p>
          </p:txBody>
        </p:sp>
        <p:sp>
          <p:nvSpPr>
            <p:cNvPr id="43" name="Oval 42">
              <a:extLst>
                <a:ext uri="{FF2B5EF4-FFF2-40B4-BE49-F238E27FC236}">
                  <a16:creationId xmlns:a16="http://schemas.microsoft.com/office/drawing/2014/main" id="{635EF011-FFC4-79ED-FC0D-EC9EC0C5BBC9}"/>
                </a:ext>
              </a:extLst>
            </p:cNvPr>
            <p:cNvSpPr>
              <a:spLocks noChangeAspect="1"/>
            </p:cNvSpPr>
            <p:nvPr/>
          </p:nvSpPr>
          <p:spPr>
            <a:xfrm>
              <a:off x="1465666" y="3725089"/>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grpSp>
        <p:nvGrpSpPr>
          <p:cNvPr id="44" name="Group 43">
            <a:extLst>
              <a:ext uri="{FF2B5EF4-FFF2-40B4-BE49-F238E27FC236}">
                <a16:creationId xmlns:a16="http://schemas.microsoft.com/office/drawing/2014/main" id="{24AFFE86-4C44-3653-E2E5-7ECA93C03C2A}"/>
              </a:ext>
            </a:extLst>
          </p:cNvPr>
          <p:cNvGrpSpPr/>
          <p:nvPr/>
        </p:nvGrpSpPr>
        <p:grpSpPr>
          <a:xfrm>
            <a:off x="5740903" y="4130734"/>
            <a:ext cx="10464542" cy="685800"/>
            <a:chOff x="1465666" y="2385423"/>
            <a:chExt cx="6976361" cy="457200"/>
          </a:xfrm>
        </p:grpSpPr>
        <p:sp>
          <p:nvSpPr>
            <p:cNvPr id="45" name="Rectangle 44">
              <a:extLst>
                <a:ext uri="{FF2B5EF4-FFF2-40B4-BE49-F238E27FC236}">
                  <a16:creationId xmlns:a16="http://schemas.microsoft.com/office/drawing/2014/main" id="{7F659A1F-08E7-BB09-2151-53DAF61AF3ED}"/>
                </a:ext>
              </a:extLst>
            </p:cNvPr>
            <p:cNvSpPr/>
            <p:nvPr/>
          </p:nvSpPr>
          <p:spPr>
            <a:xfrm>
              <a:off x="1978502" y="2429358"/>
              <a:ext cx="6463525" cy="389850"/>
            </a:xfrm>
            <a:prstGeom prst="rect">
              <a:avLst/>
            </a:prstGeom>
          </p:spPr>
          <p:txBody>
            <a:bodyPr wrap="square">
              <a:spAutoFit/>
            </a:bodyPr>
            <a:lstStyle/>
            <a:p>
              <a:pPr algn="l"/>
              <a:r>
                <a:rPr lang="en-US" sz="3200" dirty="0"/>
                <a:t>Vanishing gradients</a:t>
              </a:r>
            </a:p>
          </p:txBody>
        </p:sp>
        <p:sp>
          <p:nvSpPr>
            <p:cNvPr id="46" name="Oval 45">
              <a:extLst>
                <a:ext uri="{FF2B5EF4-FFF2-40B4-BE49-F238E27FC236}">
                  <a16:creationId xmlns:a16="http://schemas.microsoft.com/office/drawing/2014/main" id="{400CFB6A-60DD-EBE5-7BD8-881A2FE37A97}"/>
                </a:ext>
              </a:extLst>
            </p:cNvPr>
            <p:cNvSpPr>
              <a:spLocks noChangeAspect="1"/>
            </p:cNvSpPr>
            <p:nvPr/>
          </p:nvSpPr>
          <p:spPr>
            <a:xfrm>
              <a:off x="1465666" y="2385423"/>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spTree>
    <p:custDataLst>
      <p:tags r:id="rId1"/>
    </p:custDataLst>
    <p:extLst>
      <p:ext uri="{BB962C8B-B14F-4D97-AF65-F5344CB8AC3E}">
        <p14:creationId xmlns:p14="http://schemas.microsoft.com/office/powerpoint/2010/main" val="2613916414"/>
      </p:ext>
    </p:extLst>
  </p:cSld>
  <p:clrMapOvr>
    <a:masterClrMapping/>
  </p:clrMapOvr>
  <mc:AlternateContent xmlns:mc="http://schemas.openxmlformats.org/markup-compatibility/2006" xmlns:p14="http://schemas.microsoft.com/office/powerpoint/2010/main">
    <mc:Choice Requires="p14">
      <p:transition spd="slow" p14:dur="2000" advTm="109182"/>
    </mc:Choice>
    <mc:Fallback xmlns="">
      <p:transition spd="slow" advTm="1091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CEBF6-F5D3-BC53-F5FD-4A16ECA9ACAD}"/>
              </a:ext>
            </a:extLst>
          </p:cNvPr>
          <p:cNvSpPr>
            <a:spLocks noGrp="1"/>
          </p:cNvSpPr>
          <p:nvPr>
            <p:ph type="title"/>
          </p:nvPr>
        </p:nvSpPr>
        <p:spPr>
          <a:xfrm>
            <a:off x="1252432" y="3850838"/>
            <a:ext cx="13073168" cy="1292662"/>
          </a:xfrm>
        </p:spPr>
        <p:txBody>
          <a:bodyPr/>
          <a:lstStyle/>
          <a:p>
            <a:r>
              <a:rPr lang="en-US" dirty="0"/>
              <a:t>Introduction to Generative A.I.</a:t>
            </a:r>
          </a:p>
        </p:txBody>
      </p:sp>
      <p:sp>
        <p:nvSpPr>
          <p:cNvPr id="5" name="Text Placeholder 4">
            <a:extLst>
              <a:ext uri="{FF2B5EF4-FFF2-40B4-BE49-F238E27FC236}">
                <a16:creationId xmlns:a16="http://schemas.microsoft.com/office/drawing/2014/main" id="{C84D02FC-AB0A-E09A-CFCB-79E270DFCF26}"/>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71008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7332-A161-4B8E-990E-FA665CFA1E7B}"/>
              </a:ext>
            </a:extLst>
          </p:cNvPr>
          <p:cNvSpPr>
            <a:spLocks noGrp="1"/>
          </p:cNvSpPr>
          <p:nvPr>
            <p:ph type="title"/>
          </p:nvPr>
        </p:nvSpPr>
        <p:spPr/>
        <p:txBody>
          <a:bodyPr vert="horz" lIns="0" tIns="0" rIns="0" bIns="0" rtlCol="0" anchor="ctr">
            <a:noAutofit/>
          </a:bodyPr>
          <a:lstStyle/>
          <a:p>
            <a:pPr algn="l"/>
            <a:r>
              <a:rPr lang="en-US" dirty="0"/>
              <a:t>Model Architecture</a:t>
            </a:r>
            <a:endParaRPr lang="it-IT" dirty="0"/>
          </a:p>
        </p:txBody>
      </p:sp>
      <p:pic>
        <p:nvPicPr>
          <p:cNvPr id="4" name="Picture 3">
            <a:extLst>
              <a:ext uri="{FF2B5EF4-FFF2-40B4-BE49-F238E27FC236}">
                <a16:creationId xmlns:a16="http://schemas.microsoft.com/office/drawing/2014/main" id="{2B2C4EC4-374A-03F4-F6E1-B8547DD542D0}"/>
              </a:ext>
            </a:extLst>
          </p:cNvPr>
          <p:cNvPicPr>
            <a:picLocks noChangeAspect="1"/>
          </p:cNvPicPr>
          <p:nvPr/>
        </p:nvPicPr>
        <p:blipFill>
          <a:blip r:embed="rId4"/>
          <a:stretch>
            <a:fillRect/>
          </a:stretch>
        </p:blipFill>
        <p:spPr>
          <a:xfrm>
            <a:off x="3893344" y="1917530"/>
            <a:ext cx="10501312" cy="7659166"/>
          </a:xfrm>
          <a:prstGeom prst="rect">
            <a:avLst/>
          </a:prstGeom>
        </p:spPr>
      </p:pic>
    </p:spTree>
    <p:custDataLst>
      <p:tags r:id="rId1"/>
    </p:custDataLst>
    <p:extLst>
      <p:ext uri="{BB962C8B-B14F-4D97-AF65-F5344CB8AC3E}">
        <p14:creationId xmlns:p14="http://schemas.microsoft.com/office/powerpoint/2010/main" val="362977724"/>
      </p:ext>
    </p:extLst>
  </p:cSld>
  <p:clrMapOvr>
    <a:masterClrMapping/>
  </p:clrMapOvr>
  <mc:AlternateContent xmlns:mc="http://schemas.openxmlformats.org/markup-compatibility/2006" xmlns:p14="http://schemas.microsoft.com/office/powerpoint/2010/main">
    <mc:Choice Requires="p14">
      <p:transition spd="med" p14:dur="700" advTm="94959">
        <p:fade/>
      </p:transition>
    </mc:Choice>
    <mc:Fallback xmlns="">
      <p:transition spd="med" advTm="9495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38A0-17DD-8268-CA8E-2A660BE9FB2E}"/>
              </a:ext>
            </a:extLst>
          </p:cNvPr>
          <p:cNvSpPr>
            <a:spLocks noGrp="1"/>
          </p:cNvSpPr>
          <p:nvPr>
            <p:ph type="title"/>
          </p:nvPr>
        </p:nvSpPr>
        <p:spPr/>
        <p:txBody>
          <a:bodyPr vert="horz" lIns="0" tIns="0" rIns="0" bIns="0" rtlCol="0" anchor="t" anchorCtr="0">
            <a:normAutofit/>
          </a:bodyPr>
          <a:lstStyle/>
          <a:p>
            <a:r>
              <a:rPr lang="en-US" dirty="0"/>
              <a:t>CPCTGAN Observations</a:t>
            </a:r>
          </a:p>
        </p:txBody>
      </p:sp>
      <p:grpSp>
        <p:nvGrpSpPr>
          <p:cNvPr id="24" name="Group 23">
            <a:extLst>
              <a:ext uri="{FF2B5EF4-FFF2-40B4-BE49-F238E27FC236}">
                <a16:creationId xmlns:a16="http://schemas.microsoft.com/office/drawing/2014/main" id="{C43D5556-3954-6AC1-16CF-8F47D648C48F}"/>
              </a:ext>
            </a:extLst>
          </p:cNvPr>
          <p:cNvGrpSpPr/>
          <p:nvPr/>
        </p:nvGrpSpPr>
        <p:grpSpPr>
          <a:xfrm>
            <a:off x="836160" y="2799931"/>
            <a:ext cx="3659620" cy="4640979"/>
            <a:chOff x="568456" y="1317005"/>
            <a:chExt cx="2439747" cy="3093986"/>
          </a:xfrm>
        </p:grpSpPr>
        <p:pic>
          <p:nvPicPr>
            <p:cNvPr id="25" name="Graphic 24">
              <a:extLst>
                <a:ext uri="{FF2B5EF4-FFF2-40B4-BE49-F238E27FC236}">
                  <a16:creationId xmlns:a16="http://schemas.microsoft.com/office/drawing/2014/main" id="{071DE885-1B73-19C9-A41E-A7D77D8061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456" y="1317005"/>
              <a:ext cx="2439747" cy="2439747"/>
            </a:xfrm>
            <a:prstGeom prst="rect">
              <a:avLst/>
            </a:prstGeom>
          </p:spPr>
        </p:pic>
        <p:sp>
          <p:nvSpPr>
            <p:cNvPr id="26" name="TextBox 25">
              <a:extLst>
                <a:ext uri="{FF2B5EF4-FFF2-40B4-BE49-F238E27FC236}">
                  <a16:creationId xmlns:a16="http://schemas.microsoft.com/office/drawing/2014/main" id="{4E48BC36-EC7C-58D6-C6C6-A3DF570A91DB}"/>
                </a:ext>
              </a:extLst>
            </p:cNvPr>
            <p:cNvSpPr txBox="1"/>
            <p:nvPr/>
          </p:nvSpPr>
          <p:spPr>
            <a:xfrm flipH="1">
              <a:off x="1027732" y="3856993"/>
              <a:ext cx="1521194" cy="553998"/>
            </a:xfrm>
            <a:prstGeom prst="rect">
              <a:avLst/>
            </a:prstGeom>
            <a:noFill/>
          </p:spPr>
          <p:txBody>
            <a:bodyPr wrap="square" rtlCol="0">
              <a:spAutoFit/>
            </a:bodyPr>
            <a:lstStyle/>
            <a:p>
              <a:pPr algn="ctr"/>
              <a:r>
                <a:rPr lang="en-US" sz="4800" b="1">
                  <a:latin typeface="+mj-lt"/>
                </a:rPr>
                <a:t>GAN</a:t>
              </a:r>
            </a:p>
          </p:txBody>
        </p:sp>
      </p:grpSp>
      <p:cxnSp>
        <p:nvCxnSpPr>
          <p:cNvPr id="3" name="Straight Connector 2">
            <a:extLst>
              <a:ext uri="{FF2B5EF4-FFF2-40B4-BE49-F238E27FC236}">
                <a16:creationId xmlns:a16="http://schemas.microsoft.com/office/drawing/2014/main" id="{7822D49E-6FD1-2CB7-9BA3-740331F3869E}"/>
              </a:ext>
            </a:extLst>
          </p:cNvPr>
          <p:cNvCxnSpPr>
            <a:cxnSpLocks/>
            <a:stCxn id="35" idx="4"/>
            <a:endCxn id="8" idx="0"/>
          </p:cNvCxnSpPr>
          <p:nvPr/>
        </p:nvCxnSpPr>
        <p:spPr>
          <a:xfrm>
            <a:off x="6083803" y="3408185"/>
            <a:ext cx="0" cy="68712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68FE8B0-DA01-2699-4B73-CE0ACB0272C1}"/>
              </a:ext>
            </a:extLst>
          </p:cNvPr>
          <p:cNvGrpSpPr/>
          <p:nvPr/>
        </p:nvGrpSpPr>
        <p:grpSpPr>
          <a:xfrm>
            <a:off x="5740903" y="2722385"/>
            <a:ext cx="10098610" cy="685800"/>
            <a:chOff x="1465666" y="1710245"/>
            <a:chExt cx="6732406" cy="457200"/>
          </a:xfrm>
        </p:grpSpPr>
        <p:sp>
          <p:nvSpPr>
            <p:cNvPr id="34" name="Rectangle 33">
              <a:extLst>
                <a:ext uri="{FF2B5EF4-FFF2-40B4-BE49-F238E27FC236}">
                  <a16:creationId xmlns:a16="http://schemas.microsoft.com/office/drawing/2014/main" id="{2F0618B5-A7D9-8A18-FD60-E3275840A65A}"/>
                </a:ext>
              </a:extLst>
            </p:cNvPr>
            <p:cNvSpPr/>
            <p:nvPr/>
          </p:nvSpPr>
          <p:spPr>
            <a:xfrm>
              <a:off x="1978501" y="1754180"/>
              <a:ext cx="6219571" cy="389850"/>
            </a:xfrm>
            <a:prstGeom prst="rect">
              <a:avLst/>
            </a:prstGeom>
          </p:spPr>
          <p:txBody>
            <a:bodyPr wrap="square">
              <a:spAutoFit/>
            </a:bodyPr>
            <a:lstStyle/>
            <a:p>
              <a:pPr algn="l"/>
              <a:r>
                <a:rPr lang="en-US" sz="3200" dirty="0"/>
                <a:t>Does not recognize limits in continuous columns</a:t>
              </a:r>
            </a:p>
          </p:txBody>
        </p:sp>
        <p:sp>
          <p:nvSpPr>
            <p:cNvPr id="35" name="Oval 34">
              <a:extLst>
                <a:ext uri="{FF2B5EF4-FFF2-40B4-BE49-F238E27FC236}">
                  <a16:creationId xmlns:a16="http://schemas.microsoft.com/office/drawing/2014/main" id="{D2963BCA-CEA8-5B94-3D5D-520A3A30AE5F}"/>
                </a:ext>
              </a:extLst>
            </p:cNvPr>
            <p:cNvSpPr>
              <a:spLocks noChangeAspect="1"/>
            </p:cNvSpPr>
            <p:nvPr/>
          </p:nvSpPr>
          <p:spPr>
            <a:xfrm>
              <a:off x="1465666" y="171024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cxnSp>
        <p:nvCxnSpPr>
          <p:cNvPr id="37" name="Straight Connector 36">
            <a:extLst>
              <a:ext uri="{FF2B5EF4-FFF2-40B4-BE49-F238E27FC236}">
                <a16:creationId xmlns:a16="http://schemas.microsoft.com/office/drawing/2014/main" id="{92615615-A64A-C60D-B9DE-74F4EF8BCB44}"/>
              </a:ext>
            </a:extLst>
          </p:cNvPr>
          <p:cNvCxnSpPr>
            <a:cxnSpLocks/>
            <a:stCxn id="40" idx="4"/>
            <a:endCxn id="43" idx="0"/>
          </p:cNvCxnSpPr>
          <p:nvPr/>
        </p:nvCxnSpPr>
        <p:spPr>
          <a:xfrm>
            <a:off x="6083803" y="6355430"/>
            <a:ext cx="0" cy="8896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A907223-6B1F-2254-6409-657F570B5185}"/>
              </a:ext>
            </a:extLst>
          </p:cNvPr>
          <p:cNvGrpSpPr/>
          <p:nvPr/>
        </p:nvGrpSpPr>
        <p:grpSpPr>
          <a:xfrm>
            <a:off x="5740903" y="5669630"/>
            <a:ext cx="9822766" cy="685800"/>
            <a:chOff x="1465666" y="3059715"/>
            <a:chExt cx="6548510" cy="457200"/>
          </a:xfrm>
        </p:grpSpPr>
        <p:sp>
          <p:nvSpPr>
            <p:cNvPr id="39" name="TextBox 38">
              <a:extLst>
                <a:ext uri="{FF2B5EF4-FFF2-40B4-BE49-F238E27FC236}">
                  <a16:creationId xmlns:a16="http://schemas.microsoft.com/office/drawing/2014/main" id="{AAFE4CED-EACB-5EF5-FB7E-7034E9E0C5D4}"/>
                </a:ext>
              </a:extLst>
            </p:cNvPr>
            <p:cNvSpPr txBox="1"/>
            <p:nvPr/>
          </p:nvSpPr>
          <p:spPr>
            <a:xfrm>
              <a:off x="1978502" y="3103650"/>
              <a:ext cx="6035674" cy="389850"/>
            </a:xfrm>
            <a:prstGeom prst="rect">
              <a:avLst/>
            </a:prstGeom>
            <a:noFill/>
          </p:spPr>
          <p:txBody>
            <a:bodyPr wrap="square" rtlCol="0">
              <a:spAutoFit/>
            </a:bodyPr>
            <a:lstStyle/>
            <a:p>
              <a:pPr algn="l"/>
              <a:r>
                <a:rPr lang="en-US" sz="3200" dirty="0"/>
                <a:t>Worse performance on categorical columns</a:t>
              </a:r>
            </a:p>
          </p:txBody>
        </p:sp>
        <p:sp>
          <p:nvSpPr>
            <p:cNvPr id="40" name="Oval 39">
              <a:extLst>
                <a:ext uri="{FF2B5EF4-FFF2-40B4-BE49-F238E27FC236}">
                  <a16:creationId xmlns:a16="http://schemas.microsoft.com/office/drawing/2014/main" id="{A758115B-717C-C850-08C1-D542EDF0EAE6}"/>
                </a:ext>
              </a:extLst>
            </p:cNvPr>
            <p:cNvSpPr>
              <a:spLocks noChangeAspect="1"/>
            </p:cNvSpPr>
            <p:nvPr/>
          </p:nvSpPr>
          <p:spPr>
            <a:xfrm>
              <a:off x="1465666" y="3059715"/>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grpSp>
        <p:nvGrpSpPr>
          <p:cNvPr id="41" name="Group 40">
            <a:extLst>
              <a:ext uri="{FF2B5EF4-FFF2-40B4-BE49-F238E27FC236}">
                <a16:creationId xmlns:a16="http://schemas.microsoft.com/office/drawing/2014/main" id="{F2B11BA9-A2AB-DC5A-1475-3B8FF833C488}"/>
              </a:ext>
            </a:extLst>
          </p:cNvPr>
          <p:cNvGrpSpPr/>
          <p:nvPr/>
        </p:nvGrpSpPr>
        <p:grpSpPr>
          <a:xfrm>
            <a:off x="5740903" y="7245091"/>
            <a:ext cx="12556062" cy="685800"/>
            <a:chOff x="1465666" y="3725089"/>
            <a:chExt cx="8370708" cy="457200"/>
          </a:xfrm>
        </p:grpSpPr>
        <p:sp>
          <p:nvSpPr>
            <p:cNvPr id="42" name="TextBox 41">
              <a:extLst>
                <a:ext uri="{FF2B5EF4-FFF2-40B4-BE49-F238E27FC236}">
                  <a16:creationId xmlns:a16="http://schemas.microsoft.com/office/drawing/2014/main" id="{8FD43A43-1087-AC75-65B2-6EA419DFC22A}"/>
                </a:ext>
              </a:extLst>
            </p:cNvPr>
            <p:cNvSpPr txBox="1"/>
            <p:nvPr/>
          </p:nvSpPr>
          <p:spPr>
            <a:xfrm>
              <a:off x="1978501" y="3769024"/>
              <a:ext cx="7857873" cy="389850"/>
            </a:xfrm>
            <a:prstGeom prst="rect">
              <a:avLst/>
            </a:prstGeom>
            <a:noFill/>
          </p:spPr>
          <p:txBody>
            <a:bodyPr wrap="square" rtlCol="0">
              <a:spAutoFit/>
            </a:bodyPr>
            <a:lstStyle/>
            <a:p>
              <a:pPr algn="l"/>
              <a:r>
                <a:rPr lang="en-US" sz="3200" dirty="0"/>
                <a:t>Do not generate sequential data</a:t>
              </a:r>
            </a:p>
          </p:txBody>
        </p:sp>
        <p:sp>
          <p:nvSpPr>
            <p:cNvPr id="43" name="Oval 42">
              <a:extLst>
                <a:ext uri="{FF2B5EF4-FFF2-40B4-BE49-F238E27FC236}">
                  <a16:creationId xmlns:a16="http://schemas.microsoft.com/office/drawing/2014/main" id="{635EF011-FFC4-79ED-FC0D-EC9EC0C5BBC9}"/>
                </a:ext>
              </a:extLst>
            </p:cNvPr>
            <p:cNvSpPr>
              <a:spLocks noChangeAspect="1"/>
            </p:cNvSpPr>
            <p:nvPr/>
          </p:nvSpPr>
          <p:spPr>
            <a:xfrm>
              <a:off x="1465666" y="3725089"/>
              <a:ext cx="457200" cy="4572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grpSp>
      <p:sp>
        <p:nvSpPr>
          <p:cNvPr id="45" name="Rectangle 44">
            <a:extLst>
              <a:ext uri="{FF2B5EF4-FFF2-40B4-BE49-F238E27FC236}">
                <a16:creationId xmlns:a16="http://schemas.microsoft.com/office/drawing/2014/main" id="{7F659A1F-08E7-BB09-2151-53DAF61AF3ED}"/>
              </a:ext>
            </a:extLst>
          </p:cNvPr>
          <p:cNvSpPr/>
          <p:nvPr/>
        </p:nvSpPr>
        <p:spPr>
          <a:xfrm>
            <a:off x="6552824" y="4217284"/>
            <a:ext cx="10455368" cy="1077218"/>
          </a:xfrm>
          <a:prstGeom prst="rect">
            <a:avLst/>
          </a:prstGeom>
        </p:spPr>
        <p:txBody>
          <a:bodyPr wrap="square">
            <a:spAutoFit/>
          </a:bodyPr>
          <a:lstStyle/>
          <a:p>
            <a:pPr algn="l"/>
            <a:r>
              <a:rPr lang="en-US" sz="3200" dirty="0"/>
              <a:t>Can generate floating point values for discrete columns</a:t>
            </a:r>
          </a:p>
        </p:txBody>
      </p:sp>
      <p:sp>
        <p:nvSpPr>
          <p:cNvPr id="8" name="Oval 7">
            <a:extLst>
              <a:ext uri="{FF2B5EF4-FFF2-40B4-BE49-F238E27FC236}">
                <a16:creationId xmlns:a16="http://schemas.microsoft.com/office/drawing/2014/main" id="{7D6C0679-9339-28A7-3926-AC0ABB73FD8B}"/>
              </a:ext>
            </a:extLst>
          </p:cNvPr>
          <p:cNvSpPr>
            <a:spLocks noChangeAspect="1"/>
          </p:cNvSpPr>
          <p:nvPr/>
        </p:nvSpPr>
        <p:spPr>
          <a:xfrm>
            <a:off x="5740903" y="4095311"/>
            <a:ext cx="685800" cy="685800"/>
          </a:xfrm>
          <a:prstGeom prst="ellipse">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lt"/>
              </a:rPr>
              <a:t>-</a:t>
            </a:r>
          </a:p>
        </p:txBody>
      </p:sp>
      <p:cxnSp>
        <p:nvCxnSpPr>
          <p:cNvPr id="13" name="Straight Connector 12">
            <a:extLst>
              <a:ext uri="{FF2B5EF4-FFF2-40B4-BE49-F238E27FC236}">
                <a16:creationId xmlns:a16="http://schemas.microsoft.com/office/drawing/2014/main" id="{D133A648-842F-D224-060F-64C5D43729BC}"/>
              </a:ext>
            </a:extLst>
          </p:cNvPr>
          <p:cNvCxnSpPr>
            <a:cxnSpLocks/>
            <a:stCxn id="8" idx="4"/>
            <a:endCxn id="40" idx="0"/>
          </p:cNvCxnSpPr>
          <p:nvPr/>
        </p:nvCxnSpPr>
        <p:spPr>
          <a:xfrm>
            <a:off x="6083803" y="4781111"/>
            <a:ext cx="0" cy="88851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40040884"/>
      </p:ext>
    </p:extLst>
  </p:cSld>
  <p:clrMapOvr>
    <a:masterClrMapping/>
  </p:clrMapOvr>
  <mc:AlternateContent xmlns:mc="http://schemas.openxmlformats.org/markup-compatibility/2006" xmlns:p14="http://schemas.microsoft.com/office/powerpoint/2010/main">
    <mc:Choice Requires="p14">
      <p:transition spd="slow" p14:dur="2000" advTm="109182"/>
    </mc:Choice>
    <mc:Fallback xmlns="">
      <p:transition spd="slow" advTm="1091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CEBF6-F5D3-BC53-F5FD-4A16ECA9ACAD}"/>
              </a:ext>
            </a:extLst>
          </p:cNvPr>
          <p:cNvSpPr>
            <a:spLocks noGrp="1"/>
          </p:cNvSpPr>
          <p:nvPr>
            <p:ph type="title"/>
          </p:nvPr>
        </p:nvSpPr>
        <p:spPr>
          <a:xfrm>
            <a:off x="1252432" y="3850838"/>
            <a:ext cx="13073168" cy="1292662"/>
          </a:xfrm>
        </p:spPr>
        <p:txBody>
          <a:bodyPr/>
          <a:lstStyle/>
          <a:p>
            <a:r>
              <a:rPr lang="en-US" dirty="0"/>
              <a:t>Large Language Models</a:t>
            </a:r>
          </a:p>
        </p:txBody>
      </p:sp>
      <p:sp>
        <p:nvSpPr>
          <p:cNvPr id="5" name="Text Placeholder 4">
            <a:extLst>
              <a:ext uri="{FF2B5EF4-FFF2-40B4-BE49-F238E27FC236}">
                <a16:creationId xmlns:a16="http://schemas.microsoft.com/office/drawing/2014/main" id="{C84D02FC-AB0A-E09A-CFCB-79E270DFCF26}"/>
              </a:ext>
            </a:extLst>
          </p:cNvPr>
          <p:cNvSpPr>
            <a:spLocks noGrp="1"/>
          </p:cNvSpPr>
          <p:nvPr>
            <p:ph type="body" sz="quarter" idx="10"/>
          </p:nvPr>
        </p:nvSpPr>
        <p:spPr/>
        <p:txBody>
          <a:bodyPr/>
          <a:lstStyle/>
          <a:p>
            <a:r>
              <a:rPr lang="en-US" dirty="0"/>
              <a:t>Transformers and BERT</a:t>
            </a:r>
          </a:p>
        </p:txBody>
      </p:sp>
    </p:spTree>
    <p:custDataLst>
      <p:tags r:id="rId1"/>
    </p:custDataLst>
    <p:extLst>
      <p:ext uri="{BB962C8B-B14F-4D97-AF65-F5344CB8AC3E}">
        <p14:creationId xmlns:p14="http://schemas.microsoft.com/office/powerpoint/2010/main" val="192385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8FD-3B68-45DE-EA96-F892C41EAF28}"/>
              </a:ext>
            </a:extLst>
          </p:cNvPr>
          <p:cNvSpPr>
            <a:spLocks noGrp="1"/>
          </p:cNvSpPr>
          <p:nvPr>
            <p:ph type="title"/>
          </p:nvPr>
        </p:nvSpPr>
        <p:spPr/>
        <p:txBody>
          <a:bodyPr/>
          <a:lstStyle/>
          <a:p>
            <a:r>
              <a:rPr lang="es-DO" dirty="0"/>
              <a:t>Generative A.I. </a:t>
            </a:r>
            <a:r>
              <a:rPr lang="es-DO" dirty="0" err="1"/>
              <a:t>Overview</a:t>
            </a:r>
            <a:endParaRPr lang="es-DO" dirty="0"/>
          </a:p>
        </p:txBody>
      </p:sp>
      <p:sp>
        <p:nvSpPr>
          <p:cNvPr id="3" name="TextBox 2">
            <a:extLst>
              <a:ext uri="{FF2B5EF4-FFF2-40B4-BE49-F238E27FC236}">
                <a16:creationId xmlns:a16="http://schemas.microsoft.com/office/drawing/2014/main" id="{770D153B-15FB-5FED-287E-7F458118C565}"/>
              </a:ext>
            </a:extLst>
          </p:cNvPr>
          <p:cNvSpPr txBox="1"/>
          <p:nvPr/>
        </p:nvSpPr>
        <p:spPr>
          <a:xfrm>
            <a:off x="3141315" y="3091194"/>
            <a:ext cx="5206868" cy="1569660"/>
          </a:xfrm>
          <a:prstGeom prst="rect">
            <a:avLst/>
          </a:prstGeom>
          <a:noFill/>
        </p:spPr>
        <p:txBody>
          <a:bodyPr wrap="square">
            <a:spAutoFit/>
          </a:bodyPr>
          <a:lstStyle/>
          <a:p>
            <a:pPr algn="ctr" defTabSz="1371600">
              <a:spcAft>
                <a:spcPts val="5400"/>
              </a:spcAft>
              <a:defRPr/>
            </a:pPr>
            <a:r>
              <a:rPr lang="en-US" sz="4800" b="1" i="1" dirty="0">
                <a:solidFill>
                  <a:schemeClr val="accent5">
                    <a:lumMod val="40000"/>
                    <a:lumOff val="60000"/>
                  </a:schemeClr>
                </a:solidFill>
              </a:rPr>
              <a:t>Synthetic Data Generation</a:t>
            </a:r>
          </a:p>
        </p:txBody>
      </p:sp>
      <p:sp>
        <p:nvSpPr>
          <p:cNvPr id="5" name="TextBox 4">
            <a:extLst>
              <a:ext uri="{FF2B5EF4-FFF2-40B4-BE49-F238E27FC236}">
                <a16:creationId xmlns:a16="http://schemas.microsoft.com/office/drawing/2014/main" id="{7659B685-2472-7A03-65EE-D0DE82B1ED20}"/>
              </a:ext>
            </a:extLst>
          </p:cNvPr>
          <p:cNvSpPr txBox="1"/>
          <p:nvPr/>
        </p:nvSpPr>
        <p:spPr>
          <a:xfrm>
            <a:off x="9937221" y="3063407"/>
            <a:ext cx="5209464" cy="1569660"/>
          </a:xfrm>
          <a:prstGeom prst="rect">
            <a:avLst/>
          </a:prstGeom>
          <a:noFill/>
        </p:spPr>
        <p:txBody>
          <a:bodyPr wrap="square">
            <a:spAutoFit/>
          </a:bodyPr>
          <a:lstStyle>
            <a:defPPr>
              <a:defRPr lang="en-US"/>
            </a:defPPr>
            <a:lvl1pPr algn="ctr" defTabSz="1371600">
              <a:spcAft>
                <a:spcPts val="5400"/>
              </a:spcAft>
              <a:defRPr sz="4200" b="1" i="1">
                <a:solidFill>
                  <a:srgbClr val="0766D1"/>
                </a:solidFill>
              </a:defRPr>
            </a:lvl1pPr>
          </a:lstStyle>
          <a:p>
            <a:r>
              <a:rPr lang="en-US" sz="4800" dirty="0"/>
              <a:t>Large Language Models</a:t>
            </a:r>
          </a:p>
        </p:txBody>
      </p:sp>
      <p:grpSp>
        <p:nvGrpSpPr>
          <p:cNvPr id="118" name="Group 117">
            <a:extLst>
              <a:ext uri="{FF2B5EF4-FFF2-40B4-BE49-F238E27FC236}">
                <a16:creationId xmlns:a16="http://schemas.microsoft.com/office/drawing/2014/main" id="{A8B18603-19ED-2538-1722-88D2F20B183A}"/>
              </a:ext>
            </a:extLst>
          </p:cNvPr>
          <p:cNvGrpSpPr/>
          <p:nvPr/>
        </p:nvGrpSpPr>
        <p:grpSpPr>
          <a:xfrm>
            <a:off x="10901266" y="4527686"/>
            <a:ext cx="3741834" cy="2399524"/>
            <a:chOff x="9307554" y="1805480"/>
            <a:chExt cx="1556802" cy="998330"/>
          </a:xfrm>
        </p:grpSpPr>
        <p:grpSp>
          <p:nvGrpSpPr>
            <p:cNvPr id="119" name="Group 118">
              <a:extLst>
                <a:ext uri="{FF2B5EF4-FFF2-40B4-BE49-F238E27FC236}">
                  <a16:creationId xmlns:a16="http://schemas.microsoft.com/office/drawing/2014/main" id="{E0205953-2656-EC6A-5EE3-7500920C7841}"/>
                </a:ext>
              </a:extLst>
            </p:cNvPr>
            <p:cNvGrpSpPr/>
            <p:nvPr/>
          </p:nvGrpSpPr>
          <p:grpSpPr>
            <a:xfrm>
              <a:off x="10077818" y="1805480"/>
              <a:ext cx="786538" cy="776902"/>
              <a:chOff x="7937193" y="1424342"/>
              <a:chExt cx="674411" cy="666148"/>
            </a:xfrm>
          </p:grpSpPr>
          <p:grpSp>
            <p:nvGrpSpPr>
              <p:cNvPr id="121" name="Group 120">
                <a:extLst>
                  <a:ext uri="{FF2B5EF4-FFF2-40B4-BE49-F238E27FC236}">
                    <a16:creationId xmlns:a16="http://schemas.microsoft.com/office/drawing/2014/main" id="{717C9A80-0D1C-D011-6B87-18665FF886B9}"/>
                  </a:ext>
                </a:extLst>
              </p:cNvPr>
              <p:cNvGrpSpPr/>
              <p:nvPr/>
            </p:nvGrpSpPr>
            <p:grpSpPr>
              <a:xfrm>
                <a:off x="7937193" y="1424342"/>
                <a:ext cx="674411" cy="666148"/>
                <a:chOff x="7937193" y="1424342"/>
                <a:chExt cx="674411" cy="666148"/>
              </a:xfrm>
            </p:grpSpPr>
            <p:grpSp>
              <p:nvGrpSpPr>
                <p:cNvPr id="123" name="Group 122">
                  <a:extLst>
                    <a:ext uri="{FF2B5EF4-FFF2-40B4-BE49-F238E27FC236}">
                      <a16:creationId xmlns:a16="http://schemas.microsoft.com/office/drawing/2014/main" id="{B317E7CC-546E-8987-B98A-D2697ED8A5A1}"/>
                    </a:ext>
                  </a:extLst>
                </p:cNvPr>
                <p:cNvGrpSpPr/>
                <p:nvPr/>
              </p:nvGrpSpPr>
              <p:grpSpPr>
                <a:xfrm>
                  <a:off x="7937193" y="1424342"/>
                  <a:ext cx="674411" cy="663664"/>
                  <a:chOff x="7661561" y="1894575"/>
                  <a:chExt cx="512441" cy="504275"/>
                </a:xfrm>
              </p:grpSpPr>
              <p:sp>
                <p:nvSpPr>
                  <p:cNvPr id="127" name="Oval 126">
                    <a:extLst>
                      <a:ext uri="{FF2B5EF4-FFF2-40B4-BE49-F238E27FC236}">
                        <a16:creationId xmlns:a16="http://schemas.microsoft.com/office/drawing/2014/main" id="{FF3BC59A-CE50-0FA0-533B-B5E095984C40}"/>
                      </a:ext>
                    </a:extLst>
                  </p:cNvPr>
                  <p:cNvSpPr/>
                  <p:nvPr/>
                </p:nvSpPr>
                <p:spPr>
                  <a:xfrm>
                    <a:off x="7794550" y="1894575"/>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8" name="Oval 127">
                    <a:extLst>
                      <a:ext uri="{FF2B5EF4-FFF2-40B4-BE49-F238E27FC236}">
                        <a16:creationId xmlns:a16="http://schemas.microsoft.com/office/drawing/2014/main" id="{3F927729-0E10-4292-B395-AB678ABCE72F}"/>
                      </a:ext>
                    </a:extLst>
                  </p:cNvPr>
                  <p:cNvSpPr/>
                  <p:nvPr/>
                </p:nvSpPr>
                <p:spPr>
                  <a:xfrm rot="14453424" flipV="1">
                    <a:off x="7794551" y="1908511"/>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9" name="Oval 128">
                    <a:extLst>
                      <a:ext uri="{FF2B5EF4-FFF2-40B4-BE49-F238E27FC236}">
                        <a16:creationId xmlns:a16="http://schemas.microsoft.com/office/drawing/2014/main" id="{464C9864-D596-5898-8508-F2E949D1CBE8}"/>
                      </a:ext>
                    </a:extLst>
                  </p:cNvPr>
                  <p:cNvSpPr/>
                  <p:nvPr/>
                </p:nvSpPr>
                <p:spPr>
                  <a:xfrm rot="7146576">
                    <a:off x="7802717" y="1906028"/>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sp>
              <p:nvSpPr>
                <p:cNvPr id="124" name="Oval 123">
                  <a:extLst>
                    <a:ext uri="{FF2B5EF4-FFF2-40B4-BE49-F238E27FC236}">
                      <a16:creationId xmlns:a16="http://schemas.microsoft.com/office/drawing/2014/main" id="{9420B6A2-373E-C4CB-45EF-11B466B55DDD}"/>
                    </a:ext>
                  </a:extLst>
                </p:cNvPr>
                <p:cNvSpPr/>
                <p:nvPr/>
              </p:nvSpPr>
              <p:spPr>
                <a:xfrm rot="12051691">
                  <a:off x="8013378" y="1522445"/>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5" name="Oval 124">
                  <a:extLst>
                    <a:ext uri="{FF2B5EF4-FFF2-40B4-BE49-F238E27FC236}">
                      <a16:creationId xmlns:a16="http://schemas.microsoft.com/office/drawing/2014/main" id="{F9F01C5F-328E-901D-192B-78A13918C49C}"/>
                    </a:ext>
                  </a:extLst>
                </p:cNvPr>
                <p:cNvSpPr/>
                <p:nvPr/>
              </p:nvSpPr>
              <p:spPr>
                <a:xfrm rot="12051691">
                  <a:off x="8515200" y="1657121"/>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6" name="Oval 125">
                  <a:extLst>
                    <a:ext uri="{FF2B5EF4-FFF2-40B4-BE49-F238E27FC236}">
                      <a16:creationId xmlns:a16="http://schemas.microsoft.com/office/drawing/2014/main" id="{DB76B140-0E0A-2378-58CF-AB9149BC1522}"/>
                    </a:ext>
                  </a:extLst>
                </p:cNvPr>
                <p:cNvSpPr/>
                <p:nvPr/>
              </p:nvSpPr>
              <p:spPr>
                <a:xfrm rot="12051691">
                  <a:off x="8305480" y="2010416"/>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pic>
            <p:nvPicPr>
              <p:cNvPr id="122" name="Graphic 121" descr="Database with solid fill">
                <a:extLst>
                  <a:ext uri="{FF2B5EF4-FFF2-40B4-BE49-F238E27FC236}">
                    <a16:creationId xmlns:a16="http://schemas.microsoft.com/office/drawing/2014/main" id="{3E0B1F9D-DC61-9FA6-5A9E-D8F2366E4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675" y="1678119"/>
                <a:ext cx="184998" cy="184998"/>
              </a:xfrm>
              <a:prstGeom prst="rect">
                <a:avLst/>
              </a:prstGeom>
            </p:spPr>
          </p:pic>
        </p:grpSp>
        <p:sp>
          <p:nvSpPr>
            <p:cNvPr id="120" name="Freeform 9">
              <a:extLst>
                <a:ext uri="{FF2B5EF4-FFF2-40B4-BE49-F238E27FC236}">
                  <a16:creationId xmlns:a16="http://schemas.microsoft.com/office/drawing/2014/main" id="{B0E46AA5-5862-B27E-8F34-68ED1B90DB1D}"/>
                </a:ext>
              </a:extLst>
            </p:cNvPr>
            <p:cNvSpPr>
              <a:spLocks noChangeAspect="1" noEditPoints="1"/>
            </p:cNvSpPr>
            <p:nvPr/>
          </p:nvSpPr>
          <p:spPr bwMode="auto">
            <a:xfrm>
              <a:off x="9307554" y="2109107"/>
              <a:ext cx="926270" cy="694703"/>
            </a:xfrm>
            <a:custGeom>
              <a:avLst/>
              <a:gdLst>
                <a:gd name="T0" fmla="*/ 4667 w 4784"/>
                <a:gd name="T1" fmla="*/ 2098 h 3583"/>
                <a:gd name="T2" fmla="*/ 4325 w 4784"/>
                <a:gd name="T3" fmla="*/ 2220 h 3583"/>
                <a:gd name="T4" fmla="*/ 4284 w 4784"/>
                <a:gd name="T5" fmla="*/ 2237 h 3583"/>
                <a:gd name="T6" fmla="*/ 4267 w 4784"/>
                <a:gd name="T7" fmla="*/ 2576 h 3583"/>
                <a:gd name="T8" fmla="*/ 3887 w 4784"/>
                <a:gd name="T9" fmla="*/ 2220 h 3583"/>
                <a:gd name="T10" fmla="*/ 3231 w 4784"/>
                <a:gd name="T11" fmla="*/ 2098 h 3583"/>
                <a:gd name="T12" fmla="*/ 3353 w 4784"/>
                <a:gd name="T13" fmla="*/ 1161 h 3583"/>
                <a:gd name="T14" fmla="*/ 4667 w 4784"/>
                <a:gd name="T15" fmla="*/ 1284 h 3583"/>
                <a:gd name="T16" fmla="*/ 3523 w 4784"/>
                <a:gd name="T17" fmla="*/ 2641 h 3583"/>
                <a:gd name="T18" fmla="*/ 3152 w 4784"/>
                <a:gd name="T19" fmla="*/ 2640 h 3583"/>
                <a:gd name="T20" fmla="*/ 3111 w 4784"/>
                <a:gd name="T21" fmla="*/ 2658 h 3583"/>
                <a:gd name="T22" fmla="*/ 3093 w 4784"/>
                <a:gd name="T23" fmla="*/ 3298 h 3583"/>
                <a:gd name="T24" fmla="*/ 3042 w 4784"/>
                <a:gd name="T25" fmla="*/ 2905 h 3583"/>
                <a:gd name="T26" fmla="*/ 2803 w 4784"/>
                <a:gd name="T27" fmla="*/ 1851 h 3583"/>
                <a:gd name="T28" fmla="*/ 1372 w 4784"/>
                <a:gd name="T29" fmla="*/ 2091 h 3583"/>
                <a:gd name="T30" fmla="*/ 1262 w 4784"/>
                <a:gd name="T31" fmla="*/ 2393 h 3583"/>
                <a:gd name="T32" fmla="*/ 1509 w 4784"/>
                <a:gd name="T33" fmla="*/ 769 h 3583"/>
                <a:gd name="T34" fmla="*/ 3770 w 4784"/>
                <a:gd name="T35" fmla="*/ 1017 h 3583"/>
                <a:gd name="T36" fmla="*/ 3353 w 4784"/>
                <a:gd name="T37" fmla="*/ 1044 h 3583"/>
                <a:gd name="T38" fmla="*/ 3114 w 4784"/>
                <a:gd name="T39" fmla="*/ 2098 h 3583"/>
                <a:gd name="T40" fmla="*/ 3770 w 4784"/>
                <a:gd name="T41" fmla="*/ 2337 h 3583"/>
                <a:gd name="T42" fmla="*/ 3523 w 4784"/>
                <a:gd name="T43" fmla="*/ 2641 h 3583"/>
                <a:gd name="T44" fmla="*/ 2269 w 4784"/>
                <a:gd name="T45" fmla="*/ 3027 h 3583"/>
                <a:gd name="T46" fmla="*/ 1890 w 4784"/>
                <a:gd name="T47" fmla="*/ 3383 h 3583"/>
                <a:gd name="T48" fmla="*/ 1872 w 4784"/>
                <a:gd name="T49" fmla="*/ 3044 h 3583"/>
                <a:gd name="T50" fmla="*/ 1831 w 4784"/>
                <a:gd name="T51" fmla="*/ 3027 h 3583"/>
                <a:gd name="T52" fmla="*/ 1489 w 4784"/>
                <a:gd name="T53" fmla="*/ 2905 h 3583"/>
                <a:gd name="T54" fmla="*/ 1612 w 4784"/>
                <a:gd name="T55" fmla="*/ 1968 h 3583"/>
                <a:gd name="T56" fmla="*/ 2925 w 4784"/>
                <a:gd name="T57" fmla="*/ 2091 h 3583"/>
                <a:gd name="T58" fmla="*/ 2803 w 4784"/>
                <a:gd name="T59" fmla="*/ 3027 h 3583"/>
                <a:gd name="T60" fmla="*/ 940 w 4784"/>
                <a:gd name="T61" fmla="*/ 2488 h 3583"/>
                <a:gd name="T62" fmla="*/ 899 w 4784"/>
                <a:gd name="T63" fmla="*/ 2471 h 3583"/>
                <a:gd name="T64" fmla="*/ 438 w 4784"/>
                <a:gd name="T65" fmla="*/ 2471 h 3583"/>
                <a:gd name="T66" fmla="*/ 117 w 4784"/>
                <a:gd name="T67" fmla="*/ 438 h 3583"/>
                <a:gd name="T68" fmla="*/ 2942 w 4784"/>
                <a:gd name="T69" fmla="*/ 116 h 3583"/>
                <a:gd name="T70" fmla="*/ 3263 w 4784"/>
                <a:gd name="T71" fmla="*/ 652 h 3583"/>
                <a:gd name="T72" fmla="*/ 1145 w 4784"/>
                <a:gd name="T73" fmla="*/ 1017 h 3583"/>
                <a:gd name="T74" fmla="*/ 1372 w 4784"/>
                <a:gd name="T75" fmla="*/ 2731 h 3583"/>
                <a:gd name="T76" fmla="*/ 958 w 4784"/>
                <a:gd name="T77" fmla="*/ 3306 h 3583"/>
                <a:gd name="T78" fmla="*/ 940 w 4784"/>
                <a:gd name="T79" fmla="*/ 2488 h 3583"/>
                <a:gd name="T80" fmla="*/ 4545 w 4784"/>
                <a:gd name="T81" fmla="*/ 1044 h 3583"/>
                <a:gd name="T82" fmla="*/ 3887 w 4784"/>
                <a:gd name="T83" fmla="*/ 1017 h 3583"/>
                <a:gd name="T84" fmla="*/ 3380 w 4784"/>
                <a:gd name="T85" fmla="*/ 652 h 3583"/>
                <a:gd name="T86" fmla="*/ 2942 w 4784"/>
                <a:gd name="T87" fmla="*/ 0 h 3583"/>
                <a:gd name="T88" fmla="*/ 0 w 4784"/>
                <a:gd name="T89" fmla="*/ 438 h 3583"/>
                <a:gd name="T90" fmla="*/ 438 w 4784"/>
                <a:gd name="T91" fmla="*/ 2588 h 3583"/>
                <a:gd name="T92" fmla="*/ 841 w 4784"/>
                <a:gd name="T93" fmla="*/ 3450 h 3583"/>
                <a:gd name="T94" fmla="*/ 899 w 4784"/>
                <a:gd name="T95" fmla="*/ 3508 h 3583"/>
                <a:gd name="T96" fmla="*/ 1401 w 4784"/>
                <a:gd name="T97" fmla="*/ 3019 h 3583"/>
                <a:gd name="T98" fmla="*/ 1772 w 4784"/>
                <a:gd name="T99" fmla="*/ 3144 h 3583"/>
                <a:gd name="T100" fmla="*/ 1809 w 4784"/>
                <a:gd name="T101" fmla="*/ 3578 h 3583"/>
                <a:gd name="T102" fmla="*/ 1872 w 4784"/>
                <a:gd name="T103" fmla="*/ 3565 h 3583"/>
                <a:gd name="T104" fmla="*/ 2774 w 4784"/>
                <a:gd name="T105" fmla="*/ 3144 h 3583"/>
                <a:gd name="T106" fmla="*/ 3152 w 4784"/>
                <a:gd name="T107" fmla="*/ 3498 h 3583"/>
                <a:gd name="T108" fmla="*/ 3210 w 4784"/>
                <a:gd name="T109" fmla="*/ 3440 h 3583"/>
                <a:gd name="T110" fmla="*/ 3523 w 4784"/>
                <a:gd name="T111" fmla="*/ 2758 h 3583"/>
                <a:gd name="T112" fmla="*/ 3887 w 4784"/>
                <a:gd name="T113" fmla="*/ 2362 h 3583"/>
                <a:gd name="T114" fmla="*/ 4325 w 4784"/>
                <a:gd name="T115" fmla="*/ 2775 h 3583"/>
                <a:gd name="T116" fmla="*/ 4384 w 4784"/>
                <a:gd name="T117" fmla="*/ 2717 h 3583"/>
                <a:gd name="T118" fmla="*/ 4545 w 4784"/>
                <a:gd name="T119" fmla="*/ 2337 h 3583"/>
                <a:gd name="T120" fmla="*/ 4784 w 4784"/>
                <a:gd name="T121" fmla="*/ 1284 h 3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4" h="3583">
                  <a:moveTo>
                    <a:pt x="4667" y="2098"/>
                  </a:moveTo>
                  <a:lnTo>
                    <a:pt x="4667" y="2098"/>
                  </a:lnTo>
                  <a:cubicBezTo>
                    <a:pt x="4667" y="2165"/>
                    <a:pt x="4612" y="2220"/>
                    <a:pt x="4545" y="2220"/>
                  </a:cubicBezTo>
                  <a:lnTo>
                    <a:pt x="4325" y="2220"/>
                  </a:lnTo>
                  <a:lnTo>
                    <a:pt x="4325" y="2220"/>
                  </a:lnTo>
                  <a:cubicBezTo>
                    <a:pt x="4310" y="2220"/>
                    <a:pt x="4295" y="2226"/>
                    <a:pt x="4284" y="2237"/>
                  </a:cubicBezTo>
                  <a:cubicBezTo>
                    <a:pt x="4273" y="2248"/>
                    <a:pt x="4267" y="2263"/>
                    <a:pt x="4267" y="2279"/>
                  </a:cubicBezTo>
                  <a:lnTo>
                    <a:pt x="4267" y="2576"/>
                  </a:lnTo>
                  <a:lnTo>
                    <a:pt x="3928" y="2237"/>
                  </a:lnTo>
                  <a:cubicBezTo>
                    <a:pt x="3917" y="2226"/>
                    <a:pt x="3903" y="2220"/>
                    <a:pt x="3887" y="2220"/>
                  </a:cubicBezTo>
                  <a:lnTo>
                    <a:pt x="3353" y="2220"/>
                  </a:lnTo>
                  <a:cubicBezTo>
                    <a:pt x="3286" y="2220"/>
                    <a:pt x="3231" y="2165"/>
                    <a:pt x="3231" y="2098"/>
                  </a:cubicBezTo>
                  <a:lnTo>
                    <a:pt x="3231" y="1284"/>
                  </a:lnTo>
                  <a:cubicBezTo>
                    <a:pt x="3231" y="1216"/>
                    <a:pt x="3286" y="1161"/>
                    <a:pt x="3353" y="1161"/>
                  </a:cubicBezTo>
                  <a:lnTo>
                    <a:pt x="4545" y="1161"/>
                  </a:lnTo>
                  <a:cubicBezTo>
                    <a:pt x="4612" y="1161"/>
                    <a:pt x="4667" y="1216"/>
                    <a:pt x="4667" y="1284"/>
                  </a:cubicBezTo>
                  <a:lnTo>
                    <a:pt x="4667" y="2098"/>
                  </a:lnTo>
                  <a:close/>
                  <a:moveTo>
                    <a:pt x="3523" y="2641"/>
                  </a:moveTo>
                  <a:lnTo>
                    <a:pt x="3523" y="2641"/>
                  </a:lnTo>
                  <a:lnTo>
                    <a:pt x="3152" y="2640"/>
                  </a:lnTo>
                  <a:lnTo>
                    <a:pt x="3152" y="2640"/>
                  </a:lnTo>
                  <a:cubicBezTo>
                    <a:pt x="3136" y="2640"/>
                    <a:pt x="3122" y="2647"/>
                    <a:pt x="3111" y="2658"/>
                  </a:cubicBezTo>
                  <a:cubicBezTo>
                    <a:pt x="3100" y="2669"/>
                    <a:pt x="3093" y="2683"/>
                    <a:pt x="3093" y="2699"/>
                  </a:cubicBezTo>
                  <a:lnTo>
                    <a:pt x="3093" y="3298"/>
                  </a:lnTo>
                  <a:lnTo>
                    <a:pt x="2913" y="3118"/>
                  </a:lnTo>
                  <a:cubicBezTo>
                    <a:pt x="2990" y="3078"/>
                    <a:pt x="3042" y="2998"/>
                    <a:pt x="3042" y="2905"/>
                  </a:cubicBezTo>
                  <a:lnTo>
                    <a:pt x="3042" y="2091"/>
                  </a:lnTo>
                  <a:cubicBezTo>
                    <a:pt x="3042" y="1959"/>
                    <a:pt x="2935" y="1851"/>
                    <a:pt x="2803" y="1851"/>
                  </a:cubicBezTo>
                  <a:lnTo>
                    <a:pt x="1612" y="1851"/>
                  </a:lnTo>
                  <a:cubicBezTo>
                    <a:pt x="1480" y="1851"/>
                    <a:pt x="1372" y="1959"/>
                    <a:pt x="1372" y="2091"/>
                  </a:cubicBezTo>
                  <a:lnTo>
                    <a:pt x="1372" y="2599"/>
                  </a:lnTo>
                  <a:cubicBezTo>
                    <a:pt x="1305" y="2554"/>
                    <a:pt x="1262" y="2478"/>
                    <a:pt x="1262" y="2393"/>
                  </a:cubicBezTo>
                  <a:lnTo>
                    <a:pt x="1262" y="1017"/>
                  </a:lnTo>
                  <a:cubicBezTo>
                    <a:pt x="1262" y="880"/>
                    <a:pt x="1373" y="769"/>
                    <a:pt x="1509" y="769"/>
                  </a:cubicBezTo>
                  <a:lnTo>
                    <a:pt x="3523" y="769"/>
                  </a:lnTo>
                  <a:cubicBezTo>
                    <a:pt x="3659" y="769"/>
                    <a:pt x="3770" y="880"/>
                    <a:pt x="3770" y="1017"/>
                  </a:cubicBezTo>
                  <a:lnTo>
                    <a:pt x="3770" y="1044"/>
                  </a:lnTo>
                  <a:lnTo>
                    <a:pt x="3353" y="1044"/>
                  </a:lnTo>
                  <a:cubicBezTo>
                    <a:pt x="3221" y="1044"/>
                    <a:pt x="3114" y="1152"/>
                    <a:pt x="3114" y="1284"/>
                  </a:cubicBezTo>
                  <a:lnTo>
                    <a:pt x="3114" y="2098"/>
                  </a:lnTo>
                  <a:cubicBezTo>
                    <a:pt x="3114" y="2230"/>
                    <a:pt x="3221" y="2337"/>
                    <a:pt x="3353" y="2337"/>
                  </a:cubicBezTo>
                  <a:lnTo>
                    <a:pt x="3770" y="2337"/>
                  </a:lnTo>
                  <a:lnTo>
                    <a:pt x="3770" y="2393"/>
                  </a:lnTo>
                  <a:cubicBezTo>
                    <a:pt x="3770" y="2530"/>
                    <a:pt x="3659" y="2641"/>
                    <a:pt x="3523" y="2641"/>
                  </a:cubicBezTo>
                  <a:close/>
                  <a:moveTo>
                    <a:pt x="2269" y="3027"/>
                  </a:moveTo>
                  <a:lnTo>
                    <a:pt x="2269" y="3027"/>
                  </a:lnTo>
                  <a:cubicBezTo>
                    <a:pt x="2254" y="3027"/>
                    <a:pt x="2239" y="3034"/>
                    <a:pt x="2228" y="3045"/>
                  </a:cubicBezTo>
                  <a:lnTo>
                    <a:pt x="1890" y="3383"/>
                  </a:lnTo>
                  <a:lnTo>
                    <a:pt x="1890" y="3086"/>
                  </a:lnTo>
                  <a:cubicBezTo>
                    <a:pt x="1890" y="3070"/>
                    <a:pt x="1883" y="3055"/>
                    <a:pt x="1872" y="3044"/>
                  </a:cubicBezTo>
                  <a:cubicBezTo>
                    <a:pt x="1861" y="3034"/>
                    <a:pt x="1847" y="3027"/>
                    <a:pt x="1831" y="3027"/>
                  </a:cubicBezTo>
                  <a:lnTo>
                    <a:pt x="1831" y="3027"/>
                  </a:lnTo>
                  <a:lnTo>
                    <a:pt x="1612" y="3027"/>
                  </a:lnTo>
                  <a:cubicBezTo>
                    <a:pt x="1544" y="3027"/>
                    <a:pt x="1489" y="2973"/>
                    <a:pt x="1489" y="2905"/>
                  </a:cubicBezTo>
                  <a:lnTo>
                    <a:pt x="1489" y="2091"/>
                  </a:lnTo>
                  <a:cubicBezTo>
                    <a:pt x="1489" y="2023"/>
                    <a:pt x="1544" y="1968"/>
                    <a:pt x="1612" y="1968"/>
                  </a:cubicBezTo>
                  <a:lnTo>
                    <a:pt x="2803" y="1968"/>
                  </a:lnTo>
                  <a:cubicBezTo>
                    <a:pt x="2871" y="1968"/>
                    <a:pt x="2925" y="2023"/>
                    <a:pt x="2925" y="2091"/>
                  </a:cubicBezTo>
                  <a:lnTo>
                    <a:pt x="2925" y="2905"/>
                  </a:lnTo>
                  <a:cubicBezTo>
                    <a:pt x="2925" y="2973"/>
                    <a:pt x="2871" y="3027"/>
                    <a:pt x="2803" y="3027"/>
                  </a:cubicBezTo>
                  <a:lnTo>
                    <a:pt x="2269" y="3027"/>
                  </a:lnTo>
                  <a:close/>
                  <a:moveTo>
                    <a:pt x="940" y="2488"/>
                  </a:moveTo>
                  <a:lnTo>
                    <a:pt x="940" y="2488"/>
                  </a:lnTo>
                  <a:cubicBezTo>
                    <a:pt x="929" y="2477"/>
                    <a:pt x="915" y="2471"/>
                    <a:pt x="899" y="2471"/>
                  </a:cubicBezTo>
                  <a:lnTo>
                    <a:pt x="899" y="2471"/>
                  </a:lnTo>
                  <a:lnTo>
                    <a:pt x="438" y="2471"/>
                  </a:lnTo>
                  <a:cubicBezTo>
                    <a:pt x="261" y="2471"/>
                    <a:pt x="117" y="2327"/>
                    <a:pt x="117" y="2149"/>
                  </a:cubicBezTo>
                  <a:lnTo>
                    <a:pt x="117" y="438"/>
                  </a:lnTo>
                  <a:cubicBezTo>
                    <a:pt x="117" y="261"/>
                    <a:pt x="261" y="116"/>
                    <a:pt x="438" y="116"/>
                  </a:cubicBezTo>
                  <a:lnTo>
                    <a:pt x="2942" y="116"/>
                  </a:lnTo>
                  <a:cubicBezTo>
                    <a:pt x="3119" y="116"/>
                    <a:pt x="3263" y="261"/>
                    <a:pt x="3263" y="438"/>
                  </a:cubicBezTo>
                  <a:lnTo>
                    <a:pt x="3263" y="652"/>
                  </a:lnTo>
                  <a:lnTo>
                    <a:pt x="1509" y="652"/>
                  </a:lnTo>
                  <a:cubicBezTo>
                    <a:pt x="1308" y="652"/>
                    <a:pt x="1145" y="816"/>
                    <a:pt x="1145" y="1017"/>
                  </a:cubicBezTo>
                  <a:lnTo>
                    <a:pt x="1145" y="2393"/>
                  </a:lnTo>
                  <a:cubicBezTo>
                    <a:pt x="1145" y="2543"/>
                    <a:pt x="1236" y="2675"/>
                    <a:pt x="1372" y="2731"/>
                  </a:cubicBezTo>
                  <a:lnTo>
                    <a:pt x="1372" y="2881"/>
                  </a:lnTo>
                  <a:lnTo>
                    <a:pt x="958" y="3306"/>
                  </a:lnTo>
                  <a:lnTo>
                    <a:pt x="958" y="2529"/>
                  </a:lnTo>
                  <a:cubicBezTo>
                    <a:pt x="958" y="2514"/>
                    <a:pt x="951" y="2499"/>
                    <a:pt x="940" y="2488"/>
                  </a:cubicBezTo>
                  <a:close/>
                  <a:moveTo>
                    <a:pt x="4545" y="1044"/>
                  </a:moveTo>
                  <a:lnTo>
                    <a:pt x="4545" y="1044"/>
                  </a:lnTo>
                  <a:lnTo>
                    <a:pt x="3887" y="1044"/>
                  </a:lnTo>
                  <a:lnTo>
                    <a:pt x="3887" y="1017"/>
                  </a:lnTo>
                  <a:cubicBezTo>
                    <a:pt x="3887" y="816"/>
                    <a:pt x="3724" y="652"/>
                    <a:pt x="3523" y="652"/>
                  </a:cubicBezTo>
                  <a:lnTo>
                    <a:pt x="3380" y="652"/>
                  </a:lnTo>
                  <a:lnTo>
                    <a:pt x="3380" y="438"/>
                  </a:lnTo>
                  <a:cubicBezTo>
                    <a:pt x="3380" y="196"/>
                    <a:pt x="3184" y="0"/>
                    <a:pt x="2942" y="0"/>
                  </a:cubicBezTo>
                  <a:lnTo>
                    <a:pt x="438" y="0"/>
                  </a:lnTo>
                  <a:cubicBezTo>
                    <a:pt x="196" y="0"/>
                    <a:pt x="0" y="196"/>
                    <a:pt x="0" y="438"/>
                  </a:cubicBezTo>
                  <a:lnTo>
                    <a:pt x="0" y="2149"/>
                  </a:lnTo>
                  <a:cubicBezTo>
                    <a:pt x="0" y="2391"/>
                    <a:pt x="196" y="2588"/>
                    <a:pt x="438" y="2588"/>
                  </a:cubicBezTo>
                  <a:lnTo>
                    <a:pt x="841" y="2588"/>
                  </a:lnTo>
                  <a:lnTo>
                    <a:pt x="841" y="3450"/>
                  </a:lnTo>
                  <a:cubicBezTo>
                    <a:pt x="841" y="3474"/>
                    <a:pt x="855" y="3495"/>
                    <a:pt x="877" y="3504"/>
                  </a:cubicBezTo>
                  <a:cubicBezTo>
                    <a:pt x="884" y="3507"/>
                    <a:pt x="892" y="3508"/>
                    <a:pt x="899" y="3508"/>
                  </a:cubicBezTo>
                  <a:cubicBezTo>
                    <a:pt x="915" y="3508"/>
                    <a:pt x="930" y="3502"/>
                    <a:pt x="941" y="3491"/>
                  </a:cubicBezTo>
                  <a:lnTo>
                    <a:pt x="1401" y="3019"/>
                  </a:lnTo>
                  <a:cubicBezTo>
                    <a:pt x="1442" y="3094"/>
                    <a:pt x="1521" y="3144"/>
                    <a:pt x="1612" y="3144"/>
                  </a:cubicBezTo>
                  <a:lnTo>
                    <a:pt x="1772" y="3144"/>
                  </a:lnTo>
                  <a:lnTo>
                    <a:pt x="1772" y="3524"/>
                  </a:lnTo>
                  <a:cubicBezTo>
                    <a:pt x="1772" y="3548"/>
                    <a:pt x="1787" y="3569"/>
                    <a:pt x="1809" y="3578"/>
                  </a:cubicBezTo>
                  <a:cubicBezTo>
                    <a:pt x="1816" y="3581"/>
                    <a:pt x="1823" y="3583"/>
                    <a:pt x="1831" y="3583"/>
                  </a:cubicBezTo>
                  <a:cubicBezTo>
                    <a:pt x="1846" y="3583"/>
                    <a:pt x="1861" y="3577"/>
                    <a:pt x="1872" y="3565"/>
                  </a:cubicBezTo>
                  <a:lnTo>
                    <a:pt x="2294" y="3144"/>
                  </a:lnTo>
                  <a:lnTo>
                    <a:pt x="2774" y="3144"/>
                  </a:lnTo>
                  <a:lnTo>
                    <a:pt x="3111" y="3481"/>
                  </a:lnTo>
                  <a:cubicBezTo>
                    <a:pt x="3122" y="3492"/>
                    <a:pt x="3137" y="3498"/>
                    <a:pt x="3152" y="3498"/>
                  </a:cubicBezTo>
                  <a:cubicBezTo>
                    <a:pt x="3160" y="3498"/>
                    <a:pt x="3167" y="3497"/>
                    <a:pt x="3174" y="3494"/>
                  </a:cubicBezTo>
                  <a:cubicBezTo>
                    <a:pt x="3196" y="3485"/>
                    <a:pt x="3210" y="3463"/>
                    <a:pt x="3210" y="3440"/>
                  </a:cubicBezTo>
                  <a:lnTo>
                    <a:pt x="3210" y="2758"/>
                  </a:lnTo>
                  <a:lnTo>
                    <a:pt x="3523" y="2758"/>
                  </a:lnTo>
                  <a:cubicBezTo>
                    <a:pt x="3724" y="2758"/>
                    <a:pt x="3887" y="2594"/>
                    <a:pt x="3887" y="2393"/>
                  </a:cubicBezTo>
                  <a:lnTo>
                    <a:pt x="3887" y="2362"/>
                  </a:lnTo>
                  <a:lnTo>
                    <a:pt x="4284" y="2758"/>
                  </a:lnTo>
                  <a:cubicBezTo>
                    <a:pt x="4295" y="2769"/>
                    <a:pt x="4310" y="2775"/>
                    <a:pt x="4325" y="2775"/>
                  </a:cubicBezTo>
                  <a:cubicBezTo>
                    <a:pt x="4333" y="2775"/>
                    <a:pt x="4341" y="2774"/>
                    <a:pt x="4348" y="2771"/>
                  </a:cubicBezTo>
                  <a:cubicBezTo>
                    <a:pt x="4370" y="2762"/>
                    <a:pt x="4384" y="2741"/>
                    <a:pt x="4384" y="2717"/>
                  </a:cubicBezTo>
                  <a:lnTo>
                    <a:pt x="4384" y="2337"/>
                  </a:lnTo>
                  <a:lnTo>
                    <a:pt x="4545" y="2337"/>
                  </a:lnTo>
                  <a:cubicBezTo>
                    <a:pt x="4677" y="2337"/>
                    <a:pt x="4784" y="2230"/>
                    <a:pt x="4784" y="2098"/>
                  </a:cubicBezTo>
                  <a:lnTo>
                    <a:pt x="4784" y="1284"/>
                  </a:lnTo>
                  <a:cubicBezTo>
                    <a:pt x="4784" y="1152"/>
                    <a:pt x="4677" y="1044"/>
                    <a:pt x="4545" y="1044"/>
                  </a:cubicBez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371600">
                <a:defRPr/>
              </a:pPr>
              <a:endParaRPr lang="en-US" sz="7200">
                <a:solidFill>
                  <a:srgbClr val="032854"/>
                </a:solidFill>
                <a:latin typeface="Calibri" panose="020F0502020204030204"/>
              </a:endParaRPr>
            </a:p>
          </p:txBody>
        </p:sp>
      </p:grpSp>
      <p:grpSp>
        <p:nvGrpSpPr>
          <p:cNvPr id="130" name="Group 129">
            <a:extLst>
              <a:ext uri="{FF2B5EF4-FFF2-40B4-BE49-F238E27FC236}">
                <a16:creationId xmlns:a16="http://schemas.microsoft.com/office/drawing/2014/main" id="{D762C9DD-F33F-6176-C9F5-317998079F3A}"/>
              </a:ext>
            </a:extLst>
          </p:cNvPr>
          <p:cNvGrpSpPr/>
          <p:nvPr/>
        </p:nvGrpSpPr>
        <p:grpSpPr>
          <a:xfrm>
            <a:off x="3586636" y="4779799"/>
            <a:ext cx="3852308" cy="2388080"/>
            <a:chOff x="942702" y="1170605"/>
            <a:chExt cx="1234128" cy="765046"/>
          </a:xfrm>
          <a:solidFill>
            <a:schemeClr val="accent5">
              <a:lumMod val="40000"/>
              <a:lumOff val="60000"/>
            </a:schemeClr>
          </a:solidFill>
        </p:grpSpPr>
        <p:pic>
          <p:nvPicPr>
            <p:cNvPr id="131" name="Graphic 130" descr="Table with solid fill">
              <a:extLst>
                <a:ext uri="{FF2B5EF4-FFF2-40B4-BE49-F238E27FC236}">
                  <a16:creationId xmlns:a16="http://schemas.microsoft.com/office/drawing/2014/main" id="{62E61CFF-E3B3-DBE8-18AE-F415D3848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1784" y="1170605"/>
              <a:ext cx="765046" cy="765046"/>
            </a:xfrm>
            <a:prstGeom prst="rect">
              <a:avLst/>
            </a:prstGeom>
          </p:spPr>
        </p:pic>
        <p:grpSp>
          <p:nvGrpSpPr>
            <p:cNvPr id="132" name="Group 131">
              <a:extLst>
                <a:ext uri="{FF2B5EF4-FFF2-40B4-BE49-F238E27FC236}">
                  <a16:creationId xmlns:a16="http://schemas.microsoft.com/office/drawing/2014/main" id="{1A202890-7BCD-B40B-458C-8BBC343AA4F6}"/>
                </a:ext>
              </a:extLst>
            </p:cNvPr>
            <p:cNvGrpSpPr/>
            <p:nvPr/>
          </p:nvGrpSpPr>
          <p:grpSpPr>
            <a:xfrm rot="12051691">
              <a:off x="942702" y="1348166"/>
              <a:ext cx="577716" cy="544805"/>
              <a:chOff x="431446" y="1631646"/>
              <a:chExt cx="721242" cy="680154"/>
            </a:xfrm>
            <a:grpFill/>
          </p:grpSpPr>
          <p:sp>
            <p:nvSpPr>
              <p:cNvPr id="133" name="Triangle 9">
                <a:extLst>
                  <a:ext uri="{FF2B5EF4-FFF2-40B4-BE49-F238E27FC236}">
                    <a16:creationId xmlns:a16="http://schemas.microsoft.com/office/drawing/2014/main" id="{32AFA53B-4B01-5B34-2988-A1C8FD88C826}"/>
                  </a:ext>
                </a:extLst>
              </p:cNvPr>
              <p:cNvSpPr/>
              <p:nvPr/>
            </p:nvSpPr>
            <p:spPr>
              <a:xfrm rot="3648990">
                <a:off x="695712" y="1926672"/>
                <a:ext cx="268049" cy="241595"/>
              </a:xfrm>
              <a:prstGeom prst="triangle">
                <a:avLst/>
              </a:prstGeom>
              <a:grp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nvGrpSpPr>
              <p:cNvPr id="134" name="Group 133">
                <a:extLst>
                  <a:ext uri="{FF2B5EF4-FFF2-40B4-BE49-F238E27FC236}">
                    <a16:creationId xmlns:a16="http://schemas.microsoft.com/office/drawing/2014/main" id="{A73607D1-2E6B-7DE2-EB08-39E3F504F5FA}"/>
                  </a:ext>
                </a:extLst>
              </p:cNvPr>
              <p:cNvGrpSpPr/>
              <p:nvPr/>
            </p:nvGrpSpPr>
            <p:grpSpPr>
              <a:xfrm>
                <a:off x="431445" y="1631648"/>
                <a:ext cx="721242" cy="680154"/>
                <a:chOff x="431445" y="1631648"/>
                <a:chExt cx="721242" cy="680154"/>
              </a:xfrm>
              <a:grpFill/>
            </p:grpSpPr>
            <p:sp>
              <p:nvSpPr>
                <p:cNvPr id="135" name="Triangle 11">
                  <a:extLst>
                    <a:ext uri="{FF2B5EF4-FFF2-40B4-BE49-F238E27FC236}">
                      <a16:creationId xmlns:a16="http://schemas.microsoft.com/office/drawing/2014/main" id="{C365E74D-2C68-59D4-90A1-39F9A86694CB}"/>
                    </a:ext>
                  </a:extLst>
                </p:cNvPr>
                <p:cNvSpPr/>
                <p:nvPr/>
              </p:nvSpPr>
              <p:spPr>
                <a:xfrm>
                  <a:off x="523875" y="1705998"/>
                  <a:ext cx="542925" cy="522880"/>
                </a:xfrm>
                <a:prstGeom prst="triangl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6" name="Oval 135">
                  <a:extLst>
                    <a:ext uri="{FF2B5EF4-FFF2-40B4-BE49-F238E27FC236}">
                      <a16:creationId xmlns:a16="http://schemas.microsoft.com/office/drawing/2014/main" id="{C75A5853-2594-A7EF-55F0-BA6A35AD1D95}"/>
                    </a:ext>
                  </a:extLst>
                </p:cNvPr>
                <p:cNvSpPr/>
                <p:nvPr/>
              </p:nvSpPr>
              <p:spPr>
                <a:xfrm>
                  <a:off x="974660" y="2129172"/>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7" name="Oval 136">
                  <a:extLst>
                    <a:ext uri="{FF2B5EF4-FFF2-40B4-BE49-F238E27FC236}">
                      <a16:creationId xmlns:a16="http://schemas.microsoft.com/office/drawing/2014/main" id="{0571A18A-99C2-5A45-571F-5493B55D6C5B}"/>
                    </a:ext>
                  </a:extLst>
                </p:cNvPr>
                <p:cNvSpPr/>
                <p:nvPr/>
              </p:nvSpPr>
              <p:spPr>
                <a:xfrm>
                  <a:off x="560354" y="1889909"/>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8" name="Oval 137">
                  <a:extLst>
                    <a:ext uri="{FF2B5EF4-FFF2-40B4-BE49-F238E27FC236}">
                      <a16:creationId xmlns:a16="http://schemas.microsoft.com/office/drawing/2014/main" id="{6C7E022D-BDBA-CA68-135E-AD4251096D75}"/>
                    </a:ext>
                  </a:extLst>
                </p:cNvPr>
                <p:cNvSpPr/>
                <p:nvPr/>
              </p:nvSpPr>
              <p:spPr>
                <a:xfrm>
                  <a:off x="703240" y="2131763"/>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39" name="Straight Connector 138">
                  <a:extLst>
                    <a:ext uri="{FF2B5EF4-FFF2-40B4-BE49-F238E27FC236}">
                      <a16:creationId xmlns:a16="http://schemas.microsoft.com/office/drawing/2014/main" id="{9D38F1BA-2F7A-5B7B-D2C9-640C83AB5F03}"/>
                    </a:ext>
                  </a:extLst>
                </p:cNvPr>
                <p:cNvCxnSpPr>
                  <a:stCxn id="140" idx="0"/>
                  <a:endCxn id="138" idx="0"/>
                </p:cNvCxnSpPr>
                <p:nvPr/>
              </p:nvCxnSpPr>
              <p:spPr>
                <a:xfrm flipH="1">
                  <a:off x="792254" y="1631648"/>
                  <a:ext cx="3083" cy="500115"/>
                </a:xfrm>
                <a:prstGeom prst="line">
                  <a:avLst/>
                </a:prstGeom>
                <a:grp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BDD6B01A-FFE7-89C4-11E3-0248DFAECC12}"/>
                    </a:ext>
                  </a:extLst>
                </p:cNvPr>
                <p:cNvSpPr/>
                <p:nvPr/>
              </p:nvSpPr>
              <p:spPr>
                <a:xfrm>
                  <a:off x="706323" y="1631648"/>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41" name="Straight Connector 140">
                  <a:extLst>
                    <a:ext uri="{FF2B5EF4-FFF2-40B4-BE49-F238E27FC236}">
                      <a16:creationId xmlns:a16="http://schemas.microsoft.com/office/drawing/2014/main" id="{1F96A770-9263-A440-7124-D7D22C43B57D}"/>
                    </a:ext>
                  </a:extLst>
                </p:cNvPr>
                <p:cNvCxnSpPr>
                  <a:cxnSpLocks/>
                  <a:stCxn id="143" idx="7"/>
                  <a:endCxn id="142" idx="3"/>
                </p:cNvCxnSpPr>
                <p:nvPr/>
              </p:nvCxnSpPr>
              <p:spPr>
                <a:xfrm flipH="1">
                  <a:off x="457516" y="1918820"/>
                  <a:ext cx="534681" cy="366911"/>
                </a:xfrm>
                <a:prstGeom prst="line">
                  <a:avLst/>
                </a:prstGeom>
                <a:grp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8720304E-DFCD-D8EE-C2C1-DC5FCEADA326}"/>
                    </a:ext>
                  </a:extLst>
                </p:cNvPr>
                <p:cNvSpPr/>
                <p:nvPr/>
              </p:nvSpPr>
              <p:spPr>
                <a:xfrm>
                  <a:off x="431445" y="2133775"/>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43" name="Oval 142">
                  <a:extLst>
                    <a:ext uri="{FF2B5EF4-FFF2-40B4-BE49-F238E27FC236}">
                      <a16:creationId xmlns:a16="http://schemas.microsoft.com/office/drawing/2014/main" id="{56621CD8-5A99-4502-4842-1295D87B9ABC}"/>
                    </a:ext>
                  </a:extLst>
                </p:cNvPr>
                <p:cNvSpPr/>
                <p:nvPr/>
              </p:nvSpPr>
              <p:spPr>
                <a:xfrm>
                  <a:off x="840241" y="1892749"/>
                  <a:ext cx="178027" cy="178027"/>
                </a:xfrm>
                <a:prstGeom prst="ellipse">
                  <a:avLst/>
                </a:prstGeom>
                <a:grp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grpSp>
      </p:grpSp>
    </p:spTree>
    <p:extLst>
      <p:ext uri="{BB962C8B-B14F-4D97-AF65-F5344CB8AC3E}">
        <p14:creationId xmlns:p14="http://schemas.microsoft.com/office/powerpoint/2010/main" val="49195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77102F5-DA4F-98ED-6B96-39EE630162C8}"/>
              </a:ext>
            </a:extLst>
          </p:cNvPr>
          <p:cNvCxnSpPr>
            <a:cxnSpLocks/>
          </p:cNvCxnSpPr>
          <p:nvPr/>
        </p:nvCxnSpPr>
        <p:spPr>
          <a:xfrm>
            <a:off x="71718" y="7113390"/>
            <a:ext cx="18144564" cy="0"/>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3FDBFC3-8652-47A2-4424-E8C3635C0B24}"/>
              </a:ext>
            </a:extLst>
          </p:cNvPr>
          <p:cNvSpPr/>
          <p:nvPr/>
        </p:nvSpPr>
        <p:spPr>
          <a:xfrm>
            <a:off x="1374452" y="6839070"/>
            <a:ext cx="548640" cy="54864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0" name="TextBox 9">
            <a:extLst>
              <a:ext uri="{FF2B5EF4-FFF2-40B4-BE49-F238E27FC236}">
                <a16:creationId xmlns:a16="http://schemas.microsoft.com/office/drawing/2014/main" id="{B40A384F-47AD-484A-E84A-E72268A00853}"/>
              </a:ext>
            </a:extLst>
          </p:cNvPr>
          <p:cNvSpPr txBox="1"/>
          <p:nvPr/>
        </p:nvSpPr>
        <p:spPr>
          <a:xfrm>
            <a:off x="6011011" y="7709038"/>
            <a:ext cx="2644222" cy="1969770"/>
          </a:xfrm>
          <a:prstGeom prst="rect">
            <a:avLst/>
          </a:prstGeom>
          <a:noFill/>
        </p:spPr>
        <p:txBody>
          <a:bodyPr wrap="square" lIns="0" tIns="0" rIns="0" bIns="0" rtlCol="0">
            <a:spAutoFit/>
          </a:bodyPr>
          <a:lstStyle/>
          <a:p>
            <a:pPr algn="ctr"/>
            <a:r>
              <a:rPr lang="en-US" sz="3200"/>
              <a:t>1980s &amp; 1990s</a:t>
            </a:r>
          </a:p>
          <a:p>
            <a:pPr algn="ctr"/>
            <a:r>
              <a:rPr lang="en-US" sz="3200"/>
              <a:t>substantial progress in RNNs</a:t>
            </a:r>
          </a:p>
        </p:txBody>
      </p:sp>
      <p:sp>
        <p:nvSpPr>
          <p:cNvPr id="11" name="Oval 10">
            <a:extLst>
              <a:ext uri="{FF2B5EF4-FFF2-40B4-BE49-F238E27FC236}">
                <a16:creationId xmlns:a16="http://schemas.microsoft.com/office/drawing/2014/main" id="{230107D2-D526-1EFE-E632-3E3C859363D2}"/>
              </a:ext>
            </a:extLst>
          </p:cNvPr>
          <p:cNvSpPr/>
          <p:nvPr/>
        </p:nvSpPr>
        <p:spPr>
          <a:xfrm>
            <a:off x="7058800" y="6839070"/>
            <a:ext cx="548640" cy="54864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 name="TextBox 11">
            <a:extLst>
              <a:ext uri="{FF2B5EF4-FFF2-40B4-BE49-F238E27FC236}">
                <a16:creationId xmlns:a16="http://schemas.microsoft.com/office/drawing/2014/main" id="{42BB1821-600A-7E69-451F-C57113380018}"/>
              </a:ext>
            </a:extLst>
          </p:cNvPr>
          <p:cNvSpPr txBox="1"/>
          <p:nvPr/>
        </p:nvSpPr>
        <p:spPr>
          <a:xfrm>
            <a:off x="671986" y="7709038"/>
            <a:ext cx="1953572" cy="1969770"/>
          </a:xfrm>
          <a:prstGeom prst="rect">
            <a:avLst/>
          </a:prstGeom>
          <a:noFill/>
        </p:spPr>
        <p:txBody>
          <a:bodyPr wrap="square" lIns="0" tIns="0" rIns="0" bIns="0" rtlCol="0">
            <a:spAutoFit/>
          </a:bodyPr>
          <a:lstStyle/>
          <a:p>
            <a:pPr algn="ctr"/>
            <a:r>
              <a:rPr lang="en-US" sz="3200" dirty="0"/>
              <a:t>1920s</a:t>
            </a:r>
          </a:p>
          <a:p>
            <a:pPr algn="ctr"/>
            <a:r>
              <a:rPr lang="en-US" sz="3200" dirty="0"/>
              <a:t>early works in RNNs</a:t>
            </a:r>
          </a:p>
        </p:txBody>
      </p:sp>
      <p:sp>
        <p:nvSpPr>
          <p:cNvPr id="13" name="Oval 12">
            <a:extLst>
              <a:ext uri="{FF2B5EF4-FFF2-40B4-BE49-F238E27FC236}">
                <a16:creationId xmlns:a16="http://schemas.microsoft.com/office/drawing/2014/main" id="{4E7F012B-AB09-02A0-296F-F29F29D6C602}"/>
              </a:ext>
            </a:extLst>
          </p:cNvPr>
          <p:cNvSpPr/>
          <p:nvPr/>
        </p:nvSpPr>
        <p:spPr>
          <a:xfrm>
            <a:off x="10711022" y="6839070"/>
            <a:ext cx="548640" cy="54864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TextBox 13">
            <a:extLst>
              <a:ext uri="{FF2B5EF4-FFF2-40B4-BE49-F238E27FC236}">
                <a16:creationId xmlns:a16="http://schemas.microsoft.com/office/drawing/2014/main" id="{FF322D01-C404-6CCB-C38D-88B36324EAEF}"/>
              </a:ext>
            </a:extLst>
          </p:cNvPr>
          <p:cNvSpPr txBox="1"/>
          <p:nvPr/>
        </p:nvSpPr>
        <p:spPr>
          <a:xfrm>
            <a:off x="9043576" y="7509543"/>
            <a:ext cx="3883532" cy="2462213"/>
          </a:xfrm>
          <a:prstGeom prst="rect">
            <a:avLst/>
          </a:prstGeom>
          <a:noFill/>
        </p:spPr>
        <p:txBody>
          <a:bodyPr wrap="square" lIns="0" tIns="0" rIns="0" bIns="0" rtlCol="0">
            <a:spAutoFit/>
          </a:bodyPr>
          <a:lstStyle/>
          <a:p>
            <a:pPr algn="ctr"/>
            <a:r>
              <a:rPr lang="en-US" sz="3200"/>
              <a:t>1997</a:t>
            </a:r>
          </a:p>
          <a:p>
            <a:pPr algn="ctr"/>
            <a:r>
              <a:rPr lang="en-US" sz="3200"/>
              <a:t>Long Short-Term Memory (LSTM) network paper published</a:t>
            </a:r>
          </a:p>
        </p:txBody>
      </p:sp>
      <p:sp>
        <p:nvSpPr>
          <p:cNvPr id="16" name="Oval 15">
            <a:extLst>
              <a:ext uri="{FF2B5EF4-FFF2-40B4-BE49-F238E27FC236}">
                <a16:creationId xmlns:a16="http://schemas.microsoft.com/office/drawing/2014/main" id="{C21BC751-EEF5-68F1-8009-F3EFD8E5540C}"/>
              </a:ext>
            </a:extLst>
          </p:cNvPr>
          <p:cNvSpPr/>
          <p:nvPr/>
        </p:nvSpPr>
        <p:spPr>
          <a:xfrm>
            <a:off x="15195180" y="6839070"/>
            <a:ext cx="548640" cy="54864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TextBox 17">
            <a:extLst>
              <a:ext uri="{FF2B5EF4-FFF2-40B4-BE49-F238E27FC236}">
                <a16:creationId xmlns:a16="http://schemas.microsoft.com/office/drawing/2014/main" id="{B6BFCEF7-C5B8-21C8-2A7B-B39660937680}"/>
              </a:ext>
            </a:extLst>
          </p:cNvPr>
          <p:cNvSpPr txBox="1"/>
          <p:nvPr/>
        </p:nvSpPr>
        <p:spPr>
          <a:xfrm>
            <a:off x="13527734" y="7509543"/>
            <a:ext cx="3883532" cy="1969770"/>
          </a:xfrm>
          <a:prstGeom prst="rect">
            <a:avLst/>
          </a:prstGeom>
          <a:noFill/>
        </p:spPr>
        <p:txBody>
          <a:bodyPr wrap="square" lIns="0" tIns="0" rIns="0" bIns="0" rtlCol="0">
            <a:spAutoFit/>
          </a:bodyPr>
          <a:lstStyle/>
          <a:p>
            <a:pPr algn="ctr"/>
            <a:r>
              <a:rPr lang="en-US" sz="3200"/>
              <a:t>2017</a:t>
            </a:r>
          </a:p>
          <a:p>
            <a:pPr algn="ctr"/>
            <a:r>
              <a:rPr lang="en-US" sz="3200"/>
              <a:t>"Attention is All You Need" paper published</a:t>
            </a:r>
          </a:p>
        </p:txBody>
      </p:sp>
      <p:sp>
        <p:nvSpPr>
          <p:cNvPr id="24" name="Title 23">
            <a:extLst>
              <a:ext uri="{FF2B5EF4-FFF2-40B4-BE49-F238E27FC236}">
                <a16:creationId xmlns:a16="http://schemas.microsoft.com/office/drawing/2014/main" id="{140AE76E-F700-9D76-A20F-E5D7C7CDA56D}"/>
              </a:ext>
            </a:extLst>
          </p:cNvPr>
          <p:cNvSpPr>
            <a:spLocks noGrp="1"/>
          </p:cNvSpPr>
          <p:nvPr>
            <p:ph type="title"/>
          </p:nvPr>
        </p:nvSpPr>
        <p:spPr/>
        <p:txBody>
          <a:bodyPr/>
          <a:lstStyle/>
          <a:p>
            <a:r>
              <a:rPr lang="en-US"/>
              <a:t>Attention-Based Models</a:t>
            </a:r>
          </a:p>
        </p:txBody>
      </p:sp>
      <p:grpSp>
        <p:nvGrpSpPr>
          <p:cNvPr id="26" name="Group 25">
            <a:extLst>
              <a:ext uri="{FF2B5EF4-FFF2-40B4-BE49-F238E27FC236}">
                <a16:creationId xmlns:a16="http://schemas.microsoft.com/office/drawing/2014/main" id="{66C005C3-BB9A-C93C-5062-0CC55A069357}"/>
              </a:ext>
            </a:extLst>
          </p:cNvPr>
          <p:cNvGrpSpPr/>
          <p:nvPr/>
        </p:nvGrpSpPr>
        <p:grpSpPr>
          <a:xfrm>
            <a:off x="1819717" y="2264231"/>
            <a:ext cx="2573238" cy="2590152"/>
            <a:chOff x="909858" y="1093401"/>
            <a:chExt cx="1286619" cy="1295076"/>
          </a:xfrm>
        </p:grpSpPr>
        <p:sp>
          <p:nvSpPr>
            <p:cNvPr id="23" name="Freeform 21">
              <a:extLst>
                <a:ext uri="{FF2B5EF4-FFF2-40B4-BE49-F238E27FC236}">
                  <a16:creationId xmlns:a16="http://schemas.microsoft.com/office/drawing/2014/main" id="{D7F0F51C-4420-443A-D2C0-6E22ED274D1E}"/>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25" name="TextBox 24">
              <a:extLst>
                <a:ext uri="{FF2B5EF4-FFF2-40B4-BE49-F238E27FC236}">
                  <a16:creationId xmlns:a16="http://schemas.microsoft.com/office/drawing/2014/main" id="{9FF8846E-EE0F-2783-1567-423236EE67D0}"/>
                </a:ext>
              </a:extLst>
            </p:cNvPr>
            <p:cNvSpPr txBox="1"/>
            <p:nvPr/>
          </p:nvSpPr>
          <p:spPr>
            <a:xfrm>
              <a:off x="909858" y="2142255"/>
              <a:ext cx="1286619" cy="246222"/>
            </a:xfrm>
            <a:prstGeom prst="rect">
              <a:avLst/>
            </a:prstGeom>
            <a:noFill/>
          </p:spPr>
          <p:txBody>
            <a:bodyPr wrap="square" lIns="0" tIns="0" rIns="0" bIns="0" rtlCol="0">
              <a:spAutoFit/>
            </a:bodyPr>
            <a:lstStyle/>
            <a:p>
              <a:pPr algn="ctr"/>
              <a:r>
                <a:rPr lang="en-US" sz="3200"/>
                <a:t>transformer</a:t>
              </a:r>
            </a:p>
          </p:txBody>
        </p:sp>
      </p:grpSp>
      <p:sp>
        <p:nvSpPr>
          <p:cNvPr id="29" name="Callout: Line 28">
            <a:extLst>
              <a:ext uri="{FF2B5EF4-FFF2-40B4-BE49-F238E27FC236}">
                <a16:creationId xmlns:a16="http://schemas.microsoft.com/office/drawing/2014/main" id="{6E1ED8C9-3701-638F-3101-C2159585A067}"/>
              </a:ext>
            </a:extLst>
          </p:cNvPr>
          <p:cNvSpPr/>
          <p:nvPr/>
        </p:nvSpPr>
        <p:spPr>
          <a:xfrm>
            <a:off x="5425229" y="2641104"/>
            <a:ext cx="3991790" cy="1836400"/>
          </a:xfrm>
          <a:prstGeom prst="borderCallout1">
            <a:avLst>
              <a:gd name="adj1" fmla="val 50177"/>
              <a:gd name="adj2" fmla="val -56"/>
              <a:gd name="adj3" fmla="val 49745"/>
              <a:gd name="adj4" fmla="val -30910"/>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r>
              <a:rPr lang="en-US" sz="3200">
                <a:solidFill>
                  <a:srgbClr val="000000"/>
                </a:solidFill>
              </a:rPr>
              <a:t>leverages attention through multi-head attention layers</a:t>
            </a:r>
          </a:p>
        </p:txBody>
      </p:sp>
      <p:grpSp>
        <p:nvGrpSpPr>
          <p:cNvPr id="32" name="Group 31">
            <a:extLst>
              <a:ext uri="{FF2B5EF4-FFF2-40B4-BE49-F238E27FC236}">
                <a16:creationId xmlns:a16="http://schemas.microsoft.com/office/drawing/2014/main" id="{3E060573-0E29-82D6-8915-9CD07D1C60F9}"/>
              </a:ext>
            </a:extLst>
          </p:cNvPr>
          <p:cNvGrpSpPr/>
          <p:nvPr/>
        </p:nvGrpSpPr>
        <p:grpSpPr>
          <a:xfrm>
            <a:off x="10168861" y="1277590"/>
            <a:ext cx="7196522" cy="984886"/>
            <a:chOff x="4801667" y="536450"/>
            <a:chExt cx="3598261" cy="492443"/>
          </a:xfrm>
        </p:grpSpPr>
        <p:sp>
          <p:nvSpPr>
            <p:cNvPr id="30" name="Oval 29">
              <a:extLst>
                <a:ext uri="{FF2B5EF4-FFF2-40B4-BE49-F238E27FC236}">
                  <a16:creationId xmlns:a16="http://schemas.microsoft.com/office/drawing/2014/main" id="{AD2B7C6E-29D6-F5DA-92A8-34AF43B730C2}"/>
                </a:ext>
              </a:extLst>
            </p:cNvPr>
            <p:cNvSpPr/>
            <p:nvPr/>
          </p:nvSpPr>
          <p:spPr>
            <a:xfrm>
              <a:off x="4801667" y="599791"/>
              <a:ext cx="365760" cy="36576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a:solidFill>
                    <a:schemeClr val="accent4"/>
                  </a:solidFill>
                  <a:latin typeface="+mj-lt"/>
                </a:rPr>
                <a:t>+</a:t>
              </a:r>
            </a:p>
          </p:txBody>
        </p:sp>
        <p:sp>
          <p:nvSpPr>
            <p:cNvPr id="31" name="TextBox 30">
              <a:extLst>
                <a:ext uri="{FF2B5EF4-FFF2-40B4-BE49-F238E27FC236}">
                  <a16:creationId xmlns:a16="http://schemas.microsoft.com/office/drawing/2014/main" id="{9E5C3179-4750-4909-7739-167E7B17EA01}"/>
                </a:ext>
              </a:extLst>
            </p:cNvPr>
            <p:cNvSpPr txBox="1"/>
            <p:nvPr/>
          </p:nvSpPr>
          <p:spPr>
            <a:xfrm>
              <a:off x="5314201" y="536450"/>
              <a:ext cx="3085727" cy="492443"/>
            </a:xfrm>
            <a:prstGeom prst="rect">
              <a:avLst/>
            </a:prstGeom>
            <a:noFill/>
          </p:spPr>
          <p:txBody>
            <a:bodyPr wrap="square" lIns="0" tIns="0" rIns="0" bIns="0" rtlCol="0">
              <a:spAutoFit/>
            </a:bodyPr>
            <a:lstStyle/>
            <a:p>
              <a:r>
                <a:rPr lang="en-US" sz="3200"/>
                <a:t>Doesn't need recurrences or convolutions.</a:t>
              </a:r>
            </a:p>
          </p:txBody>
        </p:sp>
      </p:grpSp>
      <p:grpSp>
        <p:nvGrpSpPr>
          <p:cNvPr id="33" name="Group 32">
            <a:extLst>
              <a:ext uri="{FF2B5EF4-FFF2-40B4-BE49-F238E27FC236}">
                <a16:creationId xmlns:a16="http://schemas.microsoft.com/office/drawing/2014/main" id="{8D5FA68F-4339-2310-31BD-471F6EC3261E}"/>
              </a:ext>
            </a:extLst>
          </p:cNvPr>
          <p:cNvGrpSpPr/>
          <p:nvPr/>
        </p:nvGrpSpPr>
        <p:grpSpPr>
          <a:xfrm>
            <a:off x="10168861" y="2489726"/>
            <a:ext cx="7196522" cy="984886"/>
            <a:chOff x="4801667" y="536450"/>
            <a:chExt cx="3598261" cy="492443"/>
          </a:xfrm>
        </p:grpSpPr>
        <p:sp>
          <p:nvSpPr>
            <p:cNvPr id="34" name="Oval 33">
              <a:extLst>
                <a:ext uri="{FF2B5EF4-FFF2-40B4-BE49-F238E27FC236}">
                  <a16:creationId xmlns:a16="http://schemas.microsoft.com/office/drawing/2014/main" id="{F8D4251D-491C-E511-0245-E9991829B8CB}"/>
                </a:ext>
              </a:extLst>
            </p:cNvPr>
            <p:cNvSpPr/>
            <p:nvPr/>
          </p:nvSpPr>
          <p:spPr>
            <a:xfrm>
              <a:off x="4801667" y="599791"/>
              <a:ext cx="365760" cy="36576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a:solidFill>
                    <a:schemeClr val="accent4"/>
                  </a:solidFill>
                  <a:latin typeface="+mj-lt"/>
                </a:rPr>
                <a:t>+</a:t>
              </a:r>
            </a:p>
          </p:txBody>
        </p:sp>
        <p:sp>
          <p:nvSpPr>
            <p:cNvPr id="35" name="TextBox 34">
              <a:extLst>
                <a:ext uri="{FF2B5EF4-FFF2-40B4-BE49-F238E27FC236}">
                  <a16:creationId xmlns:a16="http://schemas.microsoft.com/office/drawing/2014/main" id="{E2E1FB06-4727-5ADE-5FF1-23B8FAA2A2EA}"/>
                </a:ext>
              </a:extLst>
            </p:cNvPr>
            <p:cNvSpPr txBox="1"/>
            <p:nvPr/>
          </p:nvSpPr>
          <p:spPr>
            <a:xfrm>
              <a:off x="5314201" y="536450"/>
              <a:ext cx="3085727" cy="492443"/>
            </a:xfrm>
            <a:prstGeom prst="rect">
              <a:avLst/>
            </a:prstGeom>
            <a:noFill/>
          </p:spPr>
          <p:txBody>
            <a:bodyPr wrap="square" lIns="0" tIns="0" rIns="0" bIns="0" rtlCol="0">
              <a:spAutoFit/>
            </a:bodyPr>
            <a:lstStyle/>
            <a:p>
              <a:r>
                <a:rPr lang="en-US" sz="3200"/>
                <a:t>Doesn't require sequences to be processed sequentially.</a:t>
              </a:r>
            </a:p>
          </p:txBody>
        </p:sp>
      </p:grpSp>
      <p:grpSp>
        <p:nvGrpSpPr>
          <p:cNvPr id="36" name="Group 35">
            <a:extLst>
              <a:ext uri="{FF2B5EF4-FFF2-40B4-BE49-F238E27FC236}">
                <a16:creationId xmlns:a16="http://schemas.microsoft.com/office/drawing/2014/main" id="{8A6D2B03-EC4B-6313-5601-F3EEB3B62B36}"/>
              </a:ext>
            </a:extLst>
          </p:cNvPr>
          <p:cNvGrpSpPr/>
          <p:nvPr/>
        </p:nvGrpSpPr>
        <p:grpSpPr>
          <a:xfrm>
            <a:off x="10168861" y="3701862"/>
            <a:ext cx="7196522" cy="984886"/>
            <a:chOff x="4801667" y="536450"/>
            <a:chExt cx="3598261" cy="492443"/>
          </a:xfrm>
        </p:grpSpPr>
        <p:sp>
          <p:nvSpPr>
            <p:cNvPr id="37" name="Oval 36">
              <a:extLst>
                <a:ext uri="{FF2B5EF4-FFF2-40B4-BE49-F238E27FC236}">
                  <a16:creationId xmlns:a16="http://schemas.microsoft.com/office/drawing/2014/main" id="{3DBD93B4-6668-4B98-87E4-7C7778250232}"/>
                </a:ext>
              </a:extLst>
            </p:cNvPr>
            <p:cNvSpPr/>
            <p:nvPr/>
          </p:nvSpPr>
          <p:spPr>
            <a:xfrm>
              <a:off x="4801667" y="599791"/>
              <a:ext cx="365760" cy="36576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a:solidFill>
                    <a:schemeClr val="accent4"/>
                  </a:solidFill>
                  <a:latin typeface="+mj-lt"/>
                </a:rPr>
                <a:t>+</a:t>
              </a:r>
            </a:p>
          </p:txBody>
        </p:sp>
        <p:sp>
          <p:nvSpPr>
            <p:cNvPr id="38" name="TextBox 37">
              <a:extLst>
                <a:ext uri="{FF2B5EF4-FFF2-40B4-BE49-F238E27FC236}">
                  <a16:creationId xmlns:a16="http://schemas.microsoft.com/office/drawing/2014/main" id="{4FBEB3D1-BDD7-F804-CB2E-52D0ED7CB07F}"/>
                </a:ext>
              </a:extLst>
            </p:cNvPr>
            <p:cNvSpPr txBox="1"/>
            <p:nvPr/>
          </p:nvSpPr>
          <p:spPr>
            <a:xfrm>
              <a:off x="5314201" y="536450"/>
              <a:ext cx="3085727" cy="492443"/>
            </a:xfrm>
            <a:prstGeom prst="rect">
              <a:avLst/>
            </a:prstGeom>
            <a:noFill/>
          </p:spPr>
          <p:txBody>
            <a:bodyPr wrap="square" lIns="0" tIns="0" rIns="0" bIns="0" rtlCol="0">
              <a:spAutoFit/>
            </a:bodyPr>
            <a:lstStyle/>
            <a:p>
              <a:r>
                <a:rPr lang="en-US" sz="3200"/>
                <a:t>Allows for increased parallelization.</a:t>
              </a:r>
            </a:p>
          </p:txBody>
        </p:sp>
      </p:grpSp>
      <p:grpSp>
        <p:nvGrpSpPr>
          <p:cNvPr id="39" name="Group 38">
            <a:extLst>
              <a:ext uri="{FF2B5EF4-FFF2-40B4-BE49-F238E27FC236}">
                <a16:creationId xmlns:a16="http://schemas.microsoft.com/office/drawing/2014/main" id="{980FEB51-DE2C-81BF-485C-941059231288}"/>
              </a:ext>
            </a:extLst>
          </p:cNvPr>
          <p:cNvGrpSpPr/>
          <p:nvPr/>
        </p:nvGrpSpPr>
        <p:grpSpPr>
          <a:xfrm>
            <a:off x="10168861" y="4913998"/>
            <a:ext cx="7196522" cy="984886"/>
            <a:chOff x="4801667" y="536450"/>
            <a:chExt cx="3598261" cy="492443"/>
          </a:xfrm>
        </p:grpSpPr>
        <p:sp>
          <p:nvSpPr>
            <p:cNvPr id="40" name="Oval 39">
              <a:extLst>
                <a:ext uri="{FF2B5EF4-FFF2-40B4-BE49-F238E27FC236}">
                  <a16:creationId xmlns:a16="http://schemas.microsoft.com/office/drawing/2014/main" id="{76D89732-6795-10BF-3424-F38D10342AF7}"/>
                </a:ext>
              </a:extLst>
            </p:cNvPr>
            <p:cNvSpPr/>
            <p:nvPr/>
          </p:nvSpPr>
          <p:spPr>
            <a:xfrm>
              <a:off x="4801667" y="599791"/>
              <a:ext cx="365760" cy="365760"/>
            </a:xfrm>
            <a:prstGeom prst="ellipse">
              <a:avLst/>
            </a:prstGeom>
            <a:solidFill>
              <a:schemeClr val="accent3"/>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a:solidFill>
                    <a:schemeClr val="accent4"/>
                  </a:solidFill>
                  <a:latin typeface="+mj-lt"/>
                </a:rPr>
                <a:t>+</a:t>
              </a:r>
            </a:p>
          </p:txBody>
        </p:sp>
        <p:sp>
          <p:nvSpPr>
            <p:cNvPr id="41" name="TextBox 40">
              <a:extLst>
                <a:ext uri="{FF2B5EF4-FFF2-40B4-BE49-F238E27FC236}">
                  <a16:creationId xmlns:a16="http://schemas.microsoft.com/office/drawing/2014/main" id="{830B6E93-B1E7-2173-7EAB-A13D73E13CC8}"/>
                </a:ext>
              </a:extLst>
            </p:cNvPr>
            <p:cNvSpPr txBox="1"/>
            <p:nvPr/>
          </p:nvSpPr>
          <p:spPr>
            <a:xfrm>
              <a:off x="5314201" y="536450"/>
              <a:ext cx="3085727" cy="492443"/>
            </a:xfrm>
            <a:prstGeom prst="rect">
              <a:avLst/>
            </a:prstGeom>
            <a:noFill/>
          </p:spPr>
          <p:txBody>
            <a:bodyPr wrap="square" lIns="0" tIns="0" rIns="0" bIns="0" rtlCol="0">
              <a:spAutoFit/>
            </a:bodyPr>
            <a:lstStyle/>
            <a:p>
              <a:r>
                <a:rPr lang="en-US" sz="3200"/>
                <a:t>Reduces the number of operations.</a:t>
              </a:r>
            </a:p>
          </p:txBody>
        </p:sp>
      </p:grpSp>
    </p:spTree>
    <p:extLst>
      <p:ext uri="{BB962C8B-B14F-4D97-AF65-F5344CB8AC3E}">
        <p14:creationId xmlns:p14="http://schemas.microsoft.com/office/powerpoint/2010/main" val="11414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E134D3-F762-8029-9543-DA7B40DC6E56}"/>
              </a:ext>
            </a:extLst>
          </p:cNvPr>
          <p:cNvGrpSpPr/>
          <p:nvPr/>
        </p:nvGrpSpPr>
        <p:grpSpPr>
          <a:xfrm>
            <a:off x="761881" y="816407"/>
            <a:ext cx="2573238" cy="2651706"/>
            <a:chOff x="909858" y="1093401"/>
            <a:chExt cx="1286619" cy="1325853"/>
          </a:xfrm>
        </p:grpSpPr>
        <p:sp>
          <p:nvSpPr>
            <p:cNvPr id="3" name="Freeform 21">
              <a:extLst>
                <a:ext uri="{FF2B5EF4-FFF2-40B4-BE49-F238E27FC236}">
                  <a16:creationId xmlns:a16="http://schemas.microsoft.com/office/drawing/2014/main" id="{50D7EB6A-7EBC-BC49-9110-F9F9FAFAF668}"/>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C16C7B2-1667-C620-DC9D-760010F38B73}"/>
                </a:ext>
              </a:extLst>
            </p:cNvPr>
            <p:cNvSpPr txBox="1"/>
            <p:nvPr/>
          </p:nvSpPr>
          <p:spPr>
            <a:xfrm>
              <a:off x="909858" y="2142255"/>
              <a:ext cx="1286619" cy="276999"/>
            </a:xfrm>
            <a:prstGeom prst="rect">
              <a:avLst/>
            </a:prstGeom>
            <a:noFill/>
          </p:spPr>
          <p:txBody>
            <a:bodyPr wrap="square" lIns="0" tIns="0" rIns="0" bIns="0" rtlCol="0">
              <a:spAutoFit/>
            </a:bodyPr>
            <a:lstStyle/>
            <a:p>
              <a:pPr algn="ctr"/>
              <a:r>
                <a:rPr lang="en-US"/>
                <a:t>transformer</a:t>
              </a:r>
            </a:p>
          </p:txBody>
        </p:sp>
      </p:grpSp>
      <p:sp>
        <p:nvSpPr>
          <p:cNvPr id="10" name="Title 9">
            <a:extLst>
              <a:ext uri="{FF2B5EF4-FFF2-40B4-BE49-F238E27FC236}">
                <a16:creationId xmlns:a16="http://schemas.microsoft.com/office/drawing/2014/main" id="{B1DF39A7-F3B9-3933-9DFF-94BA048DF07F}"/>
              </a:ext>
            </a:extLst>
          </p:cNvPr>
          <p:cNvSpPr>
            <a:spLocks noGrp="1"/>
          </p:cNvSpPr>
          <p:nvPr>
            <p:ph type="title"/>
          </p:nvPr>
        </p:nvSpPr>
        <p:spPr/>
        <p:txBody>
          <a:bodyPr>
            <a:normAutofit/>
          </a:bodyPr>
          <a:lstStyle/>
          <a:p>
            <a:r>
              <a:rPr lang="en-US" sz="3600"/>
              <a:t> </a:t>
            </a:r>
          </a:p>
        </p:txBody>
      </p:sp>
      <p:sp>
        <p:nvSpPr>
          <p:cNvPr id="11" name="Text Placeholder 10">
            <a:extLst>
              <a:ext uri="{FF2B5EF4-FFF2-40B4-BE49-F238E27FC236}">
                <a16:creationId xmlns:a16="http://schemas.microsoft.com/office/drawing/2014/main" id="{90F9A0D4-D114-94DA-5DDE-680FD374692D}"/>
              </a:ext>
            </a:extLst>
          </p:cNvPr>
          <p:cNvSpPr>
            <a:spLocks noGrp="1"/>
          </p:cNvSpPr>
          <p:nvPr>
            <p:ph type="body" sz="quarter" idx="10"/>
          </p:nvPr>
        </p:nvSpPr>
        <p:spPr>
          <a:xfrm>
            <a:off x="6377525" y="1230263"/>
            <a:ext cx="6344306" cy="549382"/>
          </a:xfrm>
        </p:spPr>
        <p:txBody>
          <a:bodyPr>
            <a:normAutofit/>
          </a:bodyPr>
          <a:lstStyle/>
          <a:p>
            <a:pPr algn="ctr"/>
            <a:r>
              <a:rPr lang="en-US"/>
              <a:t>Scaled Dot Product Attention</a:t>
            </a:r>
          </a:p>
        </p:txBody>
      </p:sp>
      <p:grpSp>
        <p:nvGrpSpPr>
          <p:cNvPr id="45" name="Group 44">
            <a:extLst>
              <a:ext uri="{FF2B5EF4-FFF2-40B4-BE49-F238E27FC236}">
                <a16:creationId xmlns:a16="http://schemas.microsoft.com/office/drawing/2014/main" id="{0411292B-4434-1B67-31C7-928C4D329073}"/>
              </a:ext>
            </a:extLst>
          </p:cNvPr>
          <p:cNvGrpSpPr/>
          <p:nvPr/>
        </p:nvGrpSpPr>
        <p:grpSpPr>
          <a:xfrm>
            <a:off x="7085245" y="2029839"/>
            <a:ext cx="4117514" cy="7267242"/>
            <a:chOff x="2832847" y="1324665"/>
            <a:chExt cx="2058757" cy="3633621"/>
          </a:xfrm>
        </p:grpSpPr>
        <p:sp>
          <p:nvSpPr>
            <p:cNvPr id="12" name="Rectangle: Rounded Corners 11">
              <a:extLst>
                <a:ext uri="{FF2B5EF4-FFF2-40B4-BE49-F238E27FC236}">
                  <a16:creationId xmlns:a16="http://schemas.microsoft.com/office/drawing/2014/main" id="{7841D92C-17B0-99AF-45F2-A4FFD33E6CD3}"/>
                </a:ext>
              </a:extLst>
            </p:cNvPr>
            <p:cNvSpPr/>
            <p:nvPr/>
          </p:nvSpPr>
          <p:spPr>
            <a:xfrm>
              <a:off x="2832847" y="3941093"/>
              <a:ext cx="1463040"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MatMul</a:t>
              </a:r>
            </a:p>
          </p:txBody>
        </p:sp>
        <p:sp>
          <p:nvSpPr>
            <p:cNvPr id="13" name="Rectangle: Rounded Corners 12">
              <a:extLst>
                <a:ext uri="{FF2B5EF4-FFF2-40B4-BE49-F238E27FC236}">
                  <a16:creationId xmlns:a16="http://schemas.microsoft.com/office/drawing/2014/main" id="{543E72B4-2D13-A146-95B5-2DC40CBF54ED}"/>
                </a:ext>
              </a:extLst>
            </p:cNvPr>
            <p:cNvSpPr/>
            <p:nvPr/>
          </p:nvSpPr>
          <p:spPr>
            <a:xfrm>
              <a:off x="3333544" y="1324665"/>
              <a:ext cx="1463040"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MatMul</a:t>
              </a:r>
            </a:p>
          </p:txBody>
        </p:sp>
        <p:sp>
          <p:nvSpPr>
            <p:cNvPr id="14" name="Rectangle: Rounded Corners 13">
              <a:extLst>
                <a:ext uri="{FF2B5EF4-FFF2-40B4-BE49-F238E27FC236}">
                  <a16:creationId xmlns:a16="http://schemas.microsoft.com/office/drawing/2014/main" id="{F5D2AA0D-6C2D-AC71-DE51-71C6B3660C48}"/>
                </a:ext>
              </a:extLst>
            </p:cNvPr>
            <p:cNvSpPr/>
            <p:nvPr/>
          </p:nvSpPr>
          <p:spPr>
            <a:xfrm>
              <a:off x="2832847" y="3286986"/>
              <a:ext cx="1463040" cy="4572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mj-lt"/>
                </a:rPr>
                <a:t>Scale</a:t>
              </a:r>
            </a:p>
          </p:txBody>
        </p:sp>
        <p:sp>
          <p:nvSpPr>
            <p:cNvPr id="16" name="Rectangle: Rounded Corners 15">
              <a:extLst>
                <a:ext uri="{FF2B5EF4-FFF2-40B4-BE49-F238E27FC236}">
                  <a16:creationId xmlns:a16="http://schemas.microsoft.com/office/drawing/2014/main" id="{320C6573-C1B2-9019-F176-787E7EC153CD}"/>
                </a:ext>
              </a:extLst>
            </p:cNvPr>
            <p:cNvSpPr/>
            <p:nvPr/>
          </p:nvSpPr>
          <p:spPr>
            <a:xfrm>
              <a:off x="2832847" y="2632879"/>
              <a:ext cx="1463040" cy="457200"/>
            </a:xfrm>
            <a:prstGeom prst="round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mj-lt"/>
                </a:rPr>
                <a:t>Mask (opt.)</a:t>
              </a:r>
            </a:p>
          </p:txBody>
        </p:sp>
        <p:sp>
          <p:nvSpPr>
            <p:cNvPr id="17" name="Rectangle: Rounded Corners 16">
              <a:extLst>
                <a:ext uri="{FF2B5EF4-FFF2-40B4-BE49-F238E27FC236}">
                  <a16:creationId xmlns:a16="http://schemas.microsoft.com/office/drawing/2014/main" id="{B85EB183-7DEB-954E-47E1-D217CE0CC1E0}"/>
                </a:ext>
              </a:extLst>
            </p:cNvPr>
            <p:cNvSpPr/>
            <p:nvPr/>
          </p:nvSpPr>
          <p:spPr>
            <a:xfrm>
              <a:off x="2832847" y="1978772"/>
              <a:ext cx="1463040" cy="4572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SoftMax</a:t>
              </a:r>
            </a:p>
          </p:txBody>
        </p:sp>
        <p:cxnSp>
          <p:nvCxnSpPr>
            <p:cNvPr id="19" name="Straight Arrow Connector 18">
              <a:extLst>
                <a:ext uri="{FF2B5EF4-FFF2-40B4-BE49-F238E27FC236}">
                  <a16:creationId xmlns:a16="http://schemas.microsoft.com/office/drawing/2014/main" id="{EB092D7F-8005-5F05-96EF-EDF231D46AE9}"/>
                </a:ext>
              </a:extLst>
            </p:cNvPr>
            <p:cNvCxnSpPr>
              <a:cxnSpLocks/>
              <a:stCxn id="12" idx="0"/>
              <a:endCxn id="14" idx="2"/>
            </p:cNvCxnSpPr>
            <p:nvPr/>
          </p:nvCxnSpPr>
          <p:spPr>
            <a:xfrm flipV="1">
              <a:off x="3564367" y="3744186"/>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45F181-61AC-24DA-66B7-C74E819CB722}"/>
                </a:ext>
              </a:extLst>
            </p:cNvPr>
            <p:cNvCxnSpPr>
              <a:cxnSpLocks/>
              <a:stCxn id="14" idx="0"/>
              <a:endCxn id="16" idx="2"/>
            </p:cNvCxnSpPr>
            <p:nvPr/>
          </p:nvCxnSpPr>
          <p:spPr>
            <a:xfrm flipV="1">
              <a:off x="3564367" y="3090079"/>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24ED27-E4B6-1A3F-D5A0-B7ADD8BEAA32}"/>
                </a:ext>
              </a:extLst>
            </p:cNvPr>
            <p:cNvCxnSpPr>
              <a:cxnSpLocks/>
              <a:stCxn id="16" idx="0"/>
              <a:endCxn id="17" idx="2"/>
            </p:cNvCxnSpPr>
            <p:nvPr/>
          </p:nvCxnSpPr>
          <p:spPr>
            <a:xfrm flipV="1">
              <a:off x="3564367" y="2435972"/>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5F6B72-D610-F35A-D796-A79D496540EC}"/>
                </a:ext>
              </a:extLst>
            </p:cNvPr>
            <p:cNvCxnSpPr>
              <a:cxnSpLocks/>
              <a:stCxn id="17" idx="0"/>
            </p:cNvCxnSpPr>
            <p:nvPr/>
          </p:nvCxnSpPr>
          <p:spPr>
            <a:xfrm flipV="1">
              <a:off x="3564367" y="1781865"/>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6840A5A-9B5C-23FC-2A2C-267A676BA8E3}"/>
                </a:ext>
              </a:extLst>
            </p:cNvPr>
            <p:cNvCxnSpPr>
              <a:cxnSpLocks/>
            </p:cNvCxnSpPr>
            <p:nvPr/>
          </p:nvCxnSpPr>
          <p:spPr>
            <a:xfrm flipV="1">
              <a:off x="3270790" y="4395619"/>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EFD331-6FBD-3E04-97FB-62E58E3221FB}"/>
                </a:ext>
              </a:extLst>
            </p:cNvPr>
            <p:cNvCxnSpPr>
              <a:cxnSpLocks/>
              <a:stCxn id="38" idx="0"/>
            </p:cNvCxnSpPr>
            <p:nvPr/>
          </p:nvCxnSpPr>
          <p:spPr>
            <a:xfrm flipV="1">
              <a:off x="3907284" y="4395619"/>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F8C378F3-9211-F91F-5FFD-D9075EF9993C}"/>
                </a:ext>
              </a:extLst>
            </p:cNvPr>
            <p:cNvSpPr/>
            <p:nvPr/>
          </p:nvSpPr>
          <p:spPr>
            <a:xfrm>
              <a:off x="3012608" y="4592526"/>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Q</a:t>
              </a:r>
              <a:endParaRPr lang="en-US" baseline="-25000">
                <a:solidFill>
                  <a:schemeClr val="tx1"/>
                </a:solidFill>
                <a:latin typeface="+mj-lt"/>
              </a:endParaRPr>
            </a:p>
          </p:txBody>
        </p:sp>
        <p:sp>
          <p:nvSpPr>
            <p:cNvPr id="38" name="Rectangle: Rounded Corners 37">
              <a:extLst>
                <a:ext uri="{FF2B5EF4-FFF2-40B4-BE49-F238E27FC236}">
                  <a16:creationId xmlns:a16="http://schemas.microsoft.com/office/drawing/2014/main" id="{4326A76C-78A3-658B-B77A-B8AF56E56CC2}"/>
                </a:ext>
              </a:extLst>
            </p:cNvPr>
            <p:cNvSpPr/>
            <p:nvPr/>
          </p:nvSpPr>
          <p:spPr>
            <a:xfrm>
              <a:off x="3649102" y="4592526"/>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K</a:t>
              </a:r>
              <a:endParaRPr lang="en-US" baseline="-25000">
                <a:solidFill>
                  <a:schemeClr val="tx1"/>
                </a:solidFill>
                <a:latin typeface="+mj-lt"/>
              </a:endParaRPr>
            </a:p>
          </p:txBody>
        </p:sp>
        <p:sp>
          <p:nvSpPr>
            <p:cNvPr id="39" name="Rectangle: Rounded Corners 38">
              <a:extLst>
                <a:ext uri="{FF2B5EF4-FFF2-40B4-BE49-F238E27FC236}">
                  <a16:creationId xmlns:a16="http://schemas.microsoft.com/office/drawing/2014/main" id="{76E95C59-070F-3E5E-7F76-BCCAC7AFEDFD}"/>
                </a:ext>
              </a:extLst>
            </p:cNvPr>
            <p:cNvSpPr/>
            <p:nvPr/>
          </p:nvSpPr>
          <p:spPr>
            <a:xfrm>
              <a:off x="4375240" y="4592526"/>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V</a:t>
              </a:r>
              <a:endParaRPr lang="en-US" baseline="-25000">
                <a:solidFill>
                  <a:schemeClr val="tx1"/>
                </a:solidFill>
                <a:latin typeface="+mj-lt"/>
              </a:endParaRPr>
            </a:p>
          </p:txBody>
        </p:sp>
        <p:cxnSp>
          <p:nvCxnSpPr>
            <p:cNvPr id="42" name="Straight Arrow Connector 41">
              <a:extLst>
                <a:ext uri="{FF2B5EF4-FFF2-40B4-BE49-F238E27FC236}">
                  <a16:creationId xmlns:a16="http://schemas.microsoft.com/office/drawing/2014/main" id="{F9E25EFF-C056-8883-0DE1-309FECB2B458}"/>
                </a:ext>
              </a:extLst>
            </p:cNvPr>
            <p:cNvCxnSpPr>
              <a:cxnSpLocks/>
              <a:stCxn id="39" idx="0"/>
            </p:cNvCxnSpPr>
            <p:nvPr/>
          </p:nvCxnSpPr>
          <p:spPr>
            <a:xfrm flipV="1">
              <a:off x="4633422" y="1781865"/>
              <a:ext cx="0" cy="2810661"/>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2975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18656C-CA2D-14E5-4EB2-D044A977153F}"/>
              </a:ext>
            </a:extLst>
          </p:cNvPr>
          <p:cNvSpPr/>
          <p:nvPr/>
        </p:nvSpPr>
        <p:spPr>
          <a:xfrm>
            <a:off x="8585631" y="5054334"/>
            <a:ext cx="2273542" cy="723820"/>
          </a:xfrm>
          <a:prstGeom prst="rect">
            <a:avLst/>
          </a:prstGeom>
          <a:solidFill>
            <a:srgbClr val="FFD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7FED8CD9-2EDA-212B-CD3A-7AC62091C4D6}"/>
              </a:ext>
            </a:extLst>
          </p:cNvPr>
          <p:cNvSpPr/>
          <p:nvPr/>
        </p:nvSpPr>
        <p:spPr>
          <a:xfrm>
            <a:off x="5295669" y="5055928"/>
            <a:ext cx="3232894" cy="738664"/>
          </a:xfrm>
          <a:prstGeom prst="rect">
            <a:avLst/>
          </a:prstGeom>
          <a:solidFill>
            <a:srgbClr val="FFD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13">
            <a:extLst>
              <a:ext uri="{FF2B5EF4-FFF2-40B4-BE49-F238E27FC236}">
                <a16:creationId xmlns:a16="http://schemas.microsoft.com/office/drawing/2014/main" id="{AEE590CC-BE85-CD70-FD31-02E2CC10889A}"/>
              </a:ext>
            </a:extLst>
          </p:cNvPr>
          <p:cNvSpPr/>
          <p:nvPr/>
        </p:nvSpPr>
        <p:spPr>
          <a:xfrm>
            <a:off x="11666852" y="5054334"/>
            <a:ext cx="1874572" cy="723820"/>
          </a:xfrm>
          <a:prstGeom prst="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Content Placeholder 1">
            <a:extLst>
              <a:ext uri="{FF2B5EF4-FFF2-40B4-BE49-F238E27FC236}">
                <a16:creationId xmlns:a16="http://schemas.microsoft.com/office/drawing/2014/main" id="{7A81382A-8104-0578-983F-B3C903FA9C66}"/>
              </a:ext>
            </a:extLst>
          </p:cNvPr>
          <p:cNvSpPr>
            <a:spLocks noGrp="1"/>
          </p:cNvSpPr>
          <p:nvPr>
            <p:ph idx="1"/>
          </p:nvPr>
        </p:nvSpPr>
        <p:spPr>
          <a:xfrm>
            <a:off x="2737364" y="4873174"/>
            <a:ext cx="12427324" cy="1094812"/>
          </a:xfrm>
          <a:prstGeom prst="roundRect">
            <a:avLst/>
          </a:prstGeom>
          <a:noFill/>
          <a:ln w="38100">
            <a:solidFill>
              <a:schemeClr val="accent4"/>
            </a:solidFill>
          </a:ln>
        </p:spPr>
        <p:txBody>
          <a:bodyPr anchor="ctr">
            <a:noAutofit/>
          </a:bodyPr>
          <a:lstStyle/>
          <a:p>
            <a:pPr marL="0" indent="0" algn="ctr">
              <a:buNone/>
            </a:pPr>
            <a:r>
              <a:rPr lang="en-US" dirty="0">
                <a:solidFill>
                  <a:schemeClr val="tx1"/>
                </a:solidFill>
                <a:latin typeface="+mn-lt"/>
              </a:rPr>
              <a:t>The quick brown fox jumps over the lazy dog.</a:t>
            </a:r>
          </a:p>
        </p:txBody>
      </p:sp>
      <p:sp>
        <p:nvSpPr>
          <p:cNvPr id="16" name="Callout: Line 15">
            <a:extLst>
              <a:ext uri="{FF2B5EF4-FFF2-40B4-BE49-F238E27FC236}">
                <a16:creationId xmlns:a16="http://schemas.microsoft.com/office/drawing/2014/main" id="{FFE59364-5E86-23EC-BB9D-02EFEA4DF230}"/>
              </a:ext>
            </a:extLst>
          </p:cNvPr>
          <p:cNvSpPr/>
          <p:nvPr/>
        </p:nvSpPr>
        <p:spPr>
          <a:xfrm>
            <a:off x="11787371" y="6572546"/>
            <a:ext cx="1618690" cy="851515"/>
          </a:xfrm>
          <a:prstGeom prst="borderCallout1">
            <a:avLst>
              <a:gd name="adj1" fmla="val 60705"/>
              <a:gd name="adj2" fmla="val 52004"/>
              <a:gd name="adj3" fmla="val -70274"/>
              <a:gd name="adj4" fmla="val 51056"/>
            </a:avLst>
          </a:prstGeom>
          <a:solidFill>
            <a:srgbClr val="79E8F2"/>
          </a:solidFill>
          <a:ln w="50800">
            <a:solidFill>
              <a:srgbClr val="79E8F2"/>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pPr algn="ctr"/>
            <a:r>
              <a:rPr lang="en-US" sz="3200">
                <a:solidFill>
                  <a:srgbClr val="000000"/>
                </a:solidFill>
              </a:rPr>
              <a:t>query</a:t>
            </a:r>
          </a:p>
        </p:txBody>
      </p:sp>
      <p:sp>
        <p:nvSpPr>
          <p:cNvPr id="17" name="Callout: Line 16">
            <a:extLst>
              <a:ext uri="{FF2B5EF4-FFF2-40B4-BE49-F238E27FC236}">
                <a16:creationId xmlns:a16="http://schemas.microsoft.com/office/drawing/2014/main" id="{C71A7474-6365-BC6D-0FD9-CAB089B4061C}"/>
              </a:ext>
            </a:extLst>
          </p:cNvPr>
          <p:cNvSpPr/>
          <p:nvPr/>
        </p:nvSpPr>
        <p:spPr>
          <a:xfrm>
            <a:off x="6168664" y="3197268"/>
            <a:ext cx="3764620" cy="851515"/>
          </a:xfrm>
          <a:prstGeom prst="borderCallout1">
            <a:avLst>
              <a:gd name="adj1" fmla="val 60705"/>
              <a:gd name="adj2" fmla="val 52004"/>
              <a:gd name="adj3" fmla="val 190819"/>
              <a:gd name="adj4" fmla="val 16920"/>
            </a:avLst>
          </a:prstGeom>
          <a:solidFill>
            <a:srgbClr val="FFDF73"/>
          </a:solidFill>
          <a:ln w="50800">
            <a:solidFill>
              <a:srgbClr val="FFDF73"/>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pPr algn="ctr"/>
            <a:r>
              <a:rPr lang="en-US" sz="3200">
                <a:solidFill>
                  <a:srgbClr val="000000"/>
                </a:solidFill>
              </a:rPr>
              <a:t>key and value</a:t>
            </a:r>
          </a:p>
        </p:txBody>
      </p:sp>
      <p:sp>
        <p:nvSpPr>
          <p:cNvPr id="20" name="Callout: Line 19">
            <a:extLst>
              <a:ext uri="{FF2B5EF4-FFF2-40B4-BE49-F238E27FC236}">
                <a16:creationId xmlns:a16="http://schemas.microsoft.com/office/drawing/2014/main" id="{4CFF7F31-EBAD-C84A-DD6D-EBECEE72286E}"/>
              </a:ext>
            </a:extLst>
          </p:cNvPr>
          <p:cNvSpPr/>
          <p:nvPr/>
        </p:nvSpPr>
        <p:spPr>
          <a:xfrm>
            <a:off x="6168664" y="3197268"/>
            <a:ext cx="3764620" cy="851515"/>
          </a:xfrm>
          <a:prstGeom prst="borderCallout1">
            <a:avLst>
              <a:gd name="adj1" fmla="val 60705"/>
              <a:gd name="adj2" fmla="val 61529"/>
              <a:gd name="adj3" fmla="val 190819"/>
              <a:gd name="adj4" fmla="val 112172"/>
            </a:avLst>
          </a:prstGeom>
          <a:solidFill>
            <a:srgbClr val="FFDF73"/>
          </a:solidFill>
          <a:ln w="50800">
            <a:solidFill>
              <a:srgbClr val="FFDF73"/>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pPr algn="ctr"/>
            <a:r>
              <a:rPr lang="en-US" sz="3200">
                <a:solidFill>
                  <a:srgbClr val="000000"/>
                </a:solidFill>
              </a:rPr>
              <a:t>key and value</a:t>
            </a:r>
          </a:p>
        </p:txBody>
      </p:sp>
      <p:grpSp>
        <p:nvGrpSpPr>
          <p:cNvPr id="21" name="Group 20">
            <a:extLst>
              <a:ext uri="{FF2B5EF4-FFF2-40B4-BE49-F238E27FC236}">
                <a16:creationId xmlns:a16="http://schemas.microsoft.com/office/drawing/2014/main" id="{4346D19B-CEB8-4F10-8194-32110CC261C8}"/>
              </a:ext>
            </a:extLst>
          </p:cNvPr>
          <p:cNvGrpSpPr/>
          <p:nvPr/>
        </p:nvGrpSpPr>
        <p:grpSpPr>
          <a:xfrm>
            <a:off x="761881" y="816407"/>
            <a:ext cx="2573238" cy="2590152"/>
            <a:chOff x="909858" y="1093401"/>
            <a:chExt cx="1286619" cy="1295076"/>
          </a:xfrm>
        </p:grpSpPr>
        <p:sp>
          <p:nvSpPr>
            <p:cNvPr id="22" name="Freeform 21">
              <a:extLst>
                <a:ext uri="{FF2B5EF4-FFF2-40B4-BE49-F238E27FC236}">
                  <a16:creationId xmlns:a16="http://schemas.microsoft.com/office/drawing/2014/main" id="{9F2AC2F2-2AC0-F36E-BA54-04CA7CC1DCCE}"/>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23" name="TextBox 22">
              <a:extLst>
                <a:ext uri="{FF2B5EF4-FFF2-40B4-BE49-F238E27FC236}">
                  <a16:creationId xmlns:a16="http://schemas.microsoft.com/office/drawing/2014/main" id="{10CB9EE9-6024-747D-74AA-3124581DF1E7}"/>
                </a:ext>
              </a:extLst>
            </p:cNvPr>
            <p:cNvSpPr txBox="1"/>
            <p:nvPr/>
          </p:nvSpPr>
          <p:spPr>
            <a:xfrm>
              <a:off x="909858" y="2142255"/>
              <a:ext cx="1286619" cy="246222"/>
            </a:xfrm>
            <a:prstGeom prst="rect">
              <a:avLst/>
            </a:prstGeom>
            <a:noFill/>
          </p:spPr>
          <p:txBody>
            <a:bodyPr wrap="square" lIns="0" tIns="0" rIns="0" bIns="0" rtlCol="0">
              <a:spAutoFit/>
            </a:bodyPr>
            <a:lstStyle/>
            <a:p>
              <a:pPr algn="ctr"/>
              <a:r>
                <a:rPr lang="en-US" sz="3200"/>
                <a:t>transformer</a:t>
              </a:r>
            </a:p>
          </p:txBody>
        </p:sp>
      </p:grpSp>
    </p:spTree>
    <p:extLst>
      <p:ext uri="{BB962C8B-B14F-4D97-AF65-F5344CB8AC3E}">
        <p14:creationId xmlns:p14="http://schemas.microsoft.com/office/powerpoint/2010/main" val="182403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5E97183-3AD6-A372-6CF7-33B25E7FAC93}"/>
              </a:ext>
            </a:extLst>
          </p:cNvPr>
          <p:cNvGrpSpPr/>
          <p:nvPr/>
        </p:nvGrpSpPr>
        <p:grpSpPr>
          <a:xfrm>
            <a:off x="761881" y="816407"/>
            <a:ext cx="2573238" cy="2651706"/>
            <a:chOff x="909858" y="1093401"/>
            <a:chExt cx="1286619" cy="1325853"/>
          </a:xfrm>
        </p:grpSpPr>
        <p:sp>
          <p:nvSpPr>
            <p:cNvPr id="5" name="Freeform 21">
              <a:extLst>
                <a:ext uri="{FF2B5EF4-FFF2-40B4-BE49-F238E27FC236}">
                  <a16:creationId xmlns:a16="http://schemas.microsoft.com/office/drawing/2014/main" id="{19C40207-FBEA-AB36-C64E-0FA21F95E404}"/>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275C6054-65DD-421A-6614-F899C9B708BB}"/>
                </a:ext>
              </a:extLst>
            </p:cNvPr>
            <p:cNvSpPr txBox="1"/>
            <p:nvPr/>
          </p:nvSpPr>
          <p:spPr>
            <a:xfrm>
              <a:off x="909858" y="2142255"/>
              <a:ext cx="1286619" cy="276999"/>
            </a:xfrm>
            <a:prstGeom prst="rect">
              <a:avLst/>
            </a:prstGeom>
            <a:noFill/>
          </p:spPr>
          <p:txBody>
            <a:bodyPr wrap="square" lIns="0" tIns="0" rIns="0" bIns="0" rtlCol="0">
              <a:spAutoFit/>
            </a:bodyPr>
            <a:lstStyle/>
            <a:p>
              <a:pPr algn="ctr"/>
              <a:r>
                <a:rPr lang="en-US"/>
                <a:t>transformer</a:t>
              </a:r>
            </a:p>
          </p:txBody>
        </p:sp>
      </p:grpSp>
      <p:sp>
        <p:nvSpPr>
          <p:cNvPr id="8" name="Text Placeholder 10">
            <a:extLst>
              <a:ext uri="{FF2B5EF4-FFF2-40B4-BE49-F238E27FC236}">
                <a16:creationId xmlns:a16="http://schemas.microsoft.com/office/drawing/2014/main" id="{1AF31649-1265-A7FC-AEA3-D65CA8738665}"/>
              </a:ext>
            </a:extLst>
          </p:cNvPr>
          <p:cNvSpPr>
            <a:spLocks noGrp="1"/>
          </p:cNvSpPr>
          <p:nvPr>
            <p:ph type="body" sz="quarter" idx="10"/>
          </p:nvPr>
        </p:nvSpPr>
        <p:spPr>
          <a:xfrm>
            <a:off x="6377525" y="1230263"/>
            <a:ext cx="6344306" cy="549382"/>
          </a:xfrm>
        </p:spPr>
        <p:txBody>
          <a:bodyPr/>
          <a:lstStyle/>
          <a:p>
            <a:pPr algn="ctr"/>
            <a:r>
              <a:rPr lang="en-US"/>
              <a:t>Multi-head Attention (MHA)</a:t>
            </a:r>
          </a:p>
        </p:txBody>
      </p:sp>
      <p:grpSp>
        <p:nvGrpSpPr>
          <p:cNvPr id="79" name="Group 78">
            <a:extLst>
              <a:ext uri="{FF2B5EF4-FFF2-40B4-BE49-F238E27FC236}">
                <a16:creationId xmlns:a16="http://schemas.microsoft.com/office/drawing/2014/main" id="{7C946EC0-8BC9-6E65-3120-7C2393C21551}"/>
              </a:ext>
            </a:extLst>
          </p:cNvPr>
          <p:cNvGrpSpPr/>
          <p:nvPr/>
        </p:nvGrpSpPr>
        <p:grpSpPr>
          <a:xfrm>
            <a:off x="4637553" y="2407521"/>
            <a:ext cx="8773280" cy="7153170"/>
            <a:chOff x="2178610" y="1014919"/>
            <a:chExt cx="4386640" cy="3576585"/>
          </a:xfrm>
        </p:grpSpPr>
        <p:cxnSp>
          <p:nvCxnSpPr>
            <p:cNvPr id="69" name="Straight Arrow Connector 68">
              <a:extLst>
                <a:ext uri="{FF2B5EF4-FFF2-40B4-BE49-F238E27FC236}">
                  <a16:creationId xmlns:a16="http://schemas.microsoft.com/office/drawing/2014/main" id="{87026412-9FB9-9B12-DDF2-369222675158}"/>
                </a:ext>
              </a:extLst>
            </p:cNvPr>
            <p:cNvCxnSpPr>
              <a:cxnSpLocks/>
            </p:cNvCxnSpPr>
            <p:nvPr/>
          </p:nvCxnSpPr>
          <p:spPr>
            <a:xfrm flipH="1" flipV="1">
              <a:off x="5360069" y="2801471"/>
              <a:ext cx="9671" cy="635316"/>
            </a:xfrm>
            <a:prstGeom prst="straightConnector1">
              <a:avLst/>
            </a:prstGeom>
            <a:ln w="28575">
              <a:solidFill>
                <a:schemeClr val="accent5">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CC41150-077C-F384-F3DF-F2EB926A1410}"/>
                </a:ext>
              </a:extLst>
            </p:cNvPr>
            <p:cNvCxnSpPr>
              <a:cxnSpLocks/>
            </p:cNvCxnSpPr>
            <p:nvPr/>
          </p:nvCxnSpPr>
          <p:spPr>
            <a:xfrm flipV="1">
              <a:off x="5488312" y="2919612"/>
              <a:ext cx="0" cy="410618"/>
            </a:xfrm>
            <a:prstGeom prst="straightConnector1">
              <a:avLst/>
            </a:prstGeom>
            <a:ln w="28575">
              <a:solidFill>
                <a:schemeClr val="accent5">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A491365-213A-546B-679F-8CFFE722BFC4}"/>
                </a:ext>
              </a:extLst>
            </p:cNvPr>
            <p:cNvCxnSpPr>
              <a:cxnSpLocks/>
            </p:cNvCxnSpPr>
            <p:nvPr/>
          </p:nvCxnSpPr>
          <p:spPr>
            <a:xfrm flipH="1" flipV="1">
              <a:off x="4053495" y="2807515"/>
              <a:ext cx="9671" cy="635316"/>
            </a:xfrm>
            <a:prstGeom prst="straightConnector1">
              <a:avLst/>
            </a:prstGeom>
            <a:ln w="28575">
              <a:solidFill>
                <a:schemeClr val="accent5">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D80FFB8-D357-D7E9-11F8-78497DBC18F0}"/>
                </a:ext>
              </a:extLst>
            </p:cNvPr>
            <p:cNvCxnSpPr>
              <a:cxnSpLocks/>
            </p:cNvCxnSpPr>
            <p:nvPr/>
          </p:nvCxnSpPr>
          <p:spPr>
            <a:xfrm flipV="1">
              <a:off x="4181738" y="2925656"/>
              <a:ext cx="0" cy="410618"/>
            </a:xfrm>
            <a:prstGeom prst="straightConnector1">
              <a:avLst/>
            </a:prstGeom>
            <a:ln w="28575">
              <a:solidFill>
                <a:schemeClr val="accent5">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236FE9-1068-7BE3-5793-3414764073AE}"/>
                </a:ext>
              </a:extLst>
            </p:cNvPr>
            <p:cNvCxnSpPr>
              <a:cxnSpLocks/>
              <a:stCxn id="28" idx="0"/>
            </p:cNvCxnSpPr>
            <p:nvPr/>
          </p:nvCxnSpPr>
          <p:spPr>
            <a:xfrm flipH="1" flipV="1">
              <a:off x="2736449" y="2807515"/>
              <a:ext cx="9671" cy="635316"/>
            </a:xfrm>
            <a:prstGeom prst="straightConnector1">
              <a:avLst/>
            </a:prstGeom>
            <a:ln w="28575">
              <a:solidFill>
                <a:schemeClr val="accent5">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4323DDF-3C4D-90F6-782E-16BE6A73F246}"/>
                </a:ext>
              </a:extLst>
            </p:cNvPr>
            <p:cNvCxnSpPr>
              <a:cxnSpLocks/>
            </p:cNvCxnSpPr>
            <p:nvPr/>
          </p:nvCxnSpPr>
          <p:spPr>
            <a:xfrm flipV="1">
              <a:off x="2864692" y="2925656"/>
              <a:ext cx="0" cy="410618"/>
            </a:xfrm>
            <a:prstGeom prst="straightConnector1">
              <a:avLst/>
            </a:prstGeom>
            <a:ln w="28575">
              <a:solidFill>
                <a:schemeClr val="accent5">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D68EF47E-89B7-1F3C-F96C-D9E094601C17}"/>
                </a:ext>
              </a:extLst>
            </p:cNvPr>
            <p:cNvSpPr/>
            <p:nvPr/>
          </p:nvSpPr>
          <p:spPr>
            <a:xfrm>
              <a:off x="4043319" y="1014919"/>
              <a:ext cx="1463040"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Linear</a:t>
              </a:r>
            </a:p>
          </p:txBody>
        </p:sp>
        <p:cxnSp>
          <p:nvCxnSpPr>
            <p:cNvPr id="19" name="Straight Arrow Connector 18">
              <a:extLst>
                <a:ext uri="{FF2B5EF4-FFF2-40B4-BE49-F238E27FC236}">
                  <a16:creationId xmlns:a16="http://schemas.microsoft.com/office/drawing/2014/main" id="{D7163DCE-7549-1F7D-0596-0644528F31C8}"/>
                </a:ext>
              </a:extLst>
            </p:cNvPr>
            <p:cNvCxnSpPr>
              <a:cxnSpLocks/>
              <a:stCxn id="14" idx="0"/>
            </p:cNvCxnSpPr>
            <p:nvPr/>
          </p:nvCxnSpPr>
          <p:spPr>
            <a:xfrm flipV="1">
              <a:off x="4774839" y="1449659"/>
              <a:ext cx="0" cy="19690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38CFD8F-94A0-F305-1E22-ED0CEC05BAA2}"/>
                </a:ext>
              </a:extLst>
            </p:cNvPr>
            <p:cNvGrpSpPr/>
            <p:nvPr/>
          </p:nvGrpSpPr>
          <p:grpSpPr>
            <a:xfrm>
              <a:off x="2178610" y="3336274"/>
              <a:ext cx="1137436" cy="1255230"/>
              <a:chOff x="2178610" y="3346137"/>
              <a:chExt cx="1137436" cy="1255230"/>
            </a:xfrm>
          </p:grpSpPr>
          <p:sp>
            <p:nvSpPr>
              <p:cNvPr id="29" name="Rectangle: Rounded Corners 28">
                <a:extLst>
                  <a:ext uri="{FF2B5EF4-FFF2-40B4-BE49-F238E27FC236}">
                    <a16:creationId xmlns:a16="http://schemas.microsoft.com/office/drawing/2014/main" id="{66F07111-C9EA-4CE1-B070-AB77D375B49D}"/>
                  </a:ext>
                </a:extLst>
              </p:cNvPr>
              <p:cNvSpPr/>
              <p:nvPr/>
            </p:nvSpPr>
            <p:spPr>
              <a:xfrm>
                <a:off x="2353703" y="3346137"/>
                <a:ext cx="962343" cy="457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28" name="Rectangle: Rounded Corners 27">
                <a:extLst>
                  <a:ext uri="{FF2B5EF4-FFF2-40B4-BE49-F238E27FC236}">
                    <a16:creationId xmlns:a16="http://schemas.microsoft.com/office/drawing/2014/main" id="{05BCF23F-678B-0FB2-BF83-AA8CA03472E0}"/>
                  </a:ext>
                </a:extLst>
              </p:cNvPr>
              <p:cNvSpPr/>
              <p:nvPr/>
            </p:nvSpPr>
            <p:spPr>
              <a:xfrm>
                <a:off x="2264948" y="3452694"/>
                <a:ext cx="962343" cy="457200"/>
              </a:xfrm>
              <a:prstGeom prst="roundRect">
                <a:avLst/>
              </a:prstGeom>
              <a:solidFill>
                <a:schemeClr val="accent4">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10" name="Rectangle: Rounded Corners 9">
                <a:extLst>
                  <a:ext uri="{FF2B5EF4-FFF2-40B4-BE49-F238E27FC236}">
                    <a16:creationId xmlns:a16="http://schemas.microsoft.com/office/drawing/2014/main" id="{1A41ADC5-393D-E345-CAD7-2E177A32FF2F}"/>
                  </a:ext>
                </a:extLst>
              </p:cNvPr>
              <p:cNvSpPr/>
              <p:nvPr/>
            </p:nvSpPr>
            <p:spPr>
              <a:xfrm>
                <a:off x="2178610" y="3559250"/>
                <a:ext cx="962343"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Linear</a:t>
                </a:r>
              </a:p>
            </p:txBody>
          </p:sp>
          <p:cxnSp>
            <p:nvCxnSpPr>
              <p:cNvPr id="20" name="Straight Arrow Connector 19">
                <a:extLst>
                  <a:ext uri="{FF2B5EF4-FFF2-40B4-BE49-F238E27FC236}">
                    <a16:creationId xmlns:a16="http://schemas.microsoft.com/office/drawing/2014/main" id="{89ECCB28-4CC8-585B-42D8-61F6084DE889}"/>
                  </a:ext>
                </a:extLst>
              </p:cNvPr>
              <p:cNvCxnSpPr>
                <a:cxnSpLocks/>
                <a:stCxn id="22" idx="0"/>
                <a:endCxn id="10" idx="2"/>
              </p:cNvCxnSpPr>
              <p:nvPr/>
            </p:nvCxnSpPr>
            <p:spPr>
              <a:xfrm flipV="1">
                <a:off x="2659781" y="4016450"/>
                <a:ext cx="1" cy="2191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885668C5-F072-ABC5-366B-EAE3881FFDCB}"/>
                  </a:ext>
                </a:extLst>
              </p:cNvPr>
              <p:cNvSpPr/>
              <p:nvPr/>
            </p:nvSpPr>
            <p:spPr>
              <a:xfrm>
                <a:off x="2401599" y="4235607"/>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Q</a:t>
                </a:r>
                <a:endParaRPr lang="en-US" baseline="-25000">
                  <a:solidFill>
                    <a:schemeClr val="tx1"/>
                  </a:solidFill>
                  <a:latin typeface="+mj-lt"/>
                </a:endParaRPr>
              </a:p>
            </p:txBody>
          </p:sp>
        </p:grpSp>
        <p:grpSp>
          <p:nvGrpSpPr>
            <p:cNvPr id="38" name="Group 37">
              <a:extLst>
                <a:ext uri="{FF2B5EF4-FFF2-40B4-BE49-F238E27FC236}">
                  <a16:creationId xmlns:a16="http://schemas.microsoft.com/office/drawing/2014/main" id="{D93EB53A-89F1-EF0E-1009-87B6AA8BAF11}"/>
                </a:ext>
              </a:extLst>
            </p:cNvPr>
            <p:cNvGrpSpPr/>
            <p:nvPr/>
          </p:nvGrpSpPr>
          <p:grpSpPr>
            <a:xfrm>
              <a:off x="3485473" y="3336274"/>
              <a:ext cx="1137436" cy="1255230"/>
              <a:chOff x="2178610" y="3346137"/>
              <a:chExt cx="1137436" cy="1255230"/>
            </a:xfrm>
          </p:grpSpPr>
          <p:sp>
            <p:nvSpPr>
              <p:cNvPr id="39" name="Rectangle: Rounded Corners 38">
                <a:extLst>
                  <a:ext uri="{FF2B5EF4-FFF2-40B4-BE49-F238E27FC236}">
                    <a16:creationId xmlns:a16="http://schemas.microsoft.com/office/drawing/2014/main" id="{AECC31E9-B5A0-9C79-149E-61748EF69E40}"/>
                  </a:ext>
                </a:extLst>
              </p:cNvPr>
              <p:cNvSpPr/>
              <p:nvPr/>
            </p:nvSpPr>
            <p:spPr>
              <a:xfrm>
                <a:off x="2353703" y="3346137"/>
                <a:ext cx="962343" cy="457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40" name="Rectangle: Rounded Corners 39">
                <a:extLst>
                  <a:ext uri="{FF2B5EF4-FFF2-40B4-BE49-F238E27FC236}">
                    <a16:creationId xmlns:a16="http://schemas.microsoft.com/office/drawing/2014/main" id="{CF80243F-E0A0-E786-F606-DD27DF44F428}"/>
                  </a:ext>
                </a:extLst>
              </p:cNvPr>
              <p:cNvSpPr/>
              <p:nvPr/>
            </p:nvSpPr>
            <p:spPr>
              <a:xfrm>
                <a:off x="2264948" y="3452694"/>
                <a:ext cx="962343" cy="457200"/>
              </a:xfrm>
              <a:prstGeom prst="roundRect">
                <a:avLst/>
              </a:prstGeom>
              <a:solidFill>
                <a:schemeClr val="accent4">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41" name="Rectangle: Rounded Corners 40">
                <a:extLst>
                  <a:ext uri="{FF2B5EF4-FFF2-40B4-BE49-F238E27FC236}">
                    <a16:creationId xmlns:a16="http://schemas.microsoft.com/office/drawing/2014/main" id="{512FF435-CBA9-ED36-9CB1-D404E408EF48}"/>
                  </a:ext>
                </a:extLst>
              </p:cNvPr>
              <p:cNvSpPr/>
              <p:nvPr/>
            </p:nvSpPr>
            <p:spPr>
              <a:xfrm>
                <a:off x="2178610" y="3559250"/>
                <a:ext cx="962343"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Linear</a:t>
                </a:r>
              </a:p>
            </p:txBody>
          </p:sp>
          <p:cxnSp>
            <p:nvCxnSpPr>
              <p:cNvPr id="42" name="Straight Arrow Connector 41">
                <a:extLst>
                  <a:ext uri="{FF2B5EF4-FFF2-40B4-BE49-F238E27FC236}">
                    <a16:creationId xmlns:a16="http://schemas.microsoft.com/office/drawing/2014/main" id="{ADEBA282-0613-5515-3FAA-F7202E1146EC}"/>
                  </a:ext>
                </a:extLst>
              </p:cNvPr>
              <p:cNvCxnSpPr>
                <a:cxnSpLocks/>
                <a:stCxn id="43" idx="0"/>
                <a:endCxn id="41" idx="2"/>
              </p:cNvCxnSpPr>
              <p:nvPr/>
            </p:nvCxnSpPr>
            <p:spPr>
              <a:xfrm flipV="1">
                <a:off x="2659781" y="4016450"/>
                <a:ext cx="1" cy="2191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A19F3904-4E09-1F05-201F-AA365DFFC0C9}"/>
                  </a:ext>
                </a:extLst>
              </p:cNvPr>
              <p:cNvSpPr/>
              <p:nvPr/>
            </p:nvSpPr>
            <p:spPr>
              <a:xfrm>
                <a:off x="2401599" y="4235607"/>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K</a:t>
                </a:r>
              </a:p>
            </p:txBody>
          </p:sp>
        </p:grpSp>
        <p:grpSp>
          <p:nvGrpSpPr>
            <p:cNvPr id="45" name="Group 44">
              <a:extLst>
                <a:ext uri="{FF2B5EF4-FFF2-40B4-BE49-F238E27FC236}">
                  <a16:creationId xmlns:a16="http://schemas.microsoft.com/office/drawing/2014/main" id="{63E8E25C-38A5-FC9C-AAE4-FB854173974B}"/>
                </a:ext>
              </a:extLst>
            </p:cNvPr>
            <p:cNvGrpSpPr/>
            <p:nvPr/>
          </p:nvGrpSpPr>
          <p:grpSpPr>
            <a:xfrm>
              <a:off x="4755649" y="3336274"/>
              <a:ext cx="1137436" cy="1255230"/>
              <a:chOff x="2178610" y="3346137"/>
              <a:chExt cx="1137436" cy="1255230"/>
            </a:xfrm>
          </p:grpSpPr>
          <p:sp>
            <p:nvSpPr>
              <p:cNvPr id="46" name="Rectangle: Rounded Corners 45">
                <a:extLst>
                  <a:ext uri="{FF2B5EF4-FFF2-40B4-BE49-F238E27FC236}">
                    <a16:creationId xmlns:a16="http://schemas.microsoft.com/office/drawing/2014/main" id="{B0EC28D2-D8A2-DF7B-AA5F-4984C55D1BB1}"/>
                  </a:ext>
                </a:extLst>
              </p:cNvPr>
              <p:cNvSpPr/>
              <p:nvPr/>
            </p:nvSpPr>
            <p:spPr>
              <a:xfrm>
                <a:off x="2353703" y="3346137"/>
                <a:ext cx="962343" cy="457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47" name="Rectangle: Rounded Corners 46">
                <a:extLst>
                  <a:ext uri="{FF2B5EF4-FFF2-40B4-BE49-F238E27FC236}">
                    <a16:creationId xmlns:a16="http://schemas.microsoft.com/office/drawing/2014/main" id="{C98E0F73-0AF7-5890-8F2E-232A8F85ED5F}"/>
                  </a:ext>
                </a:extLst>
              </p:cNvPr>
              <p:cNvSpPr/>
              <p:nvPr/>
            </p:nvSpPr>
            <p:spPr>
              <a:xfrm>
                <a:off x="2264948" y="3452694"/>
                <a:ext cx="962343" cy="457200"/>
              </a:xfrm>
              <a:prstGeom prst="roundRect">
                <a:avLst/>
              </a:prstGeom>
              <a:solidFill>
                <a:schemeClr val="accent4">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48" name="Rectangle: Rounded Corners 47">
                <a:extLst>
                  <a:ext uri="{FF2B5EF4-FFF2-40B4-BE49-F238E27FC236}">
                    <a16:creationId xmlns:a16="http://schemas.microsoft.com/office/drawing/2014/main" id="{4BCF3837-EEF1-66E5-87F0-F91AD4A56251}"/>
                  </a:ext>
                </a:extLst>
              </p:cNvPr>
              <p:cNvSpPr/>
              <p:nvPr/>
            </p:nvSpPr>
            <p:spPr>
              <a:xfrm>
                <a:off x="2178610" y="3559250"/>
                <a:ext cx="962343" cy="4572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Linear</a:t>
                </a:r>
              </a:p>
            </p:txBody>
          </p:sp>
          <p:cxnSp>
            <p:nvCxnSpPr>
              <p:cNvPr id="49" name="Straight Arrow Connector 48">
                <a:extLst>
                  <a:ext uri="{FF2B5EF4-FFF2-40B4-BE49-F238E27FC236}">
                    <a16:creationId xmlns:a16="http://schemas.microsoft.com/office/drawing/2014/main" id="{B0BD38EC-1266-7B01-82E3-CA3BC8560F73}"/>
                  </a:ext>
                </a:extLst>
              </p:cNvPr>
              <p:cNvCxnSpPr>
                <a:cxnSpLocks/>
                <a:stCxn id="50" idx="0"/>
                <a:endCxn id="48" idx="2"/>
              </p:cNvCxnSpPr>
              <p:nvPr/>
            </p:nvCxnSpPr>
            <p:spPr>
              <a:xfrm flipV="1">
                <a:off x="2659781" y="4016450"/>
                <a:ext cx="1" cy="219157"/>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4CB0298F-6C7A-11E6-1743-AB84FC04EEC2}"/>
                  </a:ext>
                </a:extLst>
              </p:cNvPr>
              <p:cNvSpPr/>
              <p:nvPr/>
            </p:nvSpPr>
            <p:spPr>
              <a:xfrm>
                <a:off x="2401599" y="4235607"/>
                <a:ext cx="516364" cy="365760"/>
              </a:xfrm>
              <a:prstGeom prst="roundRect">
                <a:avLst/>
              </a:prstGeom>
              <a:solidFill>
                <a:schemeClr val="accent6"/>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7800" tIns="177800" rIns="177800" bIns="177800" numCol="1" spcCol="0" rtlCol="0" fromWordArt="0" anchor="ctr" anchorCtr="0" forceAA="0" compatLnSpc="1">
                <a:prstTxWarp prst="textNoShape">
                  <a:avLst/>
                </a:prstTxWarp>
                <a:noAutofit/>
              </a:bodyPr>
              <a:lstStyle/>
              <a:p>
                <a:pPr algn="ctr"/>
                <a:r>
                  <a:rPr lang="en-US">
                    <a:solidFill>
                      <a:schemeClr val="tx1"/>
                    </a:solidFill>
                    <a:latin typeface="+mj-lt"/>
                  </a:rPr>
                  <a:t>V</a:t>
                </a:r>
              </a:p>
            </p:txBody>
          </p:sp>
        </p:grpSp>
        <p:grpSp>
          <p:nvGrpSpPr>
            <p:cNvPr id="53" name="Group 52">
              <a:extLst>
                <a:ext uri="{FF2B5EF4-FFF2-40B4-BE49-F238E27FC236}">
                  <a16:creationId xmlns:a16="http://schemas.microsoft.com/office/drawing/2014/main" id="{63AE97A4-89AD-B25B-69A1-C8922ABDD853}"/>
                </a:ext>
              </a:extLst>
            </p:cNvPr>
            <p:cNvGrpSpPr/>
            <p:nvPr/>
          </p:nvGrpSpPr>
          <p:grpSpPr>
            <a:xfrm>
              <a:off x="2357009" y="2317041"/>
              <a:ext cx="3834265" cy="760030"/>
              <a:chOff x="2617021" y="2366950"/>
              <a:chExt cx="3834265" cy="760030"/>
            </a:xfrm>
          </p:grpSpPr>
          <p:sp>
            <p:nvSpPr>
              <p:cNvPr id="51" name="Rectangle: Rounded Corners 50">
                <a:extLst>
                  <a:ext uri="{FF2B5EF4-FFF2-40B4-BE49-F238E27FC236}">
                    <a16:creationId xmlns:a16="http://schemas.microsoft.com/office/drawing/2014/main" id="{415B1703-843D-2CC1-E706-F27AE2D2DD1A}"/>
                  </a:ext>
                </a:extLst>
              </p:cNvPr>
              <p:cNvSpPr/>
              <p:nvPr/>
            </p:nvSpPr>
            <p:spPr>
              <a:xfrm>
                <a:off x="2719582" y="2518365"/>
                <a:ext cx="3629143" cy="457200"/>
              </a:xfrm>
              <a:prstGeom prst="roundRect">
                <a:avLst/>
              </a:prstGeom>
              <a:solidFill>
                <a:schemeClr val="accent2">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latin typeface="+mj-lt"/>
                </a:endParaRPr>
              </a:p>
            </p:txBody>
          </p:sp>
          <p:sp>
            <p:nvSpPr>
              <p:cNvPr id="12" name="Rectangle: Rounded Corners 11">
                <a:extLst>
                  <a:ext uri="{FF2B5EF4-FFF2-40B4-BE49-F238E27FC236}">
                    <a16:creationId xmlns:a16="http://schemas.microsoft.com/office/drawing/2014/main" id="{EC8F5FA5-6D6B-90B4-10A5-59D4CFEFC040}"/>
                  </a:ext>
                </a:extLst>
              </p:cNvPr>
              <p:cNvSpPr/>
              <p:nvPr/>
            </p:nvSpPr>
            <p:spPr>
              <a:xfrm>
                <a:off x="2617021" y="2669780"/>
                <a:ext cx="3629143" cy="4572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mj-lt"/>
                  </a:rPr>
                  <a:t>Scaled Dot-Product Attention</a:t>
                </a:r>
              </a:p>
            </p:txBody>
          </p:sp>
          <p:sp>
            <p:nvSpPr>
              <p:cNvPr id="52" name="Rectangle: Rounded Corners 51">
                <a:extLst>
                  <a:ext uri="{FF2B5EF4-FFF2-40B4-BE49-F238E27FC236}">
                    <a16:creationId xmlns:a16="http://schemas.microsoft.com/office/drawing/2014/main" id="{90CE91D8-2100-6DF7-18B4-AC33AEB5C58E}"/>
                  </a:ext>
                </a:extLst>
              </p:cNvPr>
              <p:cNvSpPr/>
              <p:nvPr/>
            </p:nvSpPr>
            <p:spPr>
              <a:xfrm>
                <a:off x="2822143" y="2366950"/>
                <a:ext cx="3629143" cy="4572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latin typeface="+mj-lt"/>
                </a:endParaRPr>
              </a:p>
            </p:txBody>
          </p:sp>
        </p:grpSp>
        <p:cxnSp>
          <p:nvCxnSpPr>
            <p:cNvPr id="54" name="Straight Arrow Connector 53">
              <a:extLst>
                <a:ext uri="{FF2B5EF4-FFF2-40B4-BE49-F238E27FC236}">
                  <a16:creationId xmlns:a16="http://schemas.microsoft.com/office/drawing/2014/main" id="{58AA3CE2-E460-DF5C-A28E-C4612E16C887}"/>
                </a:ext>
              </a:extLst>
            </p:cNvPr>
            <p:cNvCxnSpPr>
              <a:cxnSpLocks/>
            </p:cNvCxnSpPr>
            <p:nvPr/>
          </p:nvCxnSpPr>
          <p:spPr>
            <a:xfrm flipV="1">
              <a:off x="2610087" y="3077071"/>
              <a:ext cx="0" cy="47231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75F977C-ECEE-9D93-FE00-133653DE56DC}"/>
                </a:ext>
              </a:extLst>
            </p:cNvPr>
            <p:cNvCxnSpPr>
              <a:cxnSpLocks/>
            </p:cNvCxnSpPr>
            <p:nvPr/>
          </p:nvCxnSpPr>
          <p:spPr>
            <a:xfrm flipV="1">
              <a:off x="3927133" y="3077071"/>
              <a:ext cx="0" cy="47231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DB38C94-2756-2EFC-AB2A-29F71AB3C68A}"/>
                </a:ext>
              </a:extLst>
            </p:cNvPr>
            <p:cNvCxnSpPr>
              <a:cxnSpLocks/>
            </p:cNvCxnSpPr>
            <p:nvPr/>
          </p:nvCxnSpPr>
          <p:spPr>
            <a:xfrm flipV="1">
              <a:off x="5233707" y="3071027"/>
              <a:ext cx="0" cy="47231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099CC2-EDDC-DD16-8451-F2AE66A844EE}"/>
                </a:ext>
              </a:extLst>
            </p:cNvPr>
            <p:cNvCxnSpPr>
              <a:cxnSpLocks/>
            </p:cNvCxnSpPr>
            <p:nvPr/>
          </p:nvCxnSpPr>
          <p:spPr>
            <a:xfrm flipH="1" flipV="1">
              <a:off x="4479378" y="1853524"/>
              <a:ext cx="9671" cy="635316"/>
            </a:xfrm>
            <a:prstGeom prst="straightConnector1">
              <a:avLst/>
            </a:prstGeom>
            <a:ln w="28575">
              <a:solidFill>
                <a:schemeClr val="accent5">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C1F872F-D472-4656-B2D3-583C458BD1C7}"/>
                </a:ext>
              </a:extLst>
            </p:cNvPr>
            <p:cNvCxnSpPr>
              <a:cxnSpLocks/>
            </p:cNvCxnSpPr>
            <p:nvPr/>
          </p:nvCxnSpPr>
          <p:spPr>
            <a:xfrm flipV="1">
              <a:off x="4661451" y="1912187"/>
              <a:ext cx="0" cy="410618"/>
            </a:xfrm>
            <a:prstGeom prst="straightConnector1">
              <a:avLst/>
            </a:prstGeom>
            <a:ln w="28575">
              <a:solidFill>
                <a:schemeClr val="accent5">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91FFC1-DBF1-57DC-C8F1-BE853D114738}"/>
                </a:ext>
              </a:extLst>
            </p:cNvPr>
            <p:cNvCxnSpPr>
              <a:cxnSpLocks/>
            </p:cNvCxnSpPr>
            <p:nvPr/>
          </p:nvCxnSpPr>
          <p:spPr>
            <a:xfrm flipV="1">
              <a:off x="4317395" y="2103766"/>
              <a:ext cx="0" cy="531542"/>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4891F3C-02E7-EA57-23ED-0F39DF30D665}"/>
                </a:ext>
              </a:extLst>
            </p:cNvPr>
            <p:cNvSpPr/>
            <p:nvPr/>
          </p:nvSpPr>
          <p:spPr>
            <a:xfrm>
              <a:off x="4043319" y="1646566"/>
              <a:ext cx="1463040" cy="4572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Concat</a:t>
              </a:r>
            </a:p>
          </p:txBody>
        </p:sp>
        <p:sp>
          <p:nvSpPr>
            <p:cNvPr id="77" name="TextBox 76">
              <a:extLst>
                <a:ext uri="{FF2B5EF4-FFF2-40B4-BE49-F238E27FC236}">
                  <a16:creationId xmlns:a16="http://schemas.microsoft.com/office/drawing/2014/main" id="{59B3CAEA-3D5B-56E5-097B-BDB76EEA54D7}"/>
                </a:ext>
              </a:extLst>
            </p:cNvPr>
            <p:cNvSpPr txBox="1"/>
            <p:nvPr/>
          </p:nvSpPr>
          <p:spPr>
            <a:xfrm>
              <a:off x="6229920" y="2332363"/>
              <a:ext cx="236034" cy="276999"/>
            </a:xfrm>
            <a:prstGeom prst="rect">
              <a:avLst/>
            </a:prstGeom>
            <a:noFill/>
          </p:spPr>
          <p:txBody>
            <a:bodyPr wrap="square" lIns="0" tIns="0" rIns="0" bIns="0" rtlCol="0">
              <a:spAutoFit/>
            </a:bodyPr>
            <a:lstStyle/>
            <a:p>
              <a:pPr algn="l"/>
              <a:r>
                <a:rPr lang="en-US">
                  <a:latin typeface="+mj-lt"/>
                </a:rPr>
                <a:t>}</a:t>
              </a:r>
            </a:p>
          </p:txBody>
        </p:sp>
        <p:sp>
          <p:nvSpPr>
            <p:cNvPr id="78" name="TextBox 77">
              <a:extLst>
                <a:ext uri="{FF2B5EF4-FFF2-40B4-BE49-F238E27FC236}">
                  <a16:creationId xmlns:a16="http://schemas.microsoft.com/office/drawing/2014/main" id="{71BCC90B-2647-5A6F-8765-FFDA18C4E472}"/>
                </a:ext>
              </a:extLst>
            </p:cNvPr>
            <p:cNvSpPr txBox="1"/>
            <p:nvPr/>
          </p:nvSpPr>
          <p:spPr>
            <a:xfrm>
              <a:off x="6388505" y="2350341"/>
              <a:ext cx="176745" cy="276999"/>
            </a:xfrm>
            <a:prstGeom prst="rect">
              <a:avLst/>
            </a:prstGeom>
            <a:noFill/>
          </p:spPr>
          <p:txBody>
            <a:bodyPr wrap="square" lIns="0" tIns="0" rIns="0" bIns="0" rtlCol="0">
              <a:spAutoFit/>
            </a:bodyPr>
            <a:lstStyle/>
            <a:p>
              <a:pPr algn="l"/>
              <a:r>
                <a:rPr lang="en-US" dirty="0"/>
                <a:t>h</a:t>
              </a:r>
            </a:p>
          </p:txBody>
        </p:sp>
      </p:grpSp>
      <p:grpSp>
        <p:nvGrpSpPr>
          <p:cNvPr id="80" name="Group 79">
            <a:extLst>
              <a:ext uri="{FF2B5EF4-FFF2-40B4-BE49-F238E27FC236}">
                <a16:creationId xmlns:a16="http://schemas.microsoft.com/office/drawing/2014/main" id="{5B0365D6-BF76-B9FC-07A7-963FF7377FD4}"/>
              </a:ext>
            </a:extLst>
          </p:cNvPr>
          <p:cNvGrpSpPr/>
          <p:nvPr/>
        </p:nvGrpSpPr>
        <p:grpSpPr>
          <a:xfrm>
            <a:off x="832481" y="6402915"/>
            <a:ext cx="3122902" cy="2560086"/>
            <a:chOff x="218003" y="1493932"/>
            <a:chExt cx="1561451" cy="1280043"/>
          </a:xfrm>
        </p:grpSpPr>
        <p:sp>
          <p:nvSpPr>
            <p:cNvPr id="81" name="Freeform 13">
              <a:extLst>
                <a:ext uri="{FF2B5EF4-FFF2-40B4-BE49-F238E27FC236}">
                  <a16:creationId xmlns:a16="http://schemas.microsoft.com/office/drawing/2014/main" id="{E22179D5-06EF-C724-C5A7-C12D84B95442}"/>
                </a:ext>
              </a:extLst>
            </p:cNvPr>
            <p:cNvSpPr>
              <a:spLocks noChangeAspect="1" noEditPoints="1"/>
            </p:cNvSpPr>
            <p:nvPr/>
          </p:nvSpPr>
          <p:spPr bwMode="auto">
            <a:xfrm>
              <a:off x="256966" y="1493932"/>
              <a:ext cx="1483525" cy="914400"/>
            </a:xfrm>
            <a:custGeom>
              <a:avLst/>
              <a:gdLst>
                <a:gd name="T0" fmla="*/ 4438 w 4799"/>
                <a:gd name="T1" fmla="*/ 1660 h 2953"/>
                <a:gd name="T2" fmla="*/ 4438 w 4799"/>
                <a:gd name="T3" fmla="*/ 1241 h 2953"/>
                <a:gd name="T4" fmla="*/ 4438 w 4799"/>
                <a:gd name="T5" fmla="*/ 1660 h 2953"/>
                <a:gd name="T6" fmla="*/ 2765 w 4799"/>
                <a:gd name="T7" fmla="*/ 2504 h 2953"/>
                <a:gd name="T8" fmla="*/ 2415 w 4799"/>
                <a:gd name="T9" fmla="*/ 2230 h 2953"/>
                <a:gd name="T10" fmla="*/ 1421 w 4799"/>
                <a:gd name="T11" fmla="*/ 1751 h 2953"/>
                <a:gd name="T12" fmla="*/ 2415 w 4799"/>
                <a:gd name="T13" fmla="*/ 1812 h 2953"/>
                <a:gd name="T14" fmla="*/ 4079 w 4799"/>
                <a:gd name="T15" fmla="*/ 1481 h 2953"/>
                <a:gd name="T16" fmla="*/ 2765 w 4799"/>
                <a:gd name="T17" fmla="*/ 2504 h 2953"/>
                <a:gd name="T18" fmla="*/ 2415 w 4799"/>
                <a:gd name="T19" fmla="*/ 2801 h 2953"/>
                <a:gd name="T20" fmla="*/ 2206 w 4799"/>
                <a:gd name="T21" fmla="*/ 2591 h 2953"/>
                <a:gd name="T22" fmla="*/ 2625 w 4799"/>
                <a:gd name="T23" fmla="*/ 2591 h 2953"/>
                <a:gd name="T24" fmla="*/ 2415 w 4799"/>
                <a:gd name="T25" fmla="*/ 2801 h 2953"/>
                <a:gd name="T26" fmla="*/ 722 w 4799"/>
                <a:gd name="T27" fmla="*/ 2018 h 2953"/>
                <a:gd name="T28" fmla="*/ 1360 w 4799"/>
                <a:gd name="T29" fmla="*/ 1774 h 2953"/>
                <a:gd name="T30" fmla="*/ 722 w 4799"/>
                <a:gd name="T31" fmla="*/ 2018 h 2953"/>
                <a:gd name="T32" fmla="*/ 361 w 4799"/>
                <a:gd name="T33" fmla="*/ 2231 h 2953"/>
                <a:gd name="T34" fmla="*/ 151 w 4799"/>
                <a:gd name="T35" fmla="*/ 2021 h 2953"/>
                <a:gd name="T36" fmla="*/ 570 w 4799"/>
                <a:gd name="T37" fmla="*/ 2021 h 2953"/>
                <a:gd name="T38" fmla="*/ 361 w 4799"/>
                <a:gd name="T39" fmla="*/ 2231 h 2953"/>
                <a:gd name="T40" fmla="*/ 1125 w 4799"/>
                <a:gd name="T41" fmla="*/ 1511 h 2953"/>
                <a:gd name="T42" fmla="*/ 726 w 4799"/>
                <a:gd name="T43" fmla="*/ 1948 h 2953"/>
                <a:gd name="T44" fmla="*/ 1125 w 4799"/>
                <a:gd name="T45" fmla="*/ 1511 h 2953"/>
                <a:gd name="T46" fmla="*/ 715 w 4799"/>
                <a:gd name="T47" fmla="*/ 961 h 2953"/>
                <a:gd name="T48" fmla="*/ 1338 w 4799"/>
                <a:gd name="T49" fmla="*/ 1186 h 2953"/>
                <a:gd name="T50" fmla="*/ 715 w 4799"/>
                <a:gd name="T51" fmla="*/ 961 h 2953"/>
                <a:gd name="T52" fmla="*/ 361 w 4799"/>
                <a:gd name="T53" fmla="*/ 1103 h 2953"/>
                <a:gd name="T54" fmla="*/ 151 w 4799"/>
                <a:gd name="T55" fmla="*/ 894 h 2953"/>
                <a:gd name="T56" fmla="*/ 570 w 4799"/>
                <a:gd name="T57" fmla="*/ 894 h 2953"/>
                <a:gd name="T58" fmla="*/ 361 w 4799"/>
                <a:gd name="T59" fmla="*/ 1103 h 2953"/>
                <a:gd name="T60" fmla="*/ 2026 w 4799"/>
                <a:gd name="T61" fmla="*/ 431 h 2953"/>
                <a:gd name="T62" fmla="*/ 734 w 4799"/>
                <a:gd name="T63" fmla="*/ 895 h 2953"/>
                <a:gd name="T64" fmla="*/ 2026 w 4799"/>
                <a:gd name="T65" fmla="*/ 431 h 2953"/>
                <a:gd name="T66" fmla="*/ 2415 w 4799"/>
                <a:gd name="T67" fmla="*/ 152 h 2953"/>
                <a:gd name="T68" fmla="*/ 2415 w 4799"/>
                <a:gd name="T69" fmla="*/ 571 h 2953"/>
                <a:gd name="T70" fmla="*/ 2415 w 4799"/>
                <a:gd name="T71" fmla="*/ 152 h 2953"/>
                <a:gd name="T72" fmla="*/ 2044 w 4799"/>
                <a:gd name="T73" fmla="*/ 1451 h 2953"/>
                <a:gd name="T74" fmla="*/ 1377 w 4799"/>
                <a:gd name="T75" fmla="*/ 1702 h 2953"/>
                <a:gd name="T76" fmla="*/ 1399 w 4799"/>
                <a:gd name="T77" fmla="*/ 1209 h 2953"/>
                <a:gd name="T78" fmla="*/ 2044 w 4799"/>
                <a:gd name="T79" fmla="*/ 1451 h 2953"/>
                <a:gd name="T80" fmla="*/ 2625 w 4799"/>
                <a:gd name="T81" fmla="*/ 1451 h 2953"/>
                <a:gd name="T82" fmla="*/ 2206 w 4799"/>
                <a:gd name="T83" fmla="*/ 1451 h 2953"/>
                <a:gd name="T84" fmla="*/ 2625 w 4799"/>
                <a:gd name="T85" fmla="*/ 1451 h 2953"/>
                <a:gd name="T86" fmla="*/ 4062 w 4799"/>
                <a:gd name="T87" fmla="*/ 1420 h 2953"/>
                <a:gd name="T88" fmla="*/ 2775 w 4799"/>
                <a:gd name="T89" fmla="*/ 1420 h 2953"/>
                <a:gd name="T90" fmla="*/ 2060 w 4799"/>
                <a:gd name="T91" fmla="*/ 1392 h 2953"/>
                <a:gd name="T92" fmla="*/ 2071 w 4799"/>
                <a:gd name="T93" fmla="*/ 471 h 2953"/>
                <a:gd name="T94" fmla="*/ 2766 w 4799"/>
                <a:gd name="T95" fmla="*/ 448 h 2953"/>
                <a:gd name="T96" fmla="*/ 4062 w 4799"/>
                <a:gd name="T97" fmla="*/ 1420 h 2953"/>
                <a:gd name="T98" fmla="*/ 4438 w 4799"/>
                <a:gd name="T99" fmla="*/ 1089 h 2953"/>
                <a:gd name="T100" fmla="*/ 2776 w 4799"/>
                <a:gd name="T101" fmla="*/ 380 h 2953"/>
                <a:gd name="T102" fmla="*/ 2415 w 4799"/>
                <a:gd name="T103" fmla="*/ 0 h 2953"/>
                <a:gd name="T104" fmla="*/ 717 w 4799"/>
                <a:gd name="T105" fmla="*/ 836 h 2953"/>
                <a:gd name="T106" fmla="*/ 0 w 4799"/>
                <a:gd name="T107" fmla="*/ 894 h 2953"/>
                <a:gd name="T108" fmla="*/ 695 w 4799"/>
                <a:gd name="T109" fmla="*/ 1029 h 2953"/>
                <a:gd name="T110" fmla="*/ 697 w 4799"/>
                <a:gd name="T111" fmla="*/ 1890 h 2953"/>
                <a:gd name="T112" fmla="*/ 0 w 4799"/>
                <a:gd name="T113" fmla="*/ 2021 h 2953"/>
                <a:gd name="T114" fmla="*/ 716 w 4799"/>
                <a:gd name="T115" fmla="*/ 2081 h 2953"/>
                <a:gd name="T116" fmla="*/ 2415 w 4799"/>
                <a:gd name="T117" fmla="*/ 2953 h 2953"/>
                <a:gd name="T118" fmla="*/ 2776 w 4799"/>
                <a:gd name="T119" fmla="*/ 2572 h 2953"/>
                <a:gd name="T120" fmla="*/ 4438 w 4799"/>
                <a:gd name="T121" fmla="*/ 1812 h 2953"/>
                <a:gd name="T122" fmla="*/ 4438 w 4799"/>
                <a:gd name="T123" fmla="*/ 1089 h 2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2953">
                  <a:moveTo>
                    <a:pt x="4438" y="1660"/>
                  </a:moveTo>
                  <a:lnTo>
                    <a:pt x="4438" y="1660"/>
                  </a:lnTo>
                  <a:cubicBezTo>
                    <a:pt x="4323" y="1660"/>
                    <a:pt x="4229" y="1566"/>
                    <a:pt x="4229" y="1451"/>
                  </a:cubicBezTo>
                  <a:cubicBezTo>
                    <a:pt x="4229" y="1335"/>
                    <a:pt x="4323" y="1241"/>
                    <a:pt x="4438" y="1241"/>
                  </a:cubicBezTo>
                  <a:cubicBezTo>
                    <a:pt x="4554" y="1241"/>
                    <a:pt x="4648" y="1335"/>
                    <a:pt x="4648" y="1451"/>
                  </a:cubicBezTo>
                  <a:cubicBezTo>
                    <a:pt x="4648" y="1566"/>
                    <a:pt x="4554" y="1660"/>
                    <a:pt x="4438" y="1660"/>
                  </a:cubicBezTo>
                  <a:lnTo>
                    <a:pt x="4438" y="1660"/>
                  </a:lnTo>
                  <a:close/>
                  <a:moveTo>
                    <a:pt x="2765" y="2504"/>
                  </a:moveTo>
                  <a:lnTo>
                    <a:pt x="2765" y="2504"/>
                  </a:lnTo>
                  <a:cubicBezTo>
                    <a:pt x="2726" y="2347"/>
                    <a:pt x="2584" y="2230"/>
                    <a:pt x="2415" y="2230"/>
                  </a:cubicBezTo>
                  <a:cubicBezTo>
                    <a:pt x="2255" y="2230"/>
                    <a:pt x="2119" y="2335"/>
                    <a:pt x="2072" y="2480"/>
                  </a:cubicBezTo>
                  <a:lnTo>
                    <a:pt x="1421" y="1751"/>
                  </a:lnTo>
                  <a:lnTo>
                    <a:pt x="2060" y="1510"/>
                  </a:lnTo>
                  <a:cubicBezTo>
                    <a:pt x="2088" y="1681"/>
                    <a:pt x="2236" y="1812"/>
                    <a:pt x="2415" y="1812"/>
                  </a:cubicBezTo>
                  <a:cubicBezTo>
                    <a:pt x="2604" y="1812"/>
                    <a:pt x="2760" y="1666"/>
                    <a:pt x="2775" y="1481"/>
                  </a:cubicBezTo>
                  <a:lnTo>
                    <a:pt x="4079" y="1481"/>
                  </a:lnTo>
                  <a:cubicBezTo>
                    <a:pt x="4079" y="1485"/>
                    <a:pt x="4080" y="1490"/>
                    <a:pt x="4080" y="1494"/>
                  </a:cubicBezTo>
                  <a:lnTo>
                    <a:pt x="2765" y="2504"/>
                  </a:lnTo>
                  <a:lnTo>
                    <a:pt x="2765" y="2504"/>
                  </a:lnTo>
                  <a:close/>
                  <a:moveTo>
                    <a:pt x="2415" y="2801"/>
                  </a:moveTo>
                  <a:lnTo>
                    <a:pt x="2415" y="2801"/>
                  </a:lnTo>
                  <a:cubicBezTo>
                    <a:pt x="2300" y="2801"/>
                    <a:pt x="2206" y="2707"/>
                    <a:pt x="2206" y="2591"/>
                  </a:cubicBezTo>
                  <a:cubicBezTo>
                    <a:pt x="2206" y="2476"/>
                    <a:pt x="2300" y="2382"/>
                    <a:pt x="2415" y="2382"/>
                  </a:cubicBezTo>
                  <a:cubicBezTo>
                    <a:pt x="2531" y="2382"/>
                    <a:pt x="2625" y="2476"/>
                    <a:pt x="2625" y="2591"/>
                  </a:cubicBezTo>
                  <a:cubicBezTo>
                    <a:pt x="2625" y="2707"/>
                    <a:pt x="2531" y="2801"/>
                    <a:pt x="2415" y="2801"/>
                  </a:cubicBezTo>
                  <a:lnTo>
                    <a:pt x="2415" y="2801"/>
                  </a:lnTo>
                  <a:close/>
                  <a:moveTo>
                    <a:pt x="722" y="2018"/>
                  </a:moveTo>
                  <a:lnTo>
                    <a:pt x="722" y="2018"/>
                  </a:lnTo>
                  <a:cubicBezTo>
                    <a:pt x="722" y="2017"/>
                    <a:pt x="722" y="2016"/>
                    <a:pt x="721" y="2015"/>
                  </a:cubicBezTo>
                  <a:lnTo>
                    <a:pt x="1360" y="1774"/>
                  </a:lnTo>
                  <a:lnTo>
                    <a:pt x="2024" y="2518"/>
                  </a:lnTo>
                  <a:lnTo>
                    <a:pt x="722" y="2018"/>
                  </a:lnTo>
                  <a:lnTo>
                    <a:pt x="722" y="2018"/>
                  </a:lnTo>
                  <a:close/>
                  <a:moveTo>
                    <a:pt x="361" y="2231"/>
                  </a:moveTo>
                  <a:lnTo>
                    <a:pt x="361" y="2231"/>
                  </a:lnTo>
                  <a:cubicBezTo>
                    <a:pt x="245" y="2231"/>
                    <a:pt x="151" y="2137"/>
                    <a:pt x="151" y="2021"/>
                  </a:cubicBezTo>
                  <a:cubicBezTo>
                    <a:pt x="151" y="1906"/>
                    <a:pt x="245" y="1812"/>
                    <a:pt x="361" y="1812"/>
                  </a:cubicBezTo>
                  <a:cubicBezTo>
                    <a:pt x="476" y="1812"/>
                    <a:pt x="570" y="1906"/>
                    <a:pt x="570" y="2021"/>
                  </a:cubicBezTo>
                  <a:cubicBezTo>
                    <a:pt x="570" y="2137"/>
                    <a:pt x="476" y="2231"/>
                    <a:pt x="361" y="2231"/>
                  </a:cubicBezTo>
                  <a:lnTo>
                    <a:pt x="361" y="2231"/>
                  </a:lnTo>
                  <a:close/>
                  <a:moveTo>
                    <a:pt x="1125" y="1511"/>
                  </a:moveTo>
                  <a:lnTo>
                    <a:pt x="1125" y="1511"/>
                  </a:lnTo>
                  <a:lnTo>
                    <a:pt x="1316" y="1725"/>
                  </a:lnTo>
                  <a:lnTo>
                    <a:pt x="726" y="1948"/>
                  </a:lnTo>
                  <a:lnTo>
                    <a:pt x="1125" y="1511"/>
                  </a:lnTo>
                  <a:lnTo>
                    <a:pt x="1125" y="1511"/>
                  </a:lnTo>
                  <a:close/>
                  <a:moveTo>
                    <a:pt x="715" y="961"/>
                  </a:moveTo>
                  <a:lnTo>
                    <a:pt x="715" y="961"/>
                  </a:lnTo>
                  <a:cubicBezTo>
                    <a:pt x="716" y="958"/>
                    <a:pt x="716" y="956"/>
                    <a:pt x="717" y="953"/>
                  </a:cubicBezTo>
                  <a:lnTo>
                    <a:pt x="1338" y="1186"/>
                  </a:lnTo>
                  <a:lnTo>
                    <a:pt x="1125" y="1420"/>
                  </a:lnTo>
                  <a:lnTo>
                    <a:pt x="715" y="961"/>
                  </a:lnTo>
                  <a:lnTo>
                    <a:pt x="715" y="961"/>
                  </a:lnTo>
                  <a:close/>
                  <a:moveTo>
                    <a:pt x="361" y="1103"/>
                  </a:moveTo>
                  <a:lnTo>
                    <a:pt x="361" y="1103"/>
                  </a:lnTo>
                  <a:cubicBezTo>
                    <a:pt x="245" y="1103"/>
                    <a:pt x="151" y="1009"/>
                    <a:pt x="151" y="894"/>
                  </a:cubicBezTo>
                  <a:cubicBezTo>
                    <a:pt x="151" y="779"/>
                    <a:pt x="245" y="685"/>
                    <a:pt x="361" y="685"/>
                  </a:cubicBezTo>
                  <a:cubicBezTo>
                    <a:pt x="476" y="685"/>
                    <a:pt x="570" y="779"/>
                    <a:pt x="570" y="894"/>
                  </a:cubicBezTo>
                  <a:cubicBezTo>
                    <a:pt x="570" y="1009"/>
                    <a:pt x="476" y="1103"/>
                    <a:pt x="361" y="1103"/>
                  </a:cubicBezTo>
                  <a:lnTo>
                    <a:pt x="361" y="1103"/>
                  </a:lnTo>
                  <a:close/>
                  <a:moveTo>
                    <a:pt x="2026" y="431"/>
                  </a:moveTo>
                  <a:lnTo>
                    <a:pt x="2026" y="431"/>
                  </a:lnTo>
                  <a:lnTo>
                    <a:pt x="1382" y="1138"/>
                  </a:lnTo>
                  <a:lnTo>
                    <a:pt x="734" y="895"/>
                  </a:lnTo>
                  <a:lnTo>
                    <a:pt x="2026" y="431"/>
                  </a:lnTo>
                  <a:lnTo>
                    <a:pt x="2026" y="431"/>
                  </a:lnTo>
                  <a:close/>
                  <a:moveTo>
                    <a:pt x="2415" y="152"/>
                  </a:moveTo>
                  <a:lnTo>
                    <a:pt x="2415" y="152"/>
                  </a:lnTo>
                  <a:cubicBezTo>
                    <a:pt x="2531" y="152"/>
                    <a:pt x="2625" y="246"/>
                    <a:pt x="2625" y="361"/>
                  </a:cubicBezTo>
                  <a:cubicBezTo>
                    <a:pt x="2625" y="477"/>
                    <a:pt x="2531" y="571"/>
                    <a:pt x="2415" y="571"/>
                  </a:cubicBezTo>
                  <a:cubicBezTo>
                    <a:pt x="2300" y="571"/>
                    <a:pt x="2206" y="477"/>
                    <a:pt x="2206" y="361"/>
                  </a:cubicBezTo>
                  <a:cubicBezTo>
                    <a:pt x="2206" y="246"/>
                    <a:pt x="2300" y="152"/>
                    <a:pt x="2415" y="152"/>
                  </a:cubicBezTo>
                  <a:lnTo>
                    <a:pt x="2415" y="152"/>
                  </a:lnTo>
                  <a:close/>
                  <a:moveTo>
                    <a:pt x="2044" y="1451"/>
                  </a:moveTo>
                  <a:lnTo>
                    <a:pt x="2044" y="1451"/>
                  </a:lnTo>
                  <a:lnTo>
                    <a:pt x="1377" y="1702"/>
                  </a:lnTo>
                  <a:lnTo>
                    <a:pt x="1166" y="1465"/>
                  </a:lnTo>
                  <a:lnTo>
                    <a:pt x="1399" y="1209"/>
                  </a:lnTo>
                  <a:lnTo>
                    <a:pt x="2044" y="1451"/>
                  </a:lnTo>
                  <a:lnTo>
                    <a:pt x="2044" y="1451"/>
                  </a:lnTo>
                  <a:close/>
                  <a:moveTo>
                    <a:pt x="2625" y="1451"/>
                  </a:moveTo>
                  <a:lnTo>
                    <a:pt x="2625" y="1451"/>
                  </a:lnTo>
                  <a:cubicBezTo>
                    <a:pt x="2625" y="1566"/>
                    <a:pt x="2531" y="1660"/>
                    <a:pt x="2415" y="1660"/>
                  </a:cubicBezTo>
                  <a:cubicBezTo>
                    <a:pt x="2300" y="1660"/>
                    <a:pt x="2206" y="1566"/>
                    <a:pt x="2206" y="1451"/>
                  </a:cubicBezTo>
                  <a:cubicBezTo>
                    <a:pt x="2206" y="1335"/>
                    <a:pt x="2300" y="1241"/>
                    <a:pt x="2415" y="1241"/>
                  </a:cubicBezTo>
                  <a:cubicBezTo>
                    <a:pt x="2531" y="1241"/>
                    <a:pt x="2625" y="1335"/>
                    <a:pt x="2625" y="1451"/>
                  </a:cubicBezTo>
                  <a:lnTo>
                    <a:pt x="2625" y="1451"/>
                  </a:lnTo>
                  <a:close/>
                  <a:moveTo>
                    <a:pt x="4062" y="1420"/>
                  </a:moveTo>
                  <a:lnTo>
                    <a:pt x="4062" y="1420"/>
                  </a:lnTo>
                  <a:lnTo>
                    <a:pt x="2775" y="1420"/>
                  </a:lnTo>
                  <a:cubicBezTo>
                    <a:pt x="2760" y="1235"/>
                    <a:pt x="2604" y="1089"/>
                    <a:pt x="2415" y="1089"/>
                  </a:cubicBezTo>
                  <a:cubicBezTo>
                    <a:pt x="2236" y="1089"/>
                    <a:pt x="2088" y="1221"/>
                    <a:pt x="2060" y="1392"/>
                  </a:cubicBezTo>
                  <a:lnTo>
                    <a:pt x="1443" y="1161"/>
                  </a:lnTo>
                  <a:lnTo>
                    <a:pt x="2071" y="471"/>
                  </a:lnTo>
                  <a:cubicBezTo>
                    <a:pt x="2118" y="617"/>
                    <a:pt x="2255" y="722"/>
                    <a:pt x="2415" y="722"/>
                  </a:cubicBezTo>
                  <a:cubicBezTo>
                    <a:pt x="2585" y="722"/>
                    <a:pt x="2727" y="605"/>
                    <a:pt x="2766" y="448"/>
                  </a:cubicBezTo>
                  <a:lnTo>
                    <a:pt x="4062" y="1420"/>
                  </a:lnTo>
                  <a:lnTo>
                    <a:pt x="4062" y="1420"/>
                  </a:lnTo>
                  <a:close/>
                  <a:moveTo>
                    <a:pt x="4438" y="1089"/>
                  </a:moveTo>
                  <a:lnTo>
                    <a:pt x="4438" y="1089"/>
                  </a:lnTo>
                  <a:cubicBezTo>
                    <a:pt x="4269" y="1089"/>
                    <a:pt x="4127" y="1207"/>
                    <a:pt x="4088" y="1364"/>
                  </a:cubicBezTo>
                  <a:lnTo>
                    <a:pt x="2776" y="380"/>
                  </a:lnTo>
                  <a:cubicBezTo>
                    <a:pt x="2776" y="373"/>
                    <a:pt x="2777" y="367"/>
                    <a:pt x="2777" y="361"/>
                  </a:cubicBezTo>
                  <a:cubicBezTo>
                    <a:pt x="2777" y="162"/>
                    <a:pt x="2615" y="0"/>
                    <a:pt x="2415" y="0"/>
                  </a:cubicBezTo>
                  <a:cubicBezTo>
                    <a:pt x="2218" y="0"/>
                    <a:pt x="2057" y="159"/>
                    <a:pt x="2055" y="356"/>
                  </a:cubicBezTo>
                  <a:lnTo>
                    <a:pt x="717" y="836"/>
                  </a:lnTo>
                  <a:cubicBezTo>
                    <a:pt x="689" y="665"/>
                    <a:pt x="540" y="533"/>
                    <a:pt x="361" y="533"/>
                  </a:cubicBezTo>
                  <a:cubicBezTo>
                    <a:pt x="161" y="533"/>
                    <a:pt x="0" y="695"/>
                    <a:pt x="0" y="894"/>
                  </a:cubicBezTo>
                  <a:cubicBezTo>
                    <a:pt x="0" y="1093"/>
                    <a:pt x="161" y="1255"/>
                    <a:pt x="361" y="1255"/>
                  </a:cubicBezTo>
                  <a:cubicBezTo>
                    <a:pt x="512" y="1255"/>
                    <a:pt x="642" y="1162"/>
                    <a:pt x="695" y="1029"/>
                  </a:cubicBezTo>
                  <a:lnTo>
                    <a:pt x="1084" y="1465"/>
                  </a:lnTo>
                  <a:lnTo>
                    <a:pt x="697" y="1890"/>
                  </a:lnTo>
                  <a:cubicBezTo>
                    <a:pt x="644" y="1756"/>
                    <a:pt x="514" y="1660"/>
                    <a:pt x="361" y="1660"/>
                  </a:cubicBezTo>
                  <a:cubicBezTo>
                    <a:pt x="161" y="1660"/>
                    <a:pt x="0" y="1822"/>
                    <a:pt x="0" y="2021"/>
                  </a:cubicBezTo>
                  <a:cubicBezTo>
                    <a:pt x="0" y="2220"/>
                    <a:pt x="161" y="2382"/>
                    <a:pt x="361" y="2382"/>
                  </a:cubicBezTo>
                  <a:cubicBezTo>
                    <a:pt x="539" y="2382"/>
                    <a:pt x="688" y="2252"/>
                    <a:pt x="716" y="2081"/>
                  </a:cubicBezTo>
                  <a:lnTo>
                    <a:pt x="2054" y="2595"/>
                  </a:lnTo>
                  <a:cubicBezTo>
                    <a:pt x="2056" y="2792"/>
                    <a:pt x="2217" y="2953"/>
                    <a:pt x="2415" y="2953"/>
                  </a:cubicBezTo>
                  <a:cubicBezTo>
                    <a:pt x="2615" y="2953"/>
                    <a:pt x="2777" y="2790"/>
                    <a:pt x="2777" y="2591"/>
                  </a:cubicBezTo>
                  <a:cubicBezTo>
                    <a:pt x="2777" y="2585"/>
                    <a:pt x="2776" y="2579"/>
                    <a:pt x="2776" y="2572"/>
                  </a:cubicBezTo>
                  <a:lnTo>
                    <a:pt x="4094" y="1560"/>
                  </a:lnTo>
                  <a:cubicBezTo>
                    <a:pt x="4141" y="1706"/>
                    <a:pt x="4277" y="1812"/>
                    <a:pt x="4438" y="1812"/>
                  </a:cubicBezTo>
                  <a:cubicBezTo>
                    <a:pt x="4637" y="1812"/>
                    <a:pt x="4799" y="1650"/>
                    <a:pt x="4799" y="1451"/>
                  </a:cubicBezTo>
                  <a:cubicBezTo>
                    <a:pt x="4799" y="1251"/>
                    <a:pt x="4637" y="1089"/>
                    <a:pt x="4438" y="1089"/>
                  </a:cubicBezTo>
                  <a:close/>
                </a:path>
              </a:pathLst>
            </a:custGeom>
            <a:solidFill>
              <a:schemeClr val="accent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7FD3E144-03BB-6DB7-8517-D743C14878E1}"/>
                </a:ext>
              </a:extLst>
            </p:cNvPr>
            <p:cNvSpPr txBox="1"/>
            <p:nvPr/>
          </p:nvSpPr>
          <p:spPr>
            <a:xfrm>
              <a:off x="218003" y="2496976"/>
              <a:ext cx="1561451" cy="276999"/>
            </a:xfrm>
            <a:prstGeom prst="rect">
              <a:avLst/>
            </a:prstGeom>
            <a:noFill/>
          </p:spPr>
          <p:txBody>
            <a:bodyPr wrap="square" lIns="0" tIns="0" rIns="0" bIns="0" rtlCol="0">
              <a:spAutoFit/>
            </a:bodyPr>
            <a:lstStyle/>
            <a:p>
              <a:pPr algn="ctr"/>
              <a:r>
                <a:rPr lang="en-US"/>
                <a:t>neural network</a:t>
              </a:r>
            </a:p>
          </p:txBody>
        </p:sp>
      </p:grpSp>
      <p:sp>
        <p:nvSpPr>
          <p:cNvPr id="83" name="Shape 82">
            <a:extLst>
              <a:ext uri="{FF2B5EF4-FFF2-40B4-BE49-F238E27FC236}">
                <a16:creationId xmlns:a16="http://schemas.microsoft.com/office/drawing/2014/main" id="{F0617013-8C6D-CC98-60E3-8B15BFA43174}"/>
              </a:ext>
            </a:extLst>
          </p:cNvPr>
          <p:cNvSpPr/>
          <p:nvPr/>
        </p:nvSpPr>
        <p:spPr>
          <a:xfrm rot="6600000">
            <a:off x="1747949" y="4350145"/>
            <a:ext cx="2734406" cy="1151346"/>
          </a:xfrm>
          <a:prstGeom prst="swooshArrow">
            <a:avLst>
              <a:gd name="adj1" fmla="val 16310"/>
              <a:gd name="adj2" fmla="val 31370"/>
            </a:avLst>
          </a:prstGeom>
          <a:solidFill>
            <a:schemeClr val="accent5">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cxnSp>
        <p:nvCxnSpPr>
          <p:cNvPr id="84" name="Straight Arrow Connector 83">
            <a:extLst>
              <a:ext uri="{FF2B5EF4-FFF2-40B4-BE49-F238E27FC236}">
                <a16:creationId xmlns:a16="http://schemas.microsoft.com/office/drawing/2014/main" id="{3B982D84-E0E9-3707-ED72-DB3D74B951E4}"/>
              </a:ext>
            </a:extLst>
          </p:cNvPr>
          <p:cNvCxnSpPr>
            <a:cxnSpLocks/>
            <a:stCxn id="11" idx="0"/>
          </p:cNvCxnSpPr>
          <p:nvPr/>
        </p:nvCxnSpPr>
        <p:spPr>
          <a:xfrm flipV="1">
            <a:off x="9830010" y="1843723"/>
            <a:ext cx="0" cy="563798"/>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up)">
                                      <p:cBhvr>
                                        <p:cTn id="7" dur="500"/>
                                        <p:tgtEl>
                                          <p:spTgt spid="8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99A32FD-0E03-0AC6-4D49-8AE678CB74D6}"/>
              </a:ext>
            </a:extLst>
          </p:cNvPr>
          <p:cNvSpPr>
            <a:spLocks noGrp="1"/>
          </p:cNvSpPr>
          <p:nvPr>
            <p:ph type="title"/>
          </p:nvPr>
        </p:nvSpPr>
        <p:spPr/>
        <p:txBody>
          <a:bodyPr anchor="ctr">
            <a:normAutofit/>
          </a:bodyPr>
          <a:lstStyle/>
          <a:p>
            <a:r>
              <a:rPr lang="en-US"/>
              <a:t>Transformer Overview</a:t>
            </a:r>
          </a:p>
        </p:txBody>
      </p:sp>
      <p:grpSp>
        <p:nvGrpSpPr>
          <p:cNvPr id="7" name="Group 6">
            <a:extLst>
              <a:ext uri="{FF2B5EF4-FFF2-40B4-BE49-F238E27FC236}">
                <a16:creationId xmlns:a16="http://schemas.microsoft.com/office/drawing/2014/main" id="{018BD3C1-46F4-6912-B101-208C79A43B30}"/>
              </a:ext>
            </a:extLst>
          </p:cNvPr>
          <p:cNvGrpSpPr/>
          <p:nvPr/>
        </p:nvGrpSpPr>
        <p:grpSpPr>
          <a:xfrm>
            <a:off x="901031" y="1728213"/>
            <a:ext cx="2573238" cy="3575036"/>
            <a:chOff x="909858" y="1093401"/>
            <a:chExt cx="1286619" cy="1787518"/>
          </a:xfrm>
        </p:grpSpPr>
        <p:sp>
          <p:nvSpPr>
            <p:cNvPr id="8" name="Freeform 21">
              <a:extLst>
                <a:ext uri="{FF2B5EF4-FFF2-40B4-BE49-F238E27FC236}">
                  <a16:creationId xmlns:a16="http://schemas.microsoft.com/office/drawing/2014/main" id="{02DFEA82-85BE-A96E-4D9D-9E62AAA543FA}"/>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9" name="TextBox 8">
              <a:extLst>
                <a:ext uri="{FF2B5EF4-FFF2-40B4-BE49-F238E27FC236}">
                  <a16:creationId xmlns:a16="http://schemas.microsoft.com/office/drawing/2014/main" id="{31953FC3-8E87-5046-9567-ADAE1E642465}"/>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transformer</a:t>
              </a:r>
            </a:p>
            <a:p>
              <a:pPr algn="ctr"/>
              <a:r>
                <a:rPr lang="en-US" sz="3200"/>
                <a:t>model </a:t>
              </a:r>
            </a:p>
            <a:p>
              <a:pPr algn="ctr"/>
              <a:r>
                <a:rPr lang="en-US" sz="3200"/>
                <a:t>architecture</a:t>
              </a:r>
            </a:p>
          </p:txBody>
        </p:sp>
      </p:grpSp>
      <p:grpSp>
        <p:nvGrpSpPr>
          <p:cNvPr id="208" name="Group 207">
            <a:extLst>
              <a:ext uri="{FF2B5EF4-FFF2-40B4-BE49-F238E27FC236}">
                <a16:creationId xmlns:a16="http://schemas.microsoft.com/office/drawing/2014/main" id="{3494C283-94B1-D58C-F316-158A61B54D81}"/>
              </a:ext>
            </a:extLst>
          </p:cNvPr>
          <p:cNvGrpSpPr/>
          <p:nvPr/>
        </p:nvGrpSpPr>
        <p:grpSpPr>
          <a:xfrm>
            <a:off x="1971288" y="127386"/>
            <a:ext cx="16226812" cy="9960436"/>
            <a:chOff x="985644" y="63693"/>
            <a:chExt cx="8113406" cy="4980218"/>
          </a:xfrm>
        </p:grpSpPr>
        <p:grpSp>
          <p:nvGrpSpPr>
            <p:cNvPr id="205" name="Group 204">
              <a:extLst>
                <a:ext uri="{FF2B5EF4-FFF2-40B4-BE49-F238E27FC236}">
                  <a16:creationId xmlns:a16="http://schemas.microsoft.com/office/drawing/2014/main" id="{53E92C8C-7632-033F-E192-5DFB7F26DC26}"/>
                </a:ext>
              </a:extLst>
            </p:cNvPr>
            <p:cNvGrpSpPr/>
            <p:nvPr/>
          </p:nvGrpSpPr>
          <p:grpSpPr>
            <a:xfrm>
              <a:off x="985644" y="63693"/>
              <a:ext cx="8113406" cy="4980218"/>
              <a:chOff x="985644" y="63693"/>
              <a:chExt cx="8113406" cy="4980218"/>
            </a:xfrm>
          </p:grpSpPr>
          <p:sp>
            <p:nvSpPr>
              <p:cNvPr id="129" name="Rectangle: Rounded Corners 128">
                <a:extLst>
                  <a:ext uri="{FF2B5EF4-FFF2-40B4-BE49-F238E27FC236}">
                    <a16:creationId xmlns:a16="http://schemas.microsoft.com/office/drawing/2014/main" id="{83938FDB-3CE8-E08A-75B7-B28605F99D74}"/>
                  </a:ext>
                </a:extLst>
              </p:cNvPr>
              <p:cNvSpPr/>
              <p:nvPr/>
            </p:nvSpPr>
            <p:spPr>
              <a:xfrm>
                <a:off x="2186095" y="2159180"/>
                <a:ext cx="2558784" cy="1964067"/>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9" name="Rectangle: Rounded Corners 18">
                <a:extLst>
                  <a:ext uri="{FF2B5EF4-FFF2-40B4-BE49-F238E27FC236}">
                    <a16:creationId xmlns:a16="http://schemas.microsoft.com/office/drawing/2014/main" id="{19BDA46E-45BF-0AB5-BD5F-3969E2F046B3}"/>
                  </a:ext>
                </a:extLst>
              </p:cNvPr>
              <p:cNvSpPr/>
              <p:nvPr/>
            </p:nvSpPr>
            <p:spPr>
              <a:xfrm>
                <a:off x="4948371" y="1402608"/>
                <a:ext cx="3209986" cy="2720640"/>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Rectangle: Rounded Corners 5">
                <a:extLst>
                  <a:ext uri="{FF2B5EF4-FFF2-40B4-BE49-F238E27FC236}">
                    <a16:creationId xmlns:a16="http://schemas.microsoft.com/office/drawing/2014/main" id="{A1886CC6-3660-CAB6-F1DA-E25C8E8F361E}"/>
                  </a:ext>
                </a:extLst>
              </p:cNvPr>
              <p:cNvSpPr/>
              <p:nvPr/>
            </p:nvSpPr>
            <p:spPr>
              <a:xfrm>
                <a:off x="5851537" y="548132"/>
                <a:ext cx="1280160" cy="3017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softmax</a:t>
                </a:r>
              </a:p>
            </p:txBody>
          </p:sp>
          <p:sp>
            <p:nvSpPr>
              <p:cNvPr id="10" name="Rectangle: Rounded Corners 9">
                <a:extLst>
                  <a:ext uri="{FF2B5EF4-FFF2-40B4-BE49-F238E27FC236}">
                    <a16:creationId xmlns:a16="http://schemas.microsoft.com/office/drawing/2014/main" id="{64E964CC-A004-0103-7A3B-75FE23EA7CBA}"/>
                  </a:ext>
                </a:extLst>
              </p:cNvPr>
              <p:cNvSpPr/>
              <p:nvPr/>
            </p:nvSpPr>
            <p:spPr>
              <a:xfrm>
                <a:off x="5851537" y="995769"/>
                <a:ext cx="1280160" cy="30175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linear</a:t>
                </a:r>
              </a:p>
            </p:txBody>
          </p:sp>
          <p:sp>
            <p:nvSpPr>
              <p:cNvPr id="12" name="Rectangle: Rounded Corners 11">
                <a:extLst>
                  <a:ext uri="{FF2B5EF4-FFF2-40B4-BE49-F238E27FC236}">
                    <a16:creationId xmlns:a16="http://schemas.microsoft.com/office/drawing/2014/main" id="{AB370B94-0EF7-390A-B340-6B30269CB865}"/>
                  </a:ext>
                </a:extLst>
              </p:cNvPr>
              <p:cNvSpPr/>
              <p:nvPr/>
            </p:nvSpPr>
            <p:spPr>
              <a:xfrm>
                <a:off x="5752147" y="1819125"/>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13" name="Rectangle: Rounded Corners 12">
                <a:extLst>
                  <a:ext uri="{FF2B5EF4-FFF2-40B4-BE49-F238E27FC236}">
                    <a16:creationId xmlns:a16="http://schemas.microsoft.com/office/drawing/2014/main" id="{04C35366-B233-F34A-83FA-66B92A4AF2DA}"/>
                  </a:ext>
                </a:extLst>
              </p:cNvPr>
              <p:cNvSpPr/>
              <p:nvPr/>
            </p:nvSpPr>
            <p:spPr>
              <a:xfrm>
                <a:off x="5422164" y="2632207"/>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14" name="Rectangle: Rounded Corners 13">
                <a:extLst>
                  <a:ext uri="{FF2B5EF4-FFF2-40B4-BE49-F238E27FC236}">
                    <a16:creationId xmlns:a16="http://schemas.microsoft.com/office/drawing/2014/main" id="{9C3E68B4-0C9F-C00C-9F81-8FFBE0588F29}"/>
                  </a:ext>
                </a:extLst>
              </p:cNvPr>
              <p:cNvSpPr/>
              <p:nvPr/>
            </p:nvSpPr>
            <p:spPr>
              <a:xfrm>
                <a:off x="2636424" y="4309535"/>
                <a:ext cx="1904651"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input embedding</a:t>
                </a:r>
              </a:p>
            </p:txBody>
          </p:sp>
          <p:sp>
            <p:nvSpPr>
              <p:cNvPr id="16" name="Rectangle: Rounded Corners 15">
                <a:extLst>
                  <a:ext uri="{FF2B5EF4-FFF2-40B4-BE49-F238E27FC236}">
                    <a16:creationId xmlns:a16="http://schemas.microsoft.com/office/drawing/2014/main" id="{695ABDC6-3DEF-D044-5845-B04198D0FC67}"/>
                  </a:ext>
                </a:extLst>
              </p:cNvPr>
              <p:cNvSpPr/>
              <p:nvPr/>
            </p:nvSpPr>
            <p:spPr>
              <a:xfrm>
                <a:off x="5485460" y="4309535"/>
                <a:ext cx="2012314"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output embedding</a:t>
                </a:r>
              </a:p>
            </p:txBody>
          </p:sp>
          <p:sp>
            <p:nvSpPr>
              <p:cNvPr id="18" name="TextBox 17">
                <a:extLst>
                  <a:ext uri="{FF2B5EF4-FFF2-40B4-BE49-F238E27FC236}">
                    <a16:creationId xmlns:a16="http://schemas.microsoft.com/office/drawing/2014/main" id="{A1F46266-3153-B6B2-34F0-2014628C7E11}"/>
                  </a:ext>
                </a:extLst>
              </p:cNvPr>
              <p:cNvSpPr txBox="1"/>
              <p:nvPr/>
            </p:nvSpPr>
            <p:spPr>
              <a:xfrm>
                <a:off x="5348617" y="63693"/>
                <a:ext cx="2286000" cy="292388"/>
              </a:xfrm>
              <a:prstGeom prst="rect">
                <a:avLst/>
              </a:prstGeom>
              <a:noFill/>
            </p:spPr>
            <p:txBody>
              <a:bodyPr wrap="square">
                <a:spAutoFit/>
              </a:bodyPr>
              <a:lstStyle/>
              <a:p>
                <a:pPr algn="ctr"/>
                <a:r>
                  <a:rPr lang="en-US" sz="3200"/>
                  <a:t>output probabilities</a:t>
                </a:r>
              </a:p>
            </p:txBody>
          </p:sp>
          <p:sp>
            <p:nvSpPr>
              <p:cNvPr id="22" name="Rectangle: Rounded Corners 21">
                <a:extLst>
                  <a:ext uri="{FF2B5EF4-FFF2-40B4-BE49-F238E27FC236}">
                    <a16:creationId xmlns:a16="http://schemas.microsoft.com/office/drawing/2014/main" id="{2ABBBED2-096D-DB91-4D66-22612811C039}"/>
                  </a:ext>
                </a:extLst>
              </p:cNvPr>
              <p:cNvSpPr/>
              <p:nvPr/>
            </p:nvSpPr>
            <p:spPr>
              <a:xfrm>
                <a:off x="5055716" y="3455563"/>
                <a:ext cx="2871802"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masked multi-head attention</a:t>
                </a:r>
              </a:p>
            </p:txBody>
          </p:sp>
          <p:sp>
            <p:nvSpPr>
              <p:cNvPr id="23" name="TextBox 22">
                <a:extLst>
                  <a:ext uri="{FF2B5EF4-FFF2-40B4-BE49-F238E27FC236}">
                    <a16:creationId xmlns:a16="http://schemas.microsoft.com/office/drawing/2014/main" id="{FFE9DB09-E44B-41E6-667A-56E068FF4912}"/>
                  </a:ext>
                </a:extLst>
              </p:cNvPr>
              <p:cNvSpPr txBox="1"/>
              <p:nvPr/>
            </p:nvSpPr>
            <p:spPr>
              <a:xfrm>
                <a:off x="5348617" y="4751523"/>
                <a:ext cx="2286000" cy="292388"/>
              </a:xfrm>
              <a:prstGeom prst="rect">
                <a:avLst/>
              </a:prstGeom>
              <a:noFill/>
            </p:spPr>
            <p:txBody>
              <a:bodyPr wrap="square">
                <a:spAutoFit/>
              </a:bodyPr>
              <a:lstStyle/>
              <a:p>
                <a:pPr algn="ctr"/>
                <a:r>
                  <a:rPr lang="en-US" sz="3200"/>
                  <a:t>outputs (shifted right)</a:t>
                </a:r>
              </a:p>
            </p:txBody>
          </p:sp>
          <p:cxnSp>
            <p:nvCxnSpPr>
              <p:cNvPr id="29" name="Straight Arrow Connector 28">
                <a:extLst>
                  <a:ext uri="{FF2B5EF4-FFF2-40B4-BE49-F238E27FC236}">
                    <a16:creationId xmlns:a16="http://schemas.microsoft.com/office/drawing/2014/main" id="{1187325E-5808-6A8C-2749-B4EC13796CA1}"/>
                  </a:ext>
                </a:extLst>
              </p:cNvPr>
              <p:cNvCxnSpPr>
                <a:cxnSpLocks/>
                <a:stCxn id="6" idx="0"/>
                <a:endCxn id="18" idx="2"/>
              </p:cNvCxnSpPr>
              <p:nvPr/>
            </p:nvCxnSpPr>
            <p:spPr>
              <a:xfrm flipV="1">
                <a:off x="6491617" y="356081"/>
                <a:ext cx="0" cy="192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48A83CD-E9A2-2461-A721-F3F948579598}"/>
                  </a:ext>
                </a:extLst>
              </p:cNvPr>
              <p:cNvCxnSpPr>
                <a:cxnSpLocks/>
                <a:stCxn id="10" idx="0"/>
                <a:endCxn id="6" idx="2"/>
              </p:cNvCxnSpPr>
              <p:nvPr/>
            </p:nvCxnSpPr>
            <p:spPr>
              <a:xfrm flipV="1">
                <a:off x="6491617" y="849884"/>
                <a:ext cx="0" cy="14588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8AF364-06F5-D65F-9EB2-B35883B9850F}"/>
                  </a:ext>
                </a:extLst>
              </p:cNvPr>
              <p:cNvCxnSpPr>
                <a:cxnSpLocks/>
                <a:stCxn id="12" idx="0"/>
                <a:endCxn id="10" idx="2"/>
              </p:cNvCxnSpPr>
              <p:nvPr/>
            </p:nvCxnSpPr>
            <p:spPr>
              <a:xfrm flipV="1">
                <a:off x="6491617" y="1297521"/>
                <a:ext cx="0"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737BD9A-23DC-5580-733A-72E9493E462D}"/>
                  </a:ext>
                </a:extLst>
              </p:cNvPr>
              <p:cNvSpPr/>
              <p:nvPr/>
            </p:nvSpPr>
            <p:spPr>
              <a:xfrm>
                <a:off x="5851537" y="1474228"/>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8" name="Straight Arrow Connector 37">
                <a:extLst>
                  <a:ext uri="{FF2B5EF4-FFF2-40B4-BE49-F238E27FC236}">
                    <a16:creationId xmlns:a16="http://schemas.microsoft.com/office/drawing/2014/main" id="{272F5BCB-4764-0030-37BE-3391A1207741}"/>
                  </a:ext>
                </a:extLst>
              </p:cNvPr>
              <p:cNvCxnSpPr>
                <a:cxnSpLocks/>
                <a:stCxn id="13" idx="0"/>
                <a:endCxn id="12" idx="2"/>
              </p:cNvCxnSpPr>
              <p:nvPr/>
            </p:nvCxnSpPr>
            <p:spPr>
              <a:xfrm flipH="1" flipV="1">
                <a:off x="6491617" y="2120877"/>
                <a:ext cx="1" cy="51133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8DEE5AD-FE97-4752-2EF2-4E9979EED3F9}"/>
                  </a:ext>
                </a:extLst>
              </p:cNvPr>
              <p:cNvSpPr/>
              <p:nvPr/>
            </p:nvSpPr>
            <p:spPr>
              <a:xfrm>
                <a:off x="5851537"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42" name="Straight Arrow Connector 41">
                <a:extLst>
                  <a:ext uri="{FF2B5EF4-FFF2-40B4-BE49-F238E27FC236}">
                    <a16:creationId xmlns:a16="http://schemas.microsoft.com/office/drawing/2014/main" id="{2BCDB835-AF44-E3C6-04CE-F91ADECE44E5}"/>
                  </a:ext>
                </a:extLst>
              </p:cNvPr>
              <p:cNvCxnSpPr>
                <a:cxnSpLocks/>
                <a:stCxn id="22" idx="0"/>
                <a:endCxn id="13" idx="2"/>
              </p:cNvCxnSpPr>
              <p:nvPr/>
            </p:nvCxnSpPr>
            <p:spPr>
              <a:xfrm flipV="1">
                <a:off x="6491617"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E2843008-9101-5B0A-AAE0-DCB7112D796B}"/>
                  </a:ext>
                </a:extLst>
              </p:cNvPr>
              <p:cNvSpPr/>
              <p:nvPr/>
            </p:nvSpPr>
            <p:spPr>
              <a:xfrm>
                <a:off x="5851537"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45" name="Straight Arrow Connector 44">
                <a:extLst>
                  <a:ext uri="{FF2B5EF4-FFF2-40B4-BE49-F238E27FC236}">
                    <a16:creationId xmlns:a16="http://schemas.microsoft.com/office/drawing/2014/main" id="{28A83873-537A-3854-13DD-3185E90CD96D}"/>
                  </a:ext>
                </a:extLst>
              </p:cNvPr>
              <p:cNvCxnSpPr>
                <a:cxnSpLocks/>
                <a:stCxn id="23" idx="0"/>
                <a:endCxn id="16" idx="2"/>
              </p:cNvCxnSpPr>
              <p:nvPr/>
            </p:nvCxnSpPr>
            <p:spPr>
              <a:xfrm flipV="1">
                <a:off x="6491617" y="4611287"/>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440BF17-E553-1DC9-DB1D-674008A8D542}"/>
                  </a:ext>
                </a:extLst>
              </p:cNvPr>
              <p:cNvCxnSpPr>
                <a:cxnSpLocks/>
                <a:stCxn id="16" idx="0"/>
                <a:endCxn id="22" idx="2"/>
              </p:cNvCxnSpPr>
              <p:nvPr/>
            </p:nvCxnSpPr>
            <p:spPr>
              <a:xfrm flipV="1">
                <a:off x="6491617" y="3757315"/>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A8C13DC-2015-0AFA-EF46-C2E8540BDB9E}"/>
                  </a:ext>
                </a:extLst>
              </p:cNvPr>
              <p:cNvCxnSpPr>
                <a:cxnSpLocks/>
                <a:endCxn id="117" idx="6"/>
              </p:cNvCxnSpPr>
              <p:nvPr/>
            </p:nvCxnSpPr>
            <p:spPr>
              <a:xfrm flipH="1" flipV="1">
                <a:off x="6594497" y="4170150"/>
                <a:ext cx="1411448" cy="9226"/>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AEACCB2-F93C-1C0A-3629-BB3C9B26C798}"/>
                  </a:ext>
                </a:extLst>
              </p:cNvPr>
              <p:cNvSpPr txBox="1"/>
              <p:nvPr/>
            </p:nvSpPr>
            <p:spPr>
              <a:xfrm>
                <a:off x="8005945" y="4010589"/>
                <a:ext cx="1093105" cy="538609"/>
              </a:xfrm>
              <a:prstGeom prst="rect">
                <a:avLst/>
              </a:prstGeom>
              <a:noFill/>
            </p:spPr>
            <p:txBody>
              <a:bodyPr wrap="square">
                <a:spAutoFit/>
              </a:bodyPr>
              <a:lstStyle/>
              <a:p>
                <a:r>
                  <a:rPr lang="en-US" sz="3200"/>
                  <a:t>positional encoding</a:t>
                </a:r>
              </a:p>
            </p:txBody>
          </p:sp>
          <p:sp>
            <p:nvSpPr>
              <p:cNvPr id="117" name="Oval 116">
                <a:extLst>
                  <a:ext uri="{FF2B5EF4-FFF2-40B4-BE49-F238E27FC236}">
                    <a16:creationId xmlns:a16="http://schemas.microsoft.com/office/drawing/2014/main" id="{25E71E4E-D608-C196-5A1A-9CB25B2CD9F9}"/>
                  </a:ext>
                </a:extLst>
              </p:cNvPr>
              <p:cNvSpPr/>
              <p:nvPr/>
            </p:nvSpPr>
            <p:spPr>
              <a:xfrm>
                <a:off x="6411617" y="407871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sp>
            <p:nvSpPr>
              <p:cNvPr id="124" name="Rectangle: Rounded Corners 123">
                <a:extLst>
                  <a:ext uri="{FF2B5EF4-FFF2-40B4-BE49-F238E27FC236}">
                    <a16:creationId xmlns:a16="http://schemas.microsoft.com/office/drawing/2014/main" id="{5A3A1627-1B29-3F6F-C7D3-BFEFD9F299BF}"/>
                  </a:ext>
                </a:extLst>
              </p:cNvPr>
              <p:cNvSpPr/>
              <p:nvPr/>
            </p:nvSpPr>
            <p:spPr>
              <a:xfrm>
                <a:off x="2849279" y="2632207"/>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125" name="Rectangle: Rounded Corners 124">
                <a:extLst>
                  <a:ext uri="{FF2B5EF4-FFF2-40B4-BE49-F238E27FC236}">
                    <a16:creationId xmlns:a16="http://schemas.microsoft.com/office/drawing/2014/main" id="{755E80AD-D24B-13D2-602B-5281DCDF5A24}"/>
                  </a:ext>
                </a:extLst>
              </p:cNvPr>
              <p:cNvSpPr/>
              <p:nvPr/>
            </p:nvSpPr>
            <p:spPr>
              <a:xfrm>
                <a:off x="2519296" y="3455563"/>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128" name="TextBox 127">
                <a:extLst>
                  <a:ext uri="{FF2B5EF4-FFF2-40B4-BE49-F238E27FC236}">
                    <a16:creationId xmlns:a16="http://schemas.microsoft.com/office/drawing/2014/main" id="{9A6AF966-3E43-BE21-3C66-BF17A37EF63D}"/>
                  </a:ext>
                </a:extLst>
              </p:cNvPr>
              <p:cNvSpPr txBox="1"/>
              <p:nvPr/>
            </p:nvSpPr>
            <p:spPr>
              <a:xfrm>
                <a:off x="2445749" y="4751523"/>
                <a:ext cx="2286000" cy="292388"/>
              </a:xfrm>
              <a:prstGeom prst="rect">
                <a:avLst/>
              </a:prstGeom>
              <a:noFill/>
            </p:spPr>
            <p:txBody>
              <a:bodyPr wrap="square">
                <a:spAutoFit/>
              </a:bodyPr>
              <a:lstStyle/>
              <a:p>
                <a:pPr algn="ctr"/>
                <a:r>
                  <a:rPr lang="en-US" sz="3200"/>
                  <a:t>inputs</a:t>
                </a:r>
              </a:p>
            </p:txBody>
          </p:sp>
          <p:cxnSp>
            <p:nvCxnSpPr>
              <p:cNvPr id="130" name="Straight Arrow Connector 129">
                <a:extLst>
                  <a:ext uri="{FF2B5EF4-FFF2-40B4-BE49-F238E27FC236}">
                    <a16:creationId xmlns:a16="http://schemas.microsoft.com/office/drawing/2014/main" id="{EC7F1804-3131-1055-A0FD-7FB60A26709A}"/>
                  </a:ext>
                </a:extLst>
              </p:cNvPr>
              <p:cNvCxnSpPr>
                <a:cxnSpLocks/>
                <a:stCxn id="125" idx="0"/>
                <a:endCxn id="124" idx="2"/>
              </p:cNvCxnSpPr>
              <p:nvPr/>
            </p:nvCxnSpPr>
            <p:spPr>
              <a:xfrm flipH="1" flipV="1">
                <a:off x="3588749"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30670E3E-ABAB-37D9-4DD7-61F954BDE2B0}"/>
                  </a:ext>
                </a:extLst>
              </p:cNvPr>
              <p:cNvSpPr/>
              <p:nvPr/>
            </p:nvSpPr>
            <p:spPr>
              <a:xfrm>
                <a:off x="2948669"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133" name="Straight Arrow Connector 132">
                <a:extLst>
                  <a:ext uri="{FF2B5EF4-FFF2-40B4-BE49-F238E27FC236}">
                    <a16:creationId xmlns:a16="http://schemas.microsoft.com/office/drawing/2014/main" id="{E55D069D-52B9-37BF-B957-BF6BC0F49B98}"/>
                  </a:ext>
                </a:extLst>
              </p:cNvPr>
              <p:cNvCxnSpPr>
                <a:cxnSpLocks/>
                <a:stCxn id="124" idx="0"/>
                <a:endCxn id="126" idx="0"/>
              </p:cNvCxnSpPr>
              <p:nvPr/>
            </p:nvCxnSpPr>
            <p:spPr>
              <a:xfrm flipV="1">
                <a:off x="3588749" y="2287310"/>
                <a:ext cx="0" cy="34489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D111236-D857-48A0-3253-45FBB4B247D1}"/>
                  </a:ext>
                </a:extLst>
              </p:cNvPr>
              <p:cNvCxnSpPr>
                <a:cxnSpLocks/>
              </p:cNvCxnSpPr>
              <p:nvPr/>
            </p:nvCxnSpPr>
            <p:spPr>
              <a:xfrm flipV="1">
                <a:off x="3596010" y="4620513"/>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C37C4AA-DC05-CF97-DC69-A861C921BBBF}"/>
                  </a:ext>
                </a:extLst>
              </p:cNvPr>
              <p:cNvCxnSpPr>
                <a:cxnSpLocks/>
              </p:cNvCxnSpPr>
              <p:nvPr/>
            </p:nvCxnSpPr>
            <p:spPr>
              <a:xfrm flipV="1">
                <a:off x="3596010" y="3766541"/>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356405DB-9F42-C6DB-4AC3-6C1CDC1D821B}"/>
                  </a:ext>
                </a:extLst>
              </p:cNvPr>
              <p:cNvSpPr/>
              <p:nvPr/>
            </p:nvSpPr>
            <p:spPr>
              <a:xfrm>
                <a:off x="3516010" y="4087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142" name="Straight Connector 141">
                <a:extLst>
                  <a:ext uri="{FF2B5EF4-FFF2-40B4-BE49-F238E27FC236}">
                    <a16:creationId xmlns:a16="http://schemas.microsoft.com/office/drawing/2014/main" id="{9EE00EA0-26F1-14A7-CBB5-E4B7924D09E3}"/>
                  </a:ext>
                </a:extLst>
              </p:cNvPr>
              <p:cNvCxnSpPr>
                <a:cxnSpLocks/>
                <a:endCxn id="141" idx="2"/>
              </p:cNvCxnSpPr>
              <p:nvPr/>
            </p:nvCxnSpPr>
            <p:spPr>
              <a:xfrm>
                <a:off x="2184564" y="4179376"/>
                <a:ext cx="1331446"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E12B8E1-A890-3318-716B-C3A2E6EFA36E}"/>
                  </a:ext>
                </a:extLst>
              </p:cNvPr>
              <p:cNvSpPr txBox="1"/>
              <p:nvPr/>
            </p:nvSpPr>
            <p:spPr>
              <a:xfrm>
                <a:off x="985644" y="4004348"/>
                <a:ext cx="1093105" cy="538609"/>
              </a:xfrm>
              <a:prstGeom prst="rect">
                <a:avLst/>
              </a:prstGeom>
              <a:noFill/>
            </p:spPr>
            <p:txBody>
              <a:bodyPr wrap="square">
                <a:spAutoFit/>
              </a:bodyPr>
              <a:lstStyle/>
              <a:p>
                <a:pPr algn="r"/>
                <a:r>
                  <a:rPr lang="en-US" sz="3200"/>
                  <a:t>positional encoding</a:t>
                </a:r>
              </a:p>
            </p:txBody>
          </p:sp>
          <p:cxnSp>
            <p:nvCxnSpPr>
              <p:cNvPr id="162" name="Connector: Elbow 161">
                <a:extLst>
                  <a:ext uri="{FF2B5EF4-FFF2-40B4-BE49-F238E27FC236}">
                    <a16:creationId xmlns:a16="http://schemas.microsoft.com/office/drawing/2014/main" id="{3DD6A69D-5B55-B8A7-ED83-B89BAAF3EE3D}"/>
                  </a:ext>
                </a:extLst>
              </p:cNvPr>
              <p:cNvCxnSpPr>
                <a:cxnSpLocks/>
                <a:stCxn id="126" idx="0"/>
              </p:cNvCxnSpPr>
              <p:nvPr/>
            </p:nvCxnSpPr>
            <p:spPr>
              <a:xfrm rot="16200000" flipH="1">
                <a:off x="4318631" y="1557427"/>
                <a:ext cx="370589" cy="1830354"/>
              </a:xfrm>
              <a:prstGeom prst="bentConnector4">
                <a:avLst>
                  <a:gd name="adj1" fmla="val -61686"/>
                  <a:gd name="adj2" fmla="val 6748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949D7D49-F679-3392-949E-AFF800F37500}"/>
                  </a:ext>
                </a:extLst>
              </p:cNvPr>
              <p:cNvCxnSpPr>
                <a:cxnSpLocks/>
              </p:cNvCxnSpPr>
              <p:nvPr/>
            </p:nvCxnSpPr>
            <p:spPr>
              <a:xfrm rot="16200000" flipH="1">
                <a:off x="4257569" y="1650019"/>
                <a:ext cx="495773" cy="1833415"/>
              </a:xfrm>
              <a:prstGeom prst="bentConnector4">
                <a:avLst>
                  <a:gd name="adj1" fmla="val -54590"/>
                  <a:gd name="adj2" fmla="val 6745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67ED5D81-3618-A9E3-C7F3-8FF27EA1DBE4}"/>
                  </a:ext>
                </a:extLst>
              </p:cNvPr>
              <p:cNvCxnSpPr>
                <a:cxnSpLocks/>
              </p:cNvCxnSpPr>
              <p:nvPr/>
            </p:nvCxnSpPr>
            <p:spPr>
              <a:xfrm rot="10800000">
                <a:off x="2948669" y="2420602"/>
                <a:ext cx="647340" cy="638677"/>
              </a:xfrm>
              <a:prstGeom prst="bentConnector3">
                <a:avLst>
                  <a:gd name="adj1" fmla="val 171818"/>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E06864D7-3F4E-BC52-6EC2-87B77FBF2FA9}"/>
                  </a:ext>
                </a:extLst>
              </p:cNvPr>
              <p:cNvCxnSpPr>
                <a:cxnSpLocks/>
                <a:endCxn id="127" idx="1"/>
              </p:cNvCxnSpPr>
              <p:nvPr/>
            </p:nvCxnSpPr>
            <p:spPr>
              <a:xfrm rot="16200000" flipV="1">
                <a:off x="2872120" y="3348366"/>
                <a:ext cx="789003" cy="635903"/>
              </a:xfrm>
              <a:prstGeom prst="bentConnector4">
                <a:avLst>
                  <a:gd name="adj1" fmla="val 2676"/>
                  <a:gd name="adj2" fmla="val 19734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13FB306F-8DF7-9FFF-478C-8C6E3697E320}"/>
                  </a:ext>
                </a:extLst>
              </p:cNvPr>
              <p:cNvCxnSpPr>
                <a:cxnSpLocks/>
              </p:cNvCxnSpPr>
              <p:nvPr/>
            </p:nvCxnSpPr>
            <p:spPr>
              <a:xfrm flipV="1">
                <a:off x="3607450"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616930B0-E409-8DF3-4165-1E5E9A9D2E70}"/>
                  </a:ext>
                </a:extLst>
              </p:cNvPr>
              <p:cNvCxnSpPr>
                <a:cxnSpLocks/>
              </p:cNvCxnSpPr>
              <p:nvPr/>
            </p:nvCxnSpPr>
            <p:spPr>
              <a:xfrm flipH="1" flipV="1">
                <a:off x="3370003"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61DDFE8-0C69-C19C-00CB-59A494E37CD4}"/>
                  </a:ext>
                </a:extLst>
              </p:cNvPr>
              <p:cNvCxnSpPr>
                <a:cxnSpLocks/>
              </p:cNvCxnSpPr>
              <p:nvPr/>
            </p:nvCxnSpPr>
            <p:spPr>
              <a:xfrm flipV="1">
                <a:off x="6492783"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5B79E47F-8D85-E0A4-C675-A05AE64BBA5F}"/>
                  </a:ext>
                </a:extLst>
              </p:cNvPr>
              <p:cNvCxnSpPr>
                <a:cxnSpLocks/>
              </p:cNvCxnSpPr>
              <p:nvPr/>
            </p:nvCxnSpPr>
            <p:spPr>
              <a:xfrm flipH="1" flipV="1">
                <a:off x="6265610"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B1718CF-E536-07D8-D31C-5C5181B6B460}"/>
                  </a:ext>
                </a:extLst>
              </p:cNvPr>
              <p:cNvCxnSpPr>
                <a:cxnSpLocks/>
                <a:endCxn id="21" idx="3"/>
              </p:cNvCxnSpPr>
              <p:nvPr/>
            </p:nvCxnSpPr>
            <p:spPr>
              <a:xfrm rot="5400000" flipH="1" flipV="1">
                <a:off x="6430349" y="3317942"/>
                <a:ext cx="747474" cy="655222"/>
              </a:xfrm>
              <a:prstGeom prst="bentConnector4">
                <a:avLst>
                  <a:gd name="adj1" fmla="val -1328"/>
                  <a:gd name="adj2" fmla="val 23053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EE59A8D6-B628-5CC9-27E3-AAB037A8B72D}"/>
                  </a:ext>
                </a:extLst>
              </p:cNvPr>
              <p:cNvCxnSpPr>
                <a:cxnSpLocks/>
                <a:endCxn id="20" idx="3"/>
              </p:cNvCxnSpPr>
              <p:nvPr/>
            </p:nvCxnSpPr>
            <p:spPr>
              <a:xfrm flipV="1">
                <a:off x="6494679" y="2438186"/>
                <a:ext cx="637018" cy="634742"/>
              </a:xfrm>
              <a:prstGeom prst="bentConnector3">
                <a:avLst>
                  <a:gd name="adj1" fmla="val 18265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4CFE6B57-94D3-8B66-B119-8BAA126E99AE}"/>
                  </a:ext>
                </a:extLst>
              </p:cNvPr>
              <p:cNvCxnSpPr>
                <a:cxnSpLocks/>
              </p:cNvCxnSpPr>
              <p:nvPr/>
            </p:nvCxnSpPr>
            <p:spPr>
              <a:xfrm flipV="1">
                <a:off x="6494679" y="1625042"/>
                <a:ext cx="637018" cy="634742"/>
              </a:xfrm>
              <a:prstGeom prst="bentConnector3">
                <a:avLst>
                  <a:gd name="adj1" fmla="val 13588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Rounded Corners 125">
                <a:extLst>
                  <a:ext uri="{FF2B5EF4-FFF2-40B4-BE49-F238E27FC236}">
                    <a16:creationId xmlns:a16="http://schemas.microsoft.com/office/drawing/2014/main" id="{C9955718-A642-76C6-AE95-A574B8B6EF57}"/>
                  </a:ext>
                </a:extLst>
              </p:cNvPr>
              <p:cNvSpPr/>
              <p:nvPr/>
            </p:nvSpPr>
            <p:spPr>
              <a:xfrm>
                <a:off x="2948669"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grpSp>
        <p:sp>
          <p:nvSpPr>
            <p:cNvPr id="206" name="TextBox 205">
              <a:extLst>
                <a:ext uri="{FF2B5EF4-FFF2-40B4-BE49-F238E27FC236}">
                  <a16:creationId xmlns:a16="http://schemas.microsoft.com/office/drawing/2014/main" id="{304F1C9B-12A3-0866-437D-CF1904E9BE0B}"/>
                </a:ext>
              </a:extLst>
            </p:cNvPr>
            <p:cNvSpPr txBox="1"/>
            <p:nvPr/>
          </p:nvSpPr>
          <p:spPr>
            <a:xfrm>
              <a:off x="1766099" y="2971936"/>
              <a:ext cx="418465" cy="292388"/>
            </a:xfrm>
            <a:prstGeom prst="rect">
              <a:avLst/>
            </a:prstGeom>
            <a:noFill/>
          </p:spPr>
          <p:txBody>
            <a:bodyPr wrap="square">
              <a:spAutoFit/>
            </a:bodyPr>
            <a:lstStyle/>
            <a:p>
              <a:pPr algn="r"/>
              <a:r>
                <a:rPr lang="en-US" sz="3200"/>
                <a:t>N</a:t>
              </a:r>
              <a:r>
                <a:rPr lang="en-US" sz="3200" baseline="-25000"/>
                <a:t>x</a:t>
              </a:r>
            </a:p>
          </p:txBody>
        </p:sp>
        <p:sp>
          <p:nvSpPr>
            <p:cNvPr id="207" name="TextBox 206">
              <a:extLst>
                <a:ext uri="{FF2B5EF4-FFF2-40B4-BE49-F238E27FC236}">
                  <a16:creationId xmlns:a16="http://schemas.microsoft.com/office/drawing/2014/main" id="{02BAEA61-9211-B7CF-8A91-22AD10643F09}"/>
                </a:ext>
              </a:extLst>
            </p:cNvPr>
            <p:cNvSpPr txBox="1"/>
            <p:nvPr/>
          </p:nvSpPr>
          <p:spPr>
            <a:xfrm>
              <a:off x="8138305" y="2626935"/>
              <a:ext cx="418465" cy="292388"/>
            </a:xfrm>
            <a:prstGeom prst="rect">
              <a:avLst/>
            </a:prstGeom>
            <a:noFill/>
          </p:spPr>
          <p:txBody>
            <a:bodyPr wrap="square">
              <a:spAutoFit/>
            </a:bodyPr>
            <a:lstStyle/>
            <a:p>
              <a:pPr algn="r"/>
              <a:r>
                <a:rPr lang="en-US" sz="3200"/>
                <a:t>N</a:t>
              </a:r>
              <a:r>
                <a:rPr lang="en-US" sz="3200" baseline="-25000"/>
                <a:t>x</a:t>
              </a:r>
            </a:p>
          </p:txBody>
        </p:sp>
      </p:grpSp>
    </p:spTree>
    <p:extLst>
      <p:ext uri="{BB962C8B-B14F-4D97-AF65-F5344CB8AC3E}">
        <p14:creationId xmlns:p14="http://schemas.microsoft.com/office/powerpoint/2010/main" val="119241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11B7CF86-C006-6CB6-407A-825428E84D51}"/>
              </a:ext>
            </a:extLst>
          </p:cNvPr>
          <p:cNvGrpSpPr/>
          <p:nvPr/>
        </p:nvGrpSpPr>
        <p:grpSpPr>
          <a:xfrm>
            <a:off x="1971288" y="127386"/>
            <a:ext cx="16226812" cy="9960436"/>
            <a:chOff x="985644" y="63693"/>
            <a:chExt cx="8113406" cy="4980218"/>
          </a:xfrm>
        </p:grpSpPr>
        <p:grpSp>
          <p:nvGrpSpPr>
            <p:cNvPr id="63" name="Group 62">
              <a:extLst>
                <a:ext uri="{FF2B5EF4-FFF2-40B4-BE49-F238E27FC236}">
                  <a16:creationId xmlns:a16="http://schemas.microsoft.com/office/drawing/2014/main" id="{1CA2B96B-E5C8-AC58-69D6-75D7AF9AAB20}"/>
                </a:ext>
              </a:extLst>
            </p:cNvPr>
            <p:cNvGrpSpPr/>
            <p:nvPr/>
          </p:nvGrpSpPr>
          <p:grpSpPr>
            <a:xfrm>
              <a:off x="985644" y="63693"/>
              <a:ext cx="8113406" cy="4980218"/>
              <a:chOff x="985644" y="63693"/>
              <a:chExt cx="8113406" cy="4980218"/>
            </a:xfrm>
          </p:grpSpPr>
          <p:sp>
            <p:nvSpPr>
              <p:cNvPr id="66" name="Rectangle: Rounded Corners 65">
                <a:extLst>
                  <a:ext uri="{FF2B5EF4-FFF2-40B4-BE49-F238E27FC236}">
                    <a16:creationId xmlns:a16="http://schemas.microsoft.com/office/drawing/2014/main" id="{CF75EC7F-792C-C1B1-F472-8A6C319A0566}"/>
                  </a:ext>
                </a:extLst>
              </p:cNvPr>
              <p:cNvSpPr/>
              <p:nvPr/>
            </p:nvSpPr>
            <p:spPr>
              <a:xfrm>
                <a:off x="2186095" y="2159180"/>
                <a:ext cx="2558784" cy="1964067"/>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7" name="Rectangle: Rounded Corners 66">
                <a:extLst>
                  <a:ext uri="{FF2B5EF4-FFF2-40B4-BE49-F238E27FC236}">
                    <a16:creationId xmlns:a16="http://schemas.microsoft.com/office/drawing/2014/main" id="{1066E34B-EF7D-ECF9-C892-224F27774AA0}"/>
                  </a:ext>
                </a:extLst>
              </p:cNvPr>
              <p:cNvSpPr/>
              <p:nvPr/>
            </p:nvSpPr>
            <p:spPr>
              <a:xfrm>
                <a:off x="4948371" y="1402608"/>
                <a:ext cx="3209986" cy="2720640"/>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8" name="Rectangle: Rounded Corners 67">
                <a:extLst>
                  <a:ext uri="{FF2B5EF4-FFF2-40B4-BE49-F238E27FC236}">
                    <a16:creationId xmlns:a16="http://schemas.microsoft.com/office/drawing/2014/main" id="{D842168F-6E89-C1F5-4448-38193BA1116B}"/>
                  </a:ext>
                </a:extLst>
              </p:cNvPr>
              <p:cNvSpPr/>
              <p:nvPr/>
            </p:nvSpPr>
            <p:spPr>
              <a:xfrm>
                <a:off x="5851537" y="548132"/>
                <a:ext cx="1280160" cy="3017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softmax</a:t>
                </a:r>
              </a:p>
            </p:txBody>
          </p:sp>
          <p:sp>
            <p:nvSpPr>
              <p:cNvPr id="69" name="Rectangle: Rounded Corners 68">
                <a:extLst>
                  <a:ext uri="{FF2B5EF4-FFF2-40B4-BE49-F238E27FC236}">
                    <a16:creationId xmlns:a16="http://schemas.microsoft.com/office/drawing/2014/main" id="{746CC206-904F-63C7-60C2-1DBA162C349C}"/>
                  </a:ext>
                </a:extLst>
              </p:cNvPr>
              <p:cNvSpPr/>
              <p:nvPr/>
            </p:nvSpPr>
            <p:spPr>
              <a:xfrm>
                <a:off x="5851537" y="995769"/>
                <a:ext cx="1280160" cy="30175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linear</a:t>
                </a:r>
              </a:p>
            </p:txBody>
          </p:sp>
          <p:sp>
            <p:nvSpPr>
              <p:cNvPr id="70" name="Rectangle: Rounded Corners 69">
                <a:extLst>
                  <a:ext uri="{FF2B5EF4-FFF2-40B4-BE49-F238E27FC236}">
                    <a16:creationId xmlns:a16="http://schemas.microsoft.com/office/drawing/2014/main" id="{2F223899-DE2D-CD4F-21AF-547D6D9F4CC0}"/>
                  </a:ext>
                </a:extLst>
              </p:cNvPr>
              <p:cNvSpPr/>
              <p:nvPr/>
            </p:nvSpPr>
            <p:spPr>
              <a:xfrm>
                <a:off x="5752147" y="1819125"/>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71" name="Rectangle: Rounded Corners 70">
                <a:extLst>
                  <a:ext uri="{FF2B5EF4-FFF2-40B4-BE49-F238E27FC236}">
                    <a16:creationId xmlns:a16="http://schemas.microsoft.com/office/drawing/2014/main" id="{81600F4F-2657-B011-A2E1-0F5BE8FF8D73}"/>
                  </a:ext>
                </a:extLst>
              </p:cNvPr>
              <p:cNvSpPr/>
              <p:nvPr/>
            </p:nvSpPr>
            <p:spPr>
              <a:xfrm>
                <a:off x="5422164" y="2632207"/>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72" name="Rectangle: Rounded Corners 71">
                <a:extLst>
                  <a:ext uri="{FF2B5EF4-FFF2-40B4-BE49-F238E27FC236}">
                    <a16:creationId xmlns:a16="http://schemas.microsoft.com/office/drawing/2014/main" id="{DFE0656C-595C-5F69-0C37-0406E8326523}"/>
                  </a:ext>
                </a:extLst>
              </p:cNvPr>
              <p:cNvSpPr/>
              <p:nvPr/>
            </p:nvSpPr>
            <p:spPr>
              <a:xfrm>
                <a:off x="2636424" y="4309535"/>
                <a:ext cx="1904651"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input embedding</a:t>
                </a:r>
              </a:p>
            </p:txBody>
          </p:sp>
          <p:sp>
            <p:nvSpPr>
              <p:cNvPr id="73" name="Rectangle: Rounded Corners 72">
                <a:extLst>
                  <a:ext uri="{FF2B5EF4-FFF2-40B4-BE49-F238E27FC236}">
                    <a16:creationId xmlns:a16="http://schemas.microsoft.com/office/drawing/2014/main" id="{BD3F0AEB-E7B9-47F4-65AF-B38975622087}"/>
                  </a:ext>
                </a:extLst>
              </p:cNvPr>
              <p:cNvSpPr/>
              <p:nvPr/>
            </p:nvSpPr>
            <p:spPr>
              <a:xfrm>
                <a:off x="5485460" y="4309535"/>
                <a:ext cx="2012314"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output embedding</a:t>
                </a:r>
              </a:p>
            </p:txBody>
          </p:sp>
          <p:sp>
            <p:nvSpPr>
              <p:cNvPr id="74" name="TextBox 73">
                <a:extLst>
                  <a:ext uri="{FF2B5EF4-FFF2-40B4-BE49-F238E27FC236}">
                    <a16:creationId xmlns:a16="http://schemas.microsoft.com/office/drawing/2014/main" id="{F7CC3A3B-9CE1-EE0C-E0BE-B89E02E2F237}"/>
                  </a:ext>
                </a:extLst>
              </p:cNvPr>
              <p:cNvSpPr txBox="1"/>
              <p:nvPr/>
            </p:nvSpPr>
            <p:spPr>
              <a:xfrm>
                <a:off x="5348617" y="63693"/>
                <a:ext cx="2286000" cy="292388"/>
              </a:xfrm>
              <a:prstGeom prst="rect">
                <a:avLst/>
              </a:prstGeom>
              <a:noFill/>
            </p:spPr>
            <p:txBody>
              <a:bodyPr wrap="square">
                <a:spAutoFit/>
              </a:bodyPr>
              <a:lstStyle/>
              <a:p>
                <a:pPr algn="ctr"/>
                <a:r>
                  <a:rPr lang="en-US" sz="3200"/>
                  <a:t>output probabilities</a:t>
                </a:r>
              </a:p>
            </p:txBody>
          </p:sp>
          <p:sp>
            <p:nvSpPr>
              <p:cNvPr id="75" name="Rectangle: Rounded Corners 74">
                <a:extLst>
                  <a:ext uri="{FF2B5EF4-FFF2-40B4-BE49-F238E27FC236}">
                    <a16:creationId xmlns:a16="http://schemas.microsoft.com/office/drawing/2014/main" id="{5E8B0918-9E91-A571-E870-2FDEA1AAE43D}"/>
                  </a:ext>
                </a:extLst>
              </p:cNvPr>
              <p:cNvSpPr/>
              <p:nvPr/>
            </p:nvSpPr>
            <p:spPr>
              <a:xfrm>
                <a:off x="5055716" y="3455563"/>
                <a:ext cx="2871802"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masked multi-head attention</a:t>
                </a:r>
              </a:p>
            </p:txBody>
          </p:sp>
          <p:sp>
            <p:nvSpPr>
              <p:cNvPr id="76" name="TextBox 75">
                <a:extLst>
                  <a:ext uri="{FF2B5EF4-FFF2-40B4-BE49-F238E27FC236}">
                    <a16:creationId xmlns:a16="http://schemas.microsoft.com/office/drawing/2014/main" id="{F0E2A454-BFAE-F369-CA31-90D180B74452}"/>
                  </a:ext>
                </a:extLst>
              </p:cNvPr>
              <p:cNvSpPr txBox="1"/>
              <p:nvPr/>
            </p:nvSpPr>
            <p:spPr>
              <a:xfrm>
                <a:off x="5348617" y="4751523"/>
                <a:ext cx="2286000" cy="292388"/>
              </a:xfrm>
              <a:prstGeom prst="rect">
                <a:avLst/>
              </a:prstGeom>
              <a:noFill/>
            </p:spPr>
            <p:txBody>
              <a:bodyPr wrap="square">
                <a:spAutoFit/>
              </a:bodyPr>
              <a:lstStyle/>
              <a:p>
                <a:pPr algn="ctr"/>
                <a:r>
                  <a:rPr lang="en-US" sz="3200"/>
                  <a:t>outputs (shifted right)</a:t>
                </a:r>
              </a:p>
            </p:txBody>
          </p:sp>
          <p:cxnSp>
            <p:nvCxnSpPr>
              <p:cNvPr id="77" name="Straight Arrow Connector 76">
                <a:extLst>
                  <a:ext uri="{FF2B5EF4-FFF2-40B4-BE49-F238E27FC236}">
                    <a16:creationId xmlns:a16="http://schemas.microsoft.com/office/drawing/2014/main" id="{9FAA514B-536B-A57B-7CF4-5DC222D6D2EF}"/>
                  </a:ext>
                </a:extLst>
              </p:cNvPr>
              <p:cNvCxnSpPr>
                <a:cxnSpLocks/>
                <a:stCxn id="68" idx="0"/>
                <a:endCxn id="74" idx="2"/>
              </p:cNvCxnSpPr>
              <p:nvPr/>
            </p:nvCxnSpPr>
            <p:spPr>
              <a:xfrm flipV="1">
                <a:off x="6491617" y="356081"/>
                <a:ext cx="0" cy="192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E02D2B8-F550-E68C-0C7A-6C823B135BCD}"/>
                  </a:ext>
                </a:extLst>
              </p:cNvPr>
              <p:cNvCxnSpPr>
                <a:cxnSpLocks/>
                <a:stCxn id="69" idx="0"/>
                <a:endCxn id="68" idx="2"/>
              </p:cNvCxnSpPr>
              <p:nvPr/>
            </p:nvCxnSpPr>
            <p:spPr>
              <a:xfrm flipV="1">
                <a:off x="6491617" y="849884"/>
                <a:ext cx="0" cy="14588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1C773E5-FBDF-9602-987C-7C6B6924B056}"/>
                  </a:ext>
                </a:extLst>
              </p:cNvPr>
              <p:cNvCxnSpPr>
                <a:cxnSpLocks/>
                <a:stCxn id="70" idx="0"/>
                <a:endCxn id="69" idx="2"/>
              </p:cNvCxnSpPr>
              <p:nvPr/>
            </p:nvCxnSpPr>
            <p:spPr>
              <a:xfrm flipV="1">
                <a:off x="6491617" y="1297521"/>
                <a:ext cx="0"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81DE5BB3-E0F3-E923-D464-06C9C97459DC}"/>
                  </a:ext>
                </a:extLst>
              </p:cNvPr>
              <p:cNvSpPr/>
              <p:nvPr/>
            </p:nvSpPr>
            <p:spPr>
              <a:xfrm>
                <a:off x="5851537" y="1474228"/>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81" name="Straight Arrow Connector 80">
                <a:extLst>
                  <a:ext uri="{FF2B5EF4-FFF2-40B4-BE49-F238E27FC236}">
                    <a16:creationId xmlns:a16="http://schemas.microsoft.com/office/drawing/2014/main" id="{4F0B9391-B842-FD4D-3C7E-EB78C21D94DB}"/>
                  </a:ext>
                </a:extLst>
              </p:cNvPr>
              <p:cNvCxnSpPr>
                <a:cxnSpLocks/>
                <a:stCxn id="71" idx="0"/>
                <a:endCxn id="70" idx="2"/>
              </p:cNvCxnSpPr>
              <p:nvPr/>
            </p:nvCxnSpPr>
            <p:spPr>
              <a:xfrm flipH="1" flipV="1">
                <a:off x="6491617" y="2120877"/>
                <a:ext cx="1" cy="51133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E880E284-7DFF-2DCC-F83A-27D2213C9076}"/>
                  </a:ext>
                </a:extLst>
              </p:cNvPr>
              <p:cNvSpPr/>
              <p:nvPr/>
            </p:nvSpPr>
            <p:spPr>
              <a:xfrm>
                <a:off x="5851537"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83" name="Straight Arrow Connector 82">
                <a:extLst>
                  <a:ext uri="{FF2B5EF4-FFF2-40B4-BE49-F238E27FC236}">
                    <a16:creationId xmlns:a16="http://schemas.microsoft.com/office/drawing/2014/main" id="{02865DC4-87F4-658B-50F0-00373157B3A8}"/>
                  </a:ext>
                </a:extLst>
              </p:cNvPr>
              <p:cNvCxnSpPr>
                <a:cxnSpLocks/>
                <a:stCxn id="75" idx="0"/>
                <a:endCxn id="71" idx="2"/>
              </p:cNvCxnSpPr>
              <p:nvPr/>
            </p:nvCxnSpPr>
            <p:spPr>
              <a:xfrm flipV="1">
                <a:off x="6491617"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EBA4CC48-ACF2-FA03-79F3-5C4CE5A58BC8}"/>
                  </a:ext>
                </a:extLst>
              </p:cNvPr>
              <p:cNvSpPr/>
              <p:nvPr/>
            </p:nvSpPr>
            <p:spPr>
              <a:xfrm>
                <a:off x="5851537"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85" name="Straight Arrow Connector 84">
                <a:extLst>
                  <a:ext uri="{FF2B5EF4-FFF2-40B4-BE49-F238E27FC236}">
                    <a16:creationId xmlns:a16="http://schemas.microsoft.com/office/drawing/2014/main" id="{B92CA200-4498-2A5C-1C20-E78E0AA823D8}"/>
                  </a:ext>
                </a:extLst>
              </p:cNvPr>
              <p:cNvCxnSpPr>
                <a:cxnSpLocks/>
                <a:stCxn id="76" idx="0"/>
                <a:endCxn id="73" idx="2"/>
              </p:cNvCxnSpPr>
              <p:nvPr/>
            </p:nvCxnSpPr>
            <p:spPr>
              <a:xfrm flipV="1">
                <a:off x="6491617" y="4611287"/>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A25D346-990D-5554-64D8-5AE0E4F682BC}"/>
                  </a:ext>
                </a:extLst>
              </p:cNvPr>
              <p:cNvCxnSpPr>
                <a:cxnSpLocks/>
                <a:stCxn id="73" idx="0"/>
                <a:endCxn id="75" idx="2"/>
              </p:cNvCxnSpPr>
              <p:nvPr/>
            </p:nvCxnSpPr>
            <p:spPr>
              <a:xfrm flipV="1">
                <a:off x="6491617" y="3757315"/>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B237C8-8BC3-5946-1CD6-0176323711F4}"/>
                  </a:ext>
                </a:extLst>
              </p:cNvPr>
              <p:cNvCxnSpPr>
                <a:cxnSpLocks/>
              </p:cNvCxnSpPr>
              <p:nvPr/>
            </p:nvCxnSpPr>
            <p:spPr>
              <a:xfrm>
                <a:off x="6575861" y="4188959"/>
                <a:ext cx="1489965"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D1A4553-B0FE-C285-872E-06C243BF4F8D}"/>
                  </a:ext>
                </a:extLst>
              </p:cNvPr>
              <p:cNvSpPr txBox="1"/>
              <p:nvPr/>
            </p:nvSpPr>
            <p:spPr>
              <a:xfrm>
                <a:off x="8005945" y="4010589"/>
                <a:ext cx="1093105" cy="538609"/>
              </a:xfrm>
              <a:prstGeom prst="rect">
                <a:avLst/>
              </a:prstGeom>
              <a:noFill/>
            </p:spPr>
            <p:txBody>
              <a:bodyPr wrap="square">
                <a:spAutoFit/>
              </a:bodyPr>
              <a:lstStyle/>
              <a:p>
                <a:r>
                  <a:rPr lang="en-US" sz="3200"/>
                  <a:t>positional encoding</a:t>
                </a:r>
              </a:p>
            </p:txBody>
          </p:sp>
          <p:sp>
            <p:nvSpPr>
              <p:cNvPr id="89" name="Oval 88">
                <a:extLst>
                  <a:ext uri="{FF2B5EF4-FFF2-40B4-BE49-F238E27FC236}">
                    <a16:creationId xmlns:a16="http://schemas.microsoft.com/office/drawing/2014/main" id="{029C9C13-855A-F80E-69BB-0ED95A8C599C}"/>
                  </a:ext>
                </a:extLst>
              </p:cNvPr>
              <p:cNvSpPr/>
              <p:nvPr/>
            </p:nvSpPr>
            <p:spPr>
              <a:xfrm>
                <a:off x="6411617" y="407871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sp>
            <p:nvSpPr>
              <p:cNvPr id="90" name="Rectangle: Rounded Corners 89">
                <a:extLst>
                  <a:ext uri="{FF2B5EF4-FFF2-40B4-BE49-F238E27FC236}">
                    <a16:creationId xmlns:a16="http://schemas.microsoft.com/office/drawing/2014/main" id="{DC100042-77F6-C7AA-5F2A-5C90D87C8F35}"/>
                  </a:ext>
                </a:extLst>
              </p:cNvPr>
              <p:cNvSpPr/>
              <p:nvPr/>
            </p:nvSpPr>
            <p:spPr>
              <a:xfrm>
                <a:off x="2849279" y="2632207"/>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91" name="Rectangle: Rounded Corners 90">
                <a:extLst>
                  <a:ext uri="{FF2B5EF4-FFF2-40B4-BE49-F238E27FC236}">
                    <a16:creationId xmlns:a16="http://schemas.microsoft.com/office/drawing/2014/main" id="{9EA216F4-49E9-4633-49F9-208798F4C913}"/>
                  </a:ext>
                </a:extLst>
              </p:cNvPr>
              <p:cNvSpPr/>
              <p:nvPr/>
            </p:nvSpPr>
            <p:spPr>
              <a:xfrm>
                <a:off x="2519296" y="3455563"/>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92" name="TextBox 91">
                <a:extLst>
                  <a:ext uri="{FF2B5EF4-FFF2-40B4-BE49-F238E27FC236}">
                    <a16:creationId xmlns:a16="http://schemas.microsoft.com/office/drawing/2014/main" id="{18F6019C-CC40-DBA3-CD83-1A8D47641387}"/>
                  </a:ext>
                </a:extLst>
              </p:cNvPr>
              <p:cNvSpPr txBox="1"/>
              <p:nvPr/>
            </p:nvSpPr>
            <p:spPr>
              <a:xfrm>
                <a:off x="2445749" y="4751523"/>
                <a:ext cx="2286000" cy="292388"/>
              </a:xfrm>
              <a:prstGeom prst="rect">
                <a:avLst/>
              </a:prstGeom>
              <a:noFill/>
            </p:spPr>
            <p:txBody>
              <a:bodyPr wrap="square">
                <a:spAutoFit/>
              </a:bodyPr>
              <a:lstStyle/>
              <a:p>
                <a:pPr algn="ctr"/>
                <a:r>
                  <a:rPr lang="en-US" sz="3200"/>
                  <a:t>inputs</a:t>
                </a:r>
              </a:p>
            </p:txBody>
          </p:sp>
          <p:cxnSp>
            <p:nvCxnSpPr>
              <p:cNvPr id="93" name="Straight Arrow Connector 92">
                <a:extLst>
                  <a:ext uri="{FF2B5EF4-FFF2-40B4-BE49-F238E27FC236}">
                    <a16:creationId xmlns:a16="http://schemas.microsoft.com/office/drawing/2014/main" id="{4A9901B7-F15E-3431-FC5E-967A92BC673F}"/>
                  </a:ext>
                </a:extLst>
              </p:cNvPr>
              <p:cNvCxnSpPr>
                <a:cxnSpLocks/>
                <a:stCxn id="91" idx="0"/>
                <a:endCxn id="90" idx="2"/>
              </p:cNvCxnSpPr>
              <p:nvPr/>
            </p:nvCxnSpPr>
            <p:spPr>
              <a:xfrm flipH="1" flipV="1">
                <a:off x="3588749"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83D97BE8-F0B8-1787-4DE7-FC9F7ED7C759}"/>
                  </a:ext>
                </a:extLst>
              </p:cNvPr>
              <p:cNvSpPr/>
              <p:nvPr/>
            </p:nvSpPr>
            <p:spPr>
              <a:xfrm>
                <a:off x="2948669"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95" name="Straight Arrow Connector 94">
                <a:extLst>
                  <a:ext uri="{FF2B5EF4-FFF2-40B4-BE49-F238E27FC236}">
                    <a16:creationId xmlns:a16="http://schemas.microsoft.com/office/drawing/2014/main" id="{B9E8FB96-03E0-3A3B-ECFD-570FD2EC3118}"/>
                  </a:ext>
                </a:extLst>
              </p:cNvPr>
              <p:cNvCxnSpPr>
                <a:cxnSpLocks/>
                <a:stCxn id="90" idx="0"/>
                <a:endCxn id="112" idx="0"/>
              </p:cNvCxnSpPr>
              <p:nvPr/>
            </p:nvCxnSpPr>
            <p:spPr>
              <a:xfrm flipV="1">
                <a:off x="3588749" y="2287310"/>
                <a:ext cx="0" cy="34489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CCFA404-9CF1-17F5-5EBE-4D82A0F3C66C}"/>
                  </a:ext>
                </a:extLst>
              </p:cNvPr>
              <p:cNvCxnSpPr>
                <a:cxnSpLocks/>
              </p:cNvCxnSpPr>
              <p:nvPr/>
            </p:nvCxnSpPr>
            <p:spPr>
              <a:xfrm flipV="1">
                <a:off x="3596010" y="4620513"/>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0690648-1EC0-0BA9-6516-41B7AE639DD3}"/>
                  </a:ext>
                </a:extLst>
              </p:cNvPr>
              <p:cNvCxnSpPr>
                <a:cxnSpLocks/>
              </p:cNvCxnSpPr>
              <p:nvPr/>
            </p:nvCxnSpPr>
            <p:spPr>
              <a:xfrm flipV="1">
                <a:off x="3596010" y="3766541"/>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ADF92CE7-9625-769F-FF9F-9BEDCB6BA0D1}"/>
                  </a:ext>
                </a:extLst>
              </p:cNvPr>
              <p:cNvSpPr/>
              <p:nvPr/>
            </p:nvSpPr>
            <p:spPr>
              <a:xfrm>
                <a:off x="3516010" y="4087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99" name="Straight Connector 98">
                <a:extLst>
                  <a:ext uri="{FF2B5EF4-FFF2-40B4-BE49-F238E27FC236}">
                    <a16:creationId xmlns:a16="http://schemas.microsoft.com/office/drawing/2014/main" id="{FD79E5D9-4AAD-EBCC-FE1C-DECD76FB03E5}"/>
                  </a:ext>
                </a:extLst>
              </p:cNvPr>
              <p:cNvCxnSpPr>
                <a:cxnSpLocks/>
                <a:endCxn id="98" idx="2"/>
              </p:cNvCxnSpPr>
              <p:nvPr/>
            </p:nvCxnSpPr>
            <p:spPr>
              <a:xfrm>
                <a:off x="2078749" y="4179376"/>
                <a:ext cx="1437261"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452857-9D7A-B2AE-ED90-8E325C3CADC8}"/>
                  </a:ext>
                </a:extLst>
              </p:cNvPr>
              <p:cNvSpPr txBox="1"/>
              <p:nvPr/>
            </p:nvSpPr>
            <p:spPr>
              <a:xfrm>
                <a:off x="985644" y="4004348"/>
                <a:ext cx="1093105" cy="538609"/>
              </a:xfrm>
              <a:prstGeom prst="rect">
                <a:avLst/>
              </a:prstGeom>
              <a:noFill/>
            </p:spPr>
            <p:txBody>
              <a:bodyPr wrap="square">
                <a:spAutoFit/>
              </a:bodyPr>
              <a:lstStyle/>
              <a:p>
                <a:pPr algn="r"/>
                <a:r>
                  <a:rPr lang="en-US" sz="3200"/>
                  <a:t>positional encoding</a:t>
                </a:r>
              </a:p>
            </p:txBody>
          </p:sp>
          <p:cxnSp>
            <p:nvCxnSpPr>
              <p:cNvPr id="101" name="Connector: Elbow 100">
                <a:extLst>
                  <a:ext uri="{FF2B5EF4-FFF2-40B4-BE49-F238E27FC236}">
                    <a16:creationId xmlns:a16="http://schemas.microsoft.com/office/drawing/2014/main" id="{E2C23837-CB38-63C8-268F-AE4E61ADD8F3}"/>
                  </a:ext>
                </a:extLst>
              </p:cNvPr>
              <p:cNvCxnSpPr>
                <a:cxnSpLocks/>
                <a:stCxn id="112" idx="0"/>
              </p:cNvCxnSpPr>
              <p:nvPr/>
            </p:nvCxnSpPr>
            <p:spPr>
              <a:xfrm rot="16200000" flipH="1">
                <a:off x="4318631" y="1557427"/>
                <a:ext cx="370589" cy="1830354"/>
              </a:xfrm>
              <a:prstGeom prst="bentConnector4">
                <a:avLst>
                  <a:gd name="adj1" fmla="val -61686"/>
                  <a:gd name="adj2" fmla="val 6748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F4516F9D-A0AA-5D39-4EBC-89BD6E6B88A2}"/>
                  </a:ext>
                </a:extLst>
              </p:cNvPr>
              <p:cNvCxnSpPr>
                <a:cxnSpLocks/>
              </p:cNvCxnSpPr>
              <p:nvPr/>
            </p:nvCxnSpPr>
            <p:spPr>
              <a:xfrm rot="16200000" flipH="1">
                <a:off x="4257569" y="1650019"/>
                <a:ext cx="495773" cy="1833415"/>
              </a:xfrm>
              <a:prstGeom prst="bentConnector4">
                <a:avLst>
                  <a:gd name="adj1" fmla="val -54590"/>
                  <a:gd name="adj2" fmla="val 6745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7CA64E9B-36FA-8D36-187A-D040B96979C9}"/>
                  </a:ext>
                </a:extLst>
              </p:cNvPr>
              <p:cNvCxnSpPr>
                <a:cxnSpLocks/>
              </p:cNvCxnSpPr>
              <p:nvPr/>
            </p:nvCxnSpPr>
            <p:spPr>
              <a:xfrm rot="10800000">
                <a:off x="2948669" y="2420602"/>
                <a:ext cx="647340" cy="638677"/>
              </a:xfrm>
              <a:prstGeom prst="bentConnector3">
                <a:avLst>
                  <a:gd name="adj1" fmla="val 171818"/>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CFE4DE22-A35F-8033-E5DC-2B7023F6D5BE}"/>
                  </a:ext>
                </a:extLst>
              </p:cNvPr>
              <p:cNvCxnSpPr>
                <a:cxnSpLocks/>
                <a:endCxn id="94" idx="1"/>
              </p:cNvCxnSpPr>
              <p:nvPr/>
            </p:nvCxnSpPr>
            <p:spPr>
              <a:xfrm rot="16200000" flipV="1">
                <a:off x="2872120" y="3348366"/>
                <a:ext cx="789003" cy="635903"/>
              </a:xfrm>
              <a:prstGeom prst="bentConnector4">
                <a:avLst>
                  <a:gd name="adj1" fmla="val 2676"/>
                  <a:gd name="adj2" fmla="val 19734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B8F6EB8C-ADF4-3DD5-91C7-BF6F467FED7F}"/>
                  </a:ext>
                </a:extLst>
              </p:cNvPr>
              <p:cNvCxnSpPr>
                <a:cxnSpLocks/>
              </p:cNvCxnSpPr>
              <p:nvPr/>
            </p:nvCxnSpPr>
            <p:spPr>
              <a:xfrm flipV="1">
                <a:off x="3607450"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328A832-EF1E-E9EC-7DE7-C0D73371CBD3}"/>
                  </a:ext>
                </a:extLst>
              </p:cNvPr>
              <p:cNvCxnSpPr>
                <a:cxnSpLocks/>
              </p:cNvCxnSpPr>
              <p:nvPr/>
            </p:nvCxnSpPr>
            <p:spPr>
              <a:xfrm flipH="1" flipV="1">
                <a:off x="3370003"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0BC2130-E3B9-2A84-0BCD-DB96A494C5AD}"/>
                  </a:ext>
                </a:extLst>
              </p:cNvPr>
              <p:cNvCxnSpPr>
                <a:cxnSpLocks/>
              </p:cNvCxnSpPr>
              <p:nvPr/>
            </p:nvCxnSpPr>
            <p:spPr>
              <a:xfrm flipV="1">
                <a:off x="6492783"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29FBD5C7-8FE0-2411-C631-39C8E507A179}"/>
                  </a:ext>
                </a:extLst>
              </p:cNvPr>
              <p:cNvCxnSpPr>
                <a:cxnSpLocks/>
              </p:cNvCxnSpPr>
              <p:nvPr/>
            </p:nvCxnSpPr>
            <p:spPr>
              <a:xfrm flipH="1" flipV="1">
                <a:off x="6265610"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4718AE5C-8EFF-8DF5-2DC0-19418182DD87}"/>
                  </a:ext>
                </a:extLst>
              </p:cNvPr>
              <p:cNvCxnSpPr>
                <a:cxnSpLocks/>
                <a:endCxn id="84" idx="3"/>
              </p:cNvCxnSpPr>
              <p:nvPr/>
            </p:nvCxnSpPr>
            <p:spPr>
              <a:xfrm rot="5400000" flipH="1" flipV="1">
                <a:off x="6430349" y="3317942"/>
                <a:ext cx="747474" cy="655222"/>
              </a:xfrm>
              <a:prstGeom prst="bentConnector4">
                <a:avLst>
                  <a:gd name="adj1" fmla="val -1328"/>
                  <a:gd name="adj2" fmla="val 23053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C634A953-8850-BD53-A4EF-150BA6089E33}"/>
                  </a:ext>
                </a:extLst>
              </p:cNvPr>
              <p:cNvCxnSpPr>
                <a:cxnSpLocks/>
                <a:endCxn id="82" idx="3"/>
              </p:cNvCxnSpPr>
              <p:nvPr/>
            </p:nvCxnSpPr>
            <p:spPr>
              <a:xfrm flipV="1">
                <a:off x="6494679" y="2438186"/>
                <a:ext cx="637018" cy="634742"/>
              </a:xfrm>
              <a:prstGeom prst="bentConnector3">
                <a:avLst>
                  <a:gd name="adj1" fmla="val 18265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4423F31-E82D-5FA4-E4E9-C69779195C2E}"/>
                  </a:ext>
                </a:extLst>
              </p:cNvPr>
              <p:cNvCxnSpPr>
                <a:cxnSpLocks/>
              </p:cNvCxnSpPr>
              <p:nvPr/>
            </p:nvCxnSpPr>
            <p:spPr>
              <a:xfrm flipV="1">
                <a:off x="6494679" y="1625042"/>
                <a:ext cx="637018" cy="634742"/>
              </a:xfrm>
              <a:prstGeom prst="bentConnector3">
                <a:avLst>
                  <a:gd name="adj1" fmla="val 13588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A84ED8FE-AA53-9BD1-98E8-95830504AE32}"/>
                  </a:ext>
                </a:extLst>
              </p:cNvPr>
              <p:cNvSpPr/>
              <p:nvPr/>
            </p:nvSpPr>
            <p:spPr>
              <a:xfrm>
                <a:off x="2948669"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grpSp>
        <p:sp>
          <p:nvSpPr>
            <p:cNvPr id="64" name="TextBox 63">
              <a:extLst>
                <a:ext uri="{FF2B5EF4-FFF2-40B4-BE49-F238E27FC236}">
                  <a16:creationId xmlns:a16="http://schemas.microsoft.com/office/drawing/2014/main" id="{4DB19883-E30A-CE3D-F8BA-08A11C407AD1}"/>
                </a:ext>
              </a:extLst>
            </p:cNvPr>
            <p:cNvSpPr txBox="1"/>
            <p:nvPr/>
          </p:nvSpPr>
          <p:spPr>
            <a:xfrm>
              <a:off x="1766099" y="2971936"/>
              <a:ext cx="418465" cy="292388"/>
            </a:xfrm>
            <a:prstGeom prst="rect">
              <a:avLst/>
            </a:prstGeom>
            <a:noFill/>
          </p:spPr>
          <p:txBody>
            <a:bodyPr wrap="square">
              <a:spAutoFit/>
            </a:bodyPr>
            <a:lstStyle/>
            <a:p>
              <a:pPr algn="r"/>
              <a:r>
                <a:rPr lang="en-US" sz="3200"/>
                <a:t>N</a:t>
              </a:r>
              <a:r>
                <a:rPr lang="en-US" sz="3200" baseline="-25000"/>
                <a:t>x</a:t>
              </a:r>
            </a:p>
          </p:txBody>
        </p:sp>
        <p:sp>
          <p:nvSpPr>
            <p:cNvPr id="65" name="TextBox 64">
              <a:extLst>
                <a:ext uri="{FF2B5EF4-FFF2-40B4-BE49-F238E27FC236}">
                  <a16:creationId xmlns:a16="http://schemas.microsoft.com/office/drawing/2014/main" id="{D1CCA531-74C7-D257-0320-E2ECF28B85D5}"/>
                </a:ext>
              </a:extLst>
            </p:cNvPr>
            <p:cNvSpPr txBox="1"/>
            <p:nvPr/>
          </p:nvSpPr>
          <p:spPr>
            <a:xfrm>
              <a:off x="8138305" y="2626935"/>
              <a:ext cx="418465" cy="292388"/>
            </a:xfrm>
            <a:prstGeom prst="rect">
              <a:avLst/>
            </a:prstGeom>
            <a:noFill/>
          </p:spPr>
          <p:txBody>
            <a:bodyPr wrap="square">
              <a:spAutoFit/>
            </a:bodyPr>
            <a:lstStyle/>
            <a:p>
              <a:pPr algn="r"/>
              <a:r>
                <a:rPr lang="en-US" sz="3200"/>
                <a:t>N</a:t>
              </a:r>
              <a:r>
                <a:rPr lang="en-US" sz="3200" baseline="-25000"/>
                <a:t>x</a:t>
              </a:r>
            </a:p>
          </p:txBody>
        </p:sp>
      </p:grpSp>
      <p:grpSp>
        <p:nvGrpSpPr>
          <p:cNvPr id="8" name="Group 7">
            <a:extLst>
              <a:ext uri="{FF2B5EF4-FFF2-40B4-BE49-F238E27FC236}">
                <a16:creationId xmlns:a16="http://schemas.microsoft.com/office/drawing/2014/main" id="{8319024F-B636-42DF-618C-4989F02A95F9}"/>
              </a:ext>
            </a:extLst>
          </p:cNvPr>
          <p:cNvGrpSpPr/>
          <p:nvPr/>
        </p:nvGrpSpPr>
        <p:grpSpPr>
          <a:xfrm>
            <a:off x="438581" y="424931"/>
            <a:ext cx="2573238" cy="3575036"/>
            <a:chOff x="909858" y="1093401"/>
            <a:chExt cx="1286619" cy="1787518"/>
          </a:xfrm>
        </p:grpSpPr>
        <p:sp>
          <p:nvSpPr>
            <p:cNvPr id="9" name="Freeform 21">
              <a:extLst>
                <a:ext uri="{FF2B5EF4-FFF2-40B4-BE49-F238E27FC236}">
                  <a16:creationId xmlns:a16="http://schemas.microsoft.com/office/drawing/2014/main" id="{C712D4DC-3D17-BCE6-ED59-DAFD315EDD97}"/>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10" name="TextBox 9">
              <a:extLst>
                <a:ext uri="{FF2B5EF4-FFF2-40B4-BE49-F238E27FC236}">
                  <a16:creationId xmlns:a16="http://schemas.microsoft.com/office/drawing/2014/main" id="{9CB25B2F-3008-0B71-CEFF-7A2BB47123ED}"/>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transformer</a:t>
              </a:r>
            </a:p>
            <a:p>
              <a:pPr algn="ctr"/>
              <a:r>
                <a:rPr lang="en-US" sz="3200"/>
                <a:t>model </a:t>
              </a:r>
            </a:p>
            <a:p>
              <a:pPr algn="ctr"/>
              <a:r>
                <a:rPr lang="en-US" sz="3200"/>
                <a:t>architecture</a:t>
              </a:r>
            </a:p>
          </p:txBody>
        </p:sp>
      </p:grpSp>
      <p:sp>
        <p:nvSpPr>
          <p:cNvPr id="61" name="Rectangle 60">
            <a:extLst>
              <a:ext uri="{FF2B5EF4-FFF2-40B4-BE49-F238E27FC236}">
                <a16:creationId xmlns:a16="http://schemas.microsoft.com/office/drawing/2014/main" id="{19CAF784-5B86-C796-6CFC-1621BB20DD60}"/>
              </a:ext>
            </a:extLst>
          </p:cNvPr>
          <p:cNvSpPr/>
          <p:nvPr/>
        </p:nvSpPr>
        <p:spPr>
          <a:xfrm>
            <a:off x="9604378" y="0"/>
            <a:ext cx="8683624" cy="10287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Tree>
    <p:extLst>
      <p:ext uri="{BB962C8B-B14F-4D97-AF65-F5344CB8AC3E}">
        <p14:creationId xmlns:p14="http://schemas.microsoft.com/office/powerpoint/2010/main" val="142430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8FD-3B68-45DE-EA96-F892C41EAF28}"/>
              </a:ext>
            </a:extLst>
          </p:cNvPr>
          <p:cNvSpPr>
            <a:spLocks noGrp="1"/>
          </p:cNvSpPr>
          <p:nvPr>
            <p:ph type="title"/>
          </p:nvPr>
        </p:nvSpPr>
        <p:spPr/>
        <p:txBody>
          <a:bodyPr/>
          <a:lstStyle/>
          <a:p>
            <a:r>
              <a:rPr lang="es-DO" dirty="0"/>
              <a:t>Generative A.I. </a:t>
            </a:r>
            <a:r>
              <a:rPr lang="es-DO" dirty="0" err="1"/>
              <a:t>Overview</a:t>
            </a:r>
            <a:endParaRPr lang="es-DO" dirty="0"/>
          </a:p>
        </p:txBody>
      </p:sp>
      <p:sp>
        <p:nvSpPr>
          <p:cNvPr id="6" name="Freeform 2">
            <a:extLst>
              <a:ext uri="{FF2B5EF4-FFF2-40B4-BE49-F238E27FC236}">
                <a16:creationId xmlns:a16="http://schemas.microsoft.com/office/drawing/2014/main" id="{20525E24-374B-E0ED-4055-EEE47280A5BF}"/>
              </a:ext>
            </a:extLst>
          </p:cNvPr>
          <p:cNvSpPr>
            <a:spLocks noChangeAspect="1" noEditPoints="1"/>
          </p:cNvSpPr>
          <p:nvPr/>
        </p:nvSpPr>
        <p:spPr bwMode="auto">
          <a:xfrm>
            <a:off x="8292607" y="5192267"/>
            <a:ext cx="1118728" cy="1342736"/>
          </a:xfrm>
          <a:custGeom>
            <a:avLst/>
            <a:gdLst>
              <a:gd name="T0" fmla="*/ 1600 w 3983"/>
              <a:gd name="T1" fmla="*/ 619 h 4801"/>
              <a:gd name="T2" fmla="*/ 496 w 3983"/>
              <a:gd name="T3" fmla="*/ 2163 h 4801"/>
              <a:gd name="T4" fmla="*/ 602 w 3983"/>
              <a:gd name="T5" fmla="*/ 2163 h 4801"/>
              <a:gd name="T6" fmla="*/ 833 w 3983"/>
              <a:gd name="T7" fmla="*/ 3247 h 4801"/>
              <a:gd name="T8" fmla="*/ 882 w 3983"/>
              <a:gd name="T9" fmla="*/ 3304 h 4801"/>
              <a:gd name="T10" fmla="*/ 1513 w 3983"/>
              <a:gd name="T11" fmla="*/ 3440 h 4801"/>
              <a:gd name="T12" fmla="*/ 1458 w 3983"/>
              <a:gd name="T13" fmla="*/ 3493 h 4801"/>
              <a:gd name="T14" fmla="*/ 1159 w 3983"/>
              <a:gd name="T15" fmla="*/ 680 h 4801"/>
              <a:gd name="T16" fmla="*/ 1473 w 3983"/>
              <a:gd name="T17" fmla="*/ 1691 h 4801"/>
              <a:gd name="T18" fmla="*/ 681 w 3983"/>
              <a:gd name="T19" fmla="*/ 2113 h 4801"/>
              <a:gd name="T20" fmla="*/ 512 w 3983"/>
              <a:gd name="T21" fmla="*/ 3186 h 4801"/>
              <a:gd name="T22" fmla="*/ 1377 w 3983"/>
              <a:gd name="T23" fmla="*/ 3539 h 4801"/>
              <a:gd name="T24" fmla="*/ 1806 w 3983"/>
              <a:gd name="T25" fmla="*/ 4119 h 4801"/>
              <a:gd name="T26" fmla="*/ 1649 w 3983"/>
              <a:gd name="T27" fmla="*/ 3497 h 4801"/>
              <a:gd name="T28" fmla="*/ 932 w 3983"/>
              <a:gd name="T29" fmla="*/ 3429 h 4801"/>
              <a:gd name="T30" fmla="*/ 947 w 3983"/>
              <a:gd name="T31" fmla="*/ 2668 h 4801"/>
              <a:gd name="T32" fmla="*/ 947 w 3983"/>
              <a:gd name="T33" fmla="*/ 2575 h 4801"/>
              <a:gd name="T34" fmla="*/ 605 w 3983"/>
              <a:gd name="T35" fmla="*/ 2289 h 4801"/>
              <a:gd name="T36" fmla="*/ 1566 w 3983"/>
              <a:gd name="T37" fmla="*/ 1750 h 4801"/>
              <a:gd name="T38" fmla="*/ 1270 w 3983"/>
              <a:gd name="T39" fmla="*/ 662 h 4801"/>
              <a:gd name="T40" fmla="*/ 1551 w 3983"/>
              <a:gd name="T41" fmla="*/ 476 h 4801"/>
              <a:gd name="T42" fmla="*/ 2571 w 3983"/>
              <a:gd name="T43" fmla="*/ 1156 h 4801"/>
              <a:gd name="T44" fmla="*/ 3073 w 3983"/>
              <a:gd name="T45" fmla="*/ 1128 h 4801"/>
              <a:gd name="T46" fmla="*/ 2275 w 3983"/>
              <a:gd name="T47" fmla="*/ 2024 h 4801"/>
              <a:gd name="T48" fmla="*/ 2303 w 3983"/>
              <a:gd name="T49" fmla="*/ 1607 h 4801"/>
              <a:gd name="T50" fmla="*/ 2710 w 3983"/>
              <a:gd name="T51" fmla="*/ 1343 h 4801"/>
              <a:gd name="T52" fmla="*/ 3512 w 3983"/>
              <a:gd name="T53" fmla="*/ 2004 h 4801"/>
              <a:gd name="T54" fmla="*/ 3095 w 3983"/>
              <a:gd name="T55" fmla="*/ 2925 h 4801"/>
              <a:gd name="T56" fmla="*/ 2915 w 3983"/>
              <a:gd name="T57" fmla="*/ 2819 h 4801"/>
              <a:gd name="T58" fmla="*/ 2358 w 3983"/>
              <a:gd name="T59" fmla="*/ 3305 h 4801"/>
              <a:gd name="T60" fmla="*/ 2256 w 3983"/>
              <a:gd name="T61" fmla="*/ 3624 h 4801"/>
              <a:gd name="T62" fmla="*/ 2175 w 3983"/>
              <a:gd name="T63" fmla="*/ 3432 h 4801"/>
              <a:gd name="T64" fmla="*/ 3041 w 3983"/>
              <a:gd name="T65" fmla="*/ 2163 h 4801"/>
              <a:gd name="T66" fmla="*/ 3391 w 3983"/>
              <a:gd name="T67" fmla="*/ 1978 h 4801"/>
              <a:gd name="T68" fmla="*/ 2160 w 3983"/>
              <a:gd name="T69" fmla="*/ 764 h 4801"/>
              <a:gd name="T70" fmla="*/ 2281 w 3983"/>
              <a:gd name="T71" fmla="*/ 789 h 4801"/>
              <a:gd name="T72" fmla="*/ 3822 w 3983"/>
              <a:gd name="T73" fmla="*/ 2706 h 4801"/>
              <a:gd name="T74" fmla="*/ 3505 w 3983"/>
              <a:gd name="T75" fmla="*/ 3236 h 4801"/>
              <a:gd name="T76" fmla="*/ 3166 w 3983"/>
              <a:gd name="T77" fmla="*/ 3375 h 4801"/>
              <a:gd name="T78" fmla="*/ 2807 w 3983"/>
              <a:gd name="T79" fmla="*/ 3813 h 4801"/>
              <a:gd name="T80" fmla="*/ 2061 w 3983"/>
              <a:gd name="T81" fmla="*/ 4627 h 4801"/>
              <a:gd name="T82" fmla="*/ 3188 w 3983"/>
              <a:gd name="T83" fmla="*/ 1286 h 4801"/>
              <a:gd name="T84" fmla="*/ 3689 w 3983"/>
              <a:gd name="T85" fmla="*/ 2267 h 4801"/>
              <a:gd name="T86" fmla="*/ 3673 w 3983"/>
              <a:gd name="T87" fmla="*/ 2315 h 4801"/>
              <a:gd name="T88" fmla="*/ 3698 w 3983"/>
              <a:gd name="T89" fmla="*/ 2360 h 4801"/>
              <a:gd name="T90" fmla="*/ 1255 w 3983"/>
              <a:gd name="T91" fmla="*/ 4217 h 4801"/>
              <a:gd name="T92" fmla="*/ 223 w 3983"/>
              <a:gd name="T93" fmla="*/ 2293 h 4801"/>
              <a:gd name="T94" fmla="*/ 1324 w 3983"/>
              <a:gd name="T95" fmla="*/ 130 h 4801"/>
              <a:gd name="T96" fmla="*/ 3938 w 3983"/>
              <a:gd name="T97" fmla="*/ 2045 h 4801"/>
              <a:gd name="T98" fmla="*/ 1348 w 3983"/>
              <a:gd name="T99" fmla="*/ 6 h 4801"/>
              <a:gd name="T100" fmla="*/ 37 w 3983"/>
              <a:gd name="T101" fmla="*/ 1540 h 4801"/>
              <a:gd name="T102" fmla="*/ 535 w 3983"/>
              <a:gd name="T103" fmla="*/ 4048 h 4801"/>
              <a:gd name="T104" fmla="*/ 2011 w 3983"/>
              <a:gd name="T105" fmla="*/ 4737 h 4801"/>
              <a:gd name="T106" fmla="*/ 3478 w 3983"/>
              <a:gd name="T107" fmla="*/ 3651 h 4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83" h="4801">
                <a:moveTo>
                  <a:pt x="1494" y="612"/>
                </a:moveTo>
                <a:lnTo>
                  <a:pt x="1494" y="612"/>
                </a:lnTo>
                <a:cubicBezTo>
                  <a:pt x="1494" y="585"/>
                  <a:pt x="1516" y="563"/>
                  <a:pt x="1543" y="563"/>
                </a:cubicBezTo>
                <a:lnTo>
                  <a:pt x="1551" y="563"/>
                </a:lnTo>
                <a:cubicBezTo>
                  <a:pt x="1578" y="563"/>
                  <a:pt x="1600" y="585"/>
                  <a:pt x="1600" y="612"/>
                </a:cubicBezTo>
                <a:lnTo>
                  <a:pt x="1600" y="619"/>
                </a:lnTo>
                <a:cubicBezTo>
                  <a:pt x="1600" y="646"/>
                  <a:pt x="1578" y="668"/>
                  <a:pt x="1551" y="668"/>
                </a:cubicBezTo>
                <a:lnTo>
                  <a:pt x="1543" y="668"/>
                </a:lnTo>
                <a:cubicBezTo>
                  <a:pt x="1516" y="668"/>
                  <a:pt x="1494" y="646"/>
                  <a:pt x="1494" y="619"/>
                </a:cubicBezTo>
                <a:lnTo>
                  <a:pt x="1494" y="612"/>
                </a:lnTo>
                <a:lnTo>
                  <a:pt x="1494" y="612"/>
                </a:lnTo>
                <a:close/>
                <a:moveTo>
                  <a:pt x="496" y="2163"/>
                </a:moveTo>
                <a:lnTo>
                  <a:pt x="496" y="2163"/>
                </a:lnTo>
                <a:lnTo>
                  <a:pt x="496" y="2156"/>
                </a:lnTo>
                <a:cubicBezTo>
                  <a:pt x="496" y="2129"/>
                  <a:pt x="518" y="2107"/>
                  <a:pt x="545" y="2107"/>
                </a:cubicBezTo>
                <a:lnTo>
                  <a:pt x="553" y="2107"/>
                </a:lnTo>
                <a:cubicBezTo>
                  <a:pt x="580" y="2107"/>
                  <a:pt x="602" y="2129"/>
                  <a:pt x="602" y="2156"/>
                </a:cubicBezTo>
                <a:lnTo>
                  <a:pt x="602" y="2163"/>
                </a:lnTo>
                <a:cubicBezTo>
                  <a:pt x="602" y="2191"/>
                  <a:pt x="580" y="2213"/>
                  <a:pt x="553" y="2213"/>
                </a:cubicBezTo>
                <a:lnTo>
                  <a:pt x="545" y="2213"/>
                </a:lnTo>
                <a:cubicBezTo>
                  <a:pt x="518" y="2213"/>
                  <a:pt x="496" y="2191"/>
                  <a:pt x="496" y="2163"/>
                </a:cubicBezTo>
                <a:lnTo>
                  <a:pt x="496" y="2163"/>
                </a:lnTo>
                <a:close/>
                <a:moveTo>
                  <a:pt x="833" y="3247"/>
                </a:moveTo>
                <a:lnTo>
                  <a:pt x="833" y="3247"/>
                </a:lnTo>
                <a:cubicBezTo>
                  <a:pt x="833" y="3220"/>
                  <a:pt x="854" y="3198"/>
                  <a:pt x="882" y="3198"/>
                </a:cubicBezTo>
                <a:lnTo>
                  <a:pt x="889" y="3198"/>
                </a:lnTo>
                <a:cubicBezTo>
                  <a:pt x="916" y="3198"/>
                  <a:pt x="938" y="3220"/>
                  <a:pt x="938" y="3247"/>
                </a:cubicBezTo>
                <a:lnTo>
                  <a:pt x="938" y="3255"/>
                </a:lnTo>
                <a:cubicBezTo>
                  <a:pt x="938" y="3282"/>
                  <a:pt x="916" y="3304"/>
                  <a:pt x="889" y="3304"/>
                </a:cubicBezTo>
                <a:lnTo>
                  <a:pt x="882" y="3304"/>
                </a:lnTo>
                <a:cubicBezTo>
                  <a:pt x="854" y="3304"/>
                  <a:pt x="833" y="3282"/>
                  <a:pt x="833" y="3255"/>
                </a:cubicBezTo>
                <a:lnTo>
                  <a:pt x="833" y="3247"/>
                </a:lnTo>
                <a:lnTo>
                  <a:pt x="833" y="3247"/>
                </a:lnTo>
                <a:close/>
                <a:moveTo>
                  <a:pt x="1505" y="3440"/>
                </a:moveTo>
                <a:lnTo>
                  <a:pt x="1505" y="3440"/>
                </a:lnTo>
                <a:lnTo>
                  <a:pt x="1513" y="3440"/>
                </a:lnTo>
                <a:cubicBezTo>
                  <a:pt x="1540" y="3440"/>
                  <a:pt x="1562" y="3462"/>
                  <a:pt x="1562" y="3489"/>
                </a:cubicBezTo>
                <a:lnTo>
                  <a:pt x="1562" y="3497"/>
                </a:lnTo>
                <a:cubicBezTo>
                  <a:pt x="1562" y="3524"/>
                  <a:pt x="1540" y="3546"/>
                  <a:pt x="1513" y="3546"/>
                </a:cubicBezTo>
                <a:lnTo>
                  <a:pt x="1505" y="3546"/>
                </a:lnTo>
                <a:cubicBezTo>
                  <a:pt x="1479" y="3546"/>
                  <a:pt x="1458" y="3525"/>
                  <a:pt x="1457" y="3500"/>
                </a:cubicBezTo>
                <a:cubicBezTo>
                  <a:pt x="1457" y="3498"/>
                  <a:pt x="1458" y="3495"/>
                  <a:pt x="1458" y="3493"/>
                </a:cubicBezTo>
                <a:cubicBezTo>
                  <a:pt x="1458" y="3491"/>
                  <a:pt x="1457" y="3489"/>
                  <a:pt x="1457" y="3486"/>
                </a:cubicBezTo>
                <a:cubicBezTo>
                  <a:pt x="1458" y="3461"/>
                  <a:pt x="1479" y="3440"/>
                  <a:pt x="1505" y="3440"/>
                </a:cubicBezTo>
                <a:lnTo>
                  <a:pt x="1505" y="3440"/>
                </a:lnTo>
                <a:close/>
                <a:moveTo>
                  <a:pt x="1270" y="569"/>
                </a:moveTo>
                <a:lnTo>
                  <a:pt x="1270" y="569"/>
                </a:lnTo>
                <a:cubicBezTo>
                  <a:pt x="1209" y="569"/>
                  <a:pt x="1159" y="619"/>
                  <a:pt x="1159" y="680"/>
                </a:cubicBezTo>
                <a:lnTo>
                  <a:pt x="1159" y="1519"/>
                </a:lnTo>
                <a:cubicBezTo>
                  <a:pt x="1120" y="1537"/>
                  <a:pt x="1092" y="1576"/>
                  <a:pt x="1092" y="1622"/>
                </a:cubicBezTo>
                <a:cubicBezTo>
                  <a:pt x="1092" y="1684"/>
                  <a:pt x="1143" y="1735"/>
                  <a:pt x="1205" y="1735"/>
                </a:cubicBezTo>
                <a:cubicBezTo>
                  <a:pt x="1249" y="1735"/>
                  <a:pt x="1287" y="1710"/>
                  <a:pt x="1306" y="1673"/>
                </a:cubicBezTo>
                <a:lnTo>
                  <a:pt x="1455" y="1673"/>
                </a:lnTo>
                <a:cubicBezTo>
                  <a:pt x="1465" y="1673"/>
                  <a:pt x="1473" y="1681"/>
                  <a:pt x="1473" y="1691"/>
                </a:cubicBezTo>
                <a:lnTo>
                  <a:pt x="1473" y="1747"/>
                </a:lnTo>
                <a:cubicBezTo>
                  <a:pt x="1432" y="1764"/>
                  <a:pt x="1403" y="1804"/>
                  <a:pt x="1403" y="1851"/>
                </a:cubicBezTo>
                <a:cubicBezTo>
                  <a:pt x="1403" y="1894"/>
                  <a:pt x="1428" y="1930"/>
                  <a:pt x="1463" y="1950"/>
                </a:cubicBezTo>
                <a:lnTo>
                  <a:pt x="1463" y="2095"/>
                </a:lnTo>
                <a:cubicBezTo>
                  <a:pt x="1463" y="2105"/>
                  <a:pt x="1454" y="2113"/>
                  <a:pt x="1444" y="2113"/>
                </a:cubicBezTo>
                <a:lnTo>
                  <a:pt x="681" y="2113"/>
                </a:lnTo>
                <a:cubicBezTo>
                  <a:pt x="663" y="2059"/>
                  <a:pt x="613" y="2020"/>
                  <a:pt x="553" y="2020"/>
                </a:cubicBezTo>
                <a:lnTo>
                  <a:pt x="545" y="2020"/>
                </a:lnTo>
                <a:cubicBezTo>
                  <a:pt x="470" y="2020"/>
                  <a:pt x="409" y="2081"/>
                  <a:pt x="409" y="2156"/>
                </a:cubicBezTo>
                <a:lnTo>
                  <a:pt x="409" y="2163"/>
                </a:lnTo>
                <a:cubicBezTo>
                  <a:pt x="409" y="2227"/>
                  <a:pt x="453" y="2280"/>
                  <a:pt x="512" y="2295"/>
                </a:cubicBezTo>
                <a:lnTo>
                  <a:pt x="512" y="3186"/>
                </a:lnTo>
                <a:cubicBezTo>
                  <a:pt x="512" y="3247"/>
                  <a:pt x="562" y="3297"/>
                  <a:pt x="623" y="3297"/>
                </a:cubicBezTo>
                <a:lnTo>
                  <a:pt x="753" y="3297"/>
                </a:lnTo>
                <a:cubicBezTo>
                  <a:pt x="767" y="3338"/>
                  <a:pt x="799" y="3370"/>
                  <a:pt x="839" y="3383"/>
                </a:cubicBezTo>
                <a:lnTo>
                  <a:pt x="839" y="3429"/>
                </a:lnTo>
                <a:cubicBezTo>
                  <a:pt x="839" y="3490"/>
                  <a:pt x="889" y="3539"/>
                  <a:pt x="950" y="3539"/>
                </a:cubicBezTo>
                <a:lnTo>
                  <a:pt x="1377" y="3539"/>
                </a:lnTo>
                <a:cubicBezTo>
                  <a:pt x="1388" y="3573"/>
                  <a:pt x="1411" y="3601"/>
                  <a:pt x="1442" y="3617"/>
                </a:cubicBezTo>
                <a:lnTo>
                  <a:pt x="1442" y="4054"/>
                </a:lnTo>
                <a:cubicBezTo>
                  <a:pt x="1442" y="4115"/>
                  <a:pt x="1492" y="4165"/>
                  <a:pt x="1553" y="4165"/>
                </a:cubicBezTo>
                <a:lnTo>
                  <a:pt x="1590" y="4165"/>
                </a:lnTo>
                <a:cubicBezTo>
                  <a:pt x="1608" y="4204"/>
                  <a:pt x="1647" y="4232"/>
                  <a:pt x="1693" y="4232"/>
                </a:cubicBezTo>
                <a:cubicBezTo>
                  <a:pt x="1755" y="4232"/>
                  <a:pt x="1806" y="4181"/>
                  <a:pt x="1806" y="4119"/>
                </a:cubicBezTo>
                <a:cubicBezTo>
                  <a:pt x="1806" y="4057"/>
                  <a:pt x="1755" y="4006"/>
                  <a:pt x="1693" y="4006"/>
                </a:cubicBezTo>
                <a:cubicBezTo>
                  <a:pt x="1647" y="4006"/>
                  <a:pt x="1607" y="4033"/>
                  <a:pt x="1590" y="4073"/>
                </a:cubicBezTo>
                <a:lnTo>
                  <a:pt x="1553" y="4073"/>
                </a:lnTo>
                <a:cubicBezTo>
                  <a:pt x="1543" y="4073"/>
                  <a:pt x="1535" y="4064"/>
                  <a:pt x="1535" y="4054"/>
                </a:cubicBezTo>
                <a:lnTo>
                  <a:pt x="1535" y="3631"/>
                </a:lnTo>
                <a:cubicBezTo>
                  <a:pt x="1599" y="3620"/>
                  <a:pt x="1649" y="3564"/>
                  <a:pt x="1649" y="3497"/>
                </a:cubicBezTo>
                <a:lnTo>
                  <a:pt x="1649" y="3489"/>
                </a:lnTo>
                <a:cubicBezTo>
                  <a:pt x="1649" y="3414"/>
                  <a:pt x="1588" y="3353"/>
                  <a:pt x="1513" y="3353"/>
                </a:cubicBezTo>
                <a:lnTo>
                  <a:pt x="1505" y="3353"/>
                </a:lnTo>
                <a:cubicBezTo>
                  <a:pt x="1445" y="3353"/>
                  <a:pt x="1394" y="3393"/>
                  <a:pt x="1377" y="3447"/>
                </a:cubicBezTo>
                <a:lnTo>
                  <a:pt x="950" y="3447"/>
                </a:lnTo>
                <a:cubicBezTo>
                  <a:pt x="940" y="3447"/>
                  <a:pt x="932" y="3439"/>
                  <a:pt x="932" y="3429"/>
                </a:cubicBezTo>
                <a:lnTo>
                  <a:pt x="932" y="3383"/>
                </a:lnTo>
                <a:cubicBezTo>
                  <a:pt x="986" y="3365"/>
                  <a:pt x="1025" y="3315"/>
                  <a:pt x="1025" y="3255"/>
                </a:cubicBezTo>
                <a:lnTo>
                  <a:pt x="1025" y="3247"/>
                </a:lnTo>
                <a:cubicBezTo>
                  <a:pt x="1025" y="3186"/>
                  <a:pt x="984" y="3135"/>
                  <a:pt x="929" y="3118"/>
                </a:cubicBezTo>
                <a:lnTo>
                  <a:pt x="929" y="2686"/>
                </a:lnTo>
                <a:cubicBezTo>
                  <a:pt x="929" y="2676"/>
                  <a:pt x="937" y="2668"/>
                  <a:pt x="947" y="2668"/>
                </a:cubicBezTo>
                <a:lnTo>
                  <a:pt x="986" y="2668"/>
                </a:lnTo>
                <a:cubicBezTo>
                  <a:pt x="1004" y="2707"/>
                  <a:pt x="1044" y="2734"/>
                  <a:pt x="1089" y="2734"/>
                </a:cubicBezTo>
                <a:cubicBezTo>
                  <a:pt x="1152" y="2734"/>
                  <a:pt x="1202" y="2684"/>
                  <a:pt x="1202" y="2621"/>
                </a:cubicBezTo>
                <a:cubicBezTo>
                  <a:pt x="1202" y="2559"/>
                  <a:pt x="1152" y="2508"/>
                  <a:pt x="1089" y="2508"/>
                </a:cubicBezTo>
                <a:cubicBezTo>
                  <a:pt x="1044" y="2508"/>
                  <a:pt x="1004" y="2536"/>
                  <a:pt x="986" y="2575"/>
                </a:cubicBezTo>
                <a:lnTo>
                  <a:pt x="947" y="2575"/>
                </a:lnTo>
                <a:cubicBezTo>
                  <a:pt x="886" y="2575"/>
                  <a:pt x="836" y="2625"/>
                  <a:pt x="836" y="2686"/>
                </a:cubicBezTo>
                <a:lnTo>
                  <a:pt x="836" y="3119"/>
                </a:lnTo>
                <a:cubicBezTo>
                  <a:pt x="797" y="3134"/>
                  <a:pt x="766" y="3165"/>
                  <a:pt x="753" y="3205"/>
                </a:cubicBezTo>
                <a:lnTo>
                  <a:pt x="623" y="3205"/>
                </a:lnTo>
                <a:cubicBezTo>
                  <a:pt x="613" y="3205"/>
                  <a:pt x="605" y="3196"/>
                  <a:pt x="605" y="3186"/>
                </a:cubicBezTo>
                <a:lnTo>
                  <a:pt x="605" y="2289"/>
                </a:lnTo>
                <a:cubicBezTo>
                  <a:pt x="641" y="2274"/>
                  <a:pt x="669" y="2243"/>
                  <a:pt x="681" y="2206"/>
                </a:cubicBezTo>
                <a:lnTo>
                  <a:pt x="1444" y="2206"/>
                </a:lnTo>
                <a:cubicBezTo>
                  <a:pt x="1505" y="2206"/>
                  <a:pt x="1555" y="2156"/>
                  <a:pt x="1555" y="2095"/>
                </a:cubicBezTo>
                <a:lnTo>
                  <a:pt x="1555" y="1957"/>
                </a:lnTo>
                <a:cubicBezTo>
                  <a:pt x="1598" y="1941"/>
                  <a:pt x="1629" y="1900"/>
                  <a:pt x="1629" y="1851"/>
                </a:cubicBezTo>
                <a:cubicBezTo>
                  <a:pt x="1629" y="1806"/>
                  <a:pt x="1603" y="1768"/>
                  <a:pt x="1566" y="1750"/>
                </a:cubicBezTo>
                <a:lnTo>
                  <a:pt x="1566" y="1691"/>
                </a:lnTo>
                <a:cubicBezTo>
                  <a:pt x="1566" y="1630"/>
                  <a:pt x="1516" y="1581"/>
                  <a:pt x="1455" y="1581"/>
                </a:cubicBezTo>
                <a:lnTo>
                  <a:pt x="1310" y="1581"/>
                </a:lnTo>
                <a:cubicBezTo>
                  <a:pt x="1299" y="1553"/>
                  <a:pt x="1278" y="1531"/>
                  <a:pt x="1252" y="1519"/>
                </a:cubicBezTo>
                <a:lnTo>
                  <a:pt x="1252" y="680"/>
                </a:lnTo>
                <a:cubicBezTo>
                  <a:pt x="1252" y="670"/>
                  <a:pt x="1260" y="662"/>
                  <a:pt x="1270" y="662"/>
                </a:cubicBezTo>
                <a:lnTo>
                  <a:pt x="1415" y="662"/>
                </a:lnTo>
                <a:cubicBezTo>
                  <a:pt x="1433" y="716"/>
                  <a:pt x="1483" y="755"/>
                  <a:pt x="1543" y="755"/>
                </a:cubicBezTo>
                <a:lnTo>
                  <a:pt x="1551" y="755"/>
                </a:lnTo>
                <a:cubicBezTo>
                  <a:pt x="1626" y="755"/>
                  <a:pt x="1687" y="694"/>
                  <a:pt x="1687" y="619"/>
                </a:cubicBezTo>
                <a:lnTo>
                  <a:pt x="1687" y="612"/>
                </a:lnTo>
                <a:cubicBezTo>
                  <a:pt x="1687" y="537"/>
                  <a:pt x="1626" y="476"/>
                  <a:pt x="1551" y="476"/>
                </a:cubicBezTo>
                <a:lnTo>
                  <a:pt x="1543" y="476"/>
                </a:lnTo>
                <a:cubicBezTo>
                  <a:pt x="1483" y="476"/>
                  <a:pt x="1433" y="515"/>
                  <a:pt x="1415" y="569"/>
                </a:cubicBezTo>
                <a:lnTo>
                  <a:pt x="1270" y="569"/>
                </a:lnTo>
                <a:lnTo>
                  <a:pt x="1270" y="569"/>
                </a:lnTo>
                <a:close/>
                <a:moveTo>
                  <a:pt x="2571" y="1156"/>
                </a:moveTo>
                <a:lnTo>
                  <a:pt x="2571" y="1156"/>
                </a:lnTo>
                <a:cubicBezTo>
                  <a:pt x="2598" y="1135"/>
                  <a:pt x="2637" y="1140"/>
                  <a:pt x="2658" y="1167"/>
                </a:cubicBezTo>
                <a:cubicBezTo>
                  <a:pt x="2665" y="1176"/>
                  <a:pt x="2673" y="1185"/>
                  <a:pt x="2682" y="1192"/>
                </a:cubicBezTo>
                <a:cubicBezTo>
                  <a:pt x="2752" y="1252"/>
                  <a:pt x="2858" y="1243"/>
                  <a:pt x="2917" y="1172"/>
                </a:cubicBezTo>
                <a:cubicBezTo>
                  <a:pt x="2935" y="1152"/>
                  <a:pt x="2947" y="1127"/>
                  <a:pt x="2953" y="1101"/>
                </a:cubicBezTo>
                <a:cubicBezTo>
                  <a:pt x="2960" y="1068"/>
                  <a:pt x="2993" y="1047"/>
                  <a:pt x="3026" y="1054"/>
                </a:cubicBezTo>
                <a:cubicBezTo>
                  <a:pt x="3060" y="1062"/>
                  <a:pt x="3081" y="1095"/>
                  <a:pt x="3073" y="1128"/>
                </a:cubicBezTo>
                <a:cubicBezTo>
                  <a:pt x="3063" y="1173"/>
                  <a:pt x="3042" y="1216"/>
                  <a:pt x="3011" y="1252"/>
                </a:cubicBezTo>
                <a:cubicBezTo>
                  <a:pt x="2966" y="1306"/>
                  <a:pt x="2903" y="1340"/>
                  <a:pt x="2834" y="1350"/>
                </a:cubicBezTo>
                <a:cubicBezTo>
                  <a:pt x="2847" y="1537"/>
                  <a:pt x="2777" y="1705"/>
                  <a:pt x="2644" y="1794"/>
                </a:cubicBezTo>
                <a:cubicBezTo>
                  <a:pt x="2592" y="1829"/>
                  <a:pt x="2533" y="1850"/>
                  <a:pt x="2469" y="1859"/>
                </a:cubicBezTo>
                <a:cubicBezTo>
                  <a:pt x="2453" y="1896"/>
                  <a:pt x="2429" y="1930"/>
                  <a:pt x="2397" y="1959"/>
                </a:cubicBezTo>
                <a:cubicBezTo>
                  <a:pt x="2362" y="1990"/>
                  <a:pt x="2320" y="2012"/>
                  <a:pt x="2275" y="2024"/>
                </a:cubicBezTo>
                <a:cubicBezTo>
                  <a:pt x="2270" y="2025"/>
                  <a:pt x="2265" y="2026"/>
                  <a:pt x="2260" y="2026"/>
                </a:cubicBezTo>
                <a:cubicBezTo>
                  <a:pt x="2232" y="2026"/>
                  <a:pt x="2207" y="2007"/>
                  <a:pt x="2200" y="1979"/>
                </a:cubicBezTo>
                <a:cubicBezTo>
                  <a:pt x="2192" y="1946"/>
                  <a:pt x="2212" y="1912"/>
                  <a:pt x="2245" y="1904"/>
                </a:cubicBezTo>
                <a:cubicBezTo>
                  <a:pt x="2271" y="1898"/>
                  <a:pt x="2295" y="1885"/>
                  <a:pt x="2315" y="1867"/>
                </a:cubicBezTo>
                <a:cubicBezTo>
                  <a:pt x="2384" y="1805"/>
                  <a:pt x="2390" y="1700"/>
                  <a:pt x="2328" y="1631"/>
                </a:cubicBezTo>
                <a:cubicBezTo>
                  <a:pt x="2321" y="1622"/>
                  <a:pt x="2312" y="1614"/>
                  <a:pt x="2303" y="1607"/>
                </a:cubicBezTo>
                <a:cubicBezTo>
                  <a:pt x="2275" y="1587"/>
                  <a:pt x="2270" y="1548"/>
                  <a:pt x="2290" y="1521"/>
                </a:cubicBezTo>
                <a:cubicBezTo>
                  <a:pt x="2310" y="1494"/>
                  <a:pt x="2349" y="1488"/>
                  <a:pt x="2376" y="1508"/>
                </a:cubicBezTo>
                <a:cubicBezTo>
                  <a:pt x="2392" y="1520"/>
                  <a:pt x="2407" y="1534"/>
                  <a:pt x="2420" y="1549"/>
                </a:cubicBezTo>
                <a:cubicBezTo>
                  <a:pt x="2467" y="1601"/>
                  <a:pt x="2490" y="1665"/>
                  <a:pt x="2492" y="1729"/>
                </a:cubicBezTo>
                <a:cubicBezTo>
                  <a:pt x="2522" y="1721"/>
                  <a:pt x="2550" y="1709"/>
                  <a:pt x="2575" y="1692"/>
                </a:cubicBezTo>
                <a:cubicBezTo>
                  <a:pt x="2674" y="1625"/>
                  <a:pt x="2725" y="1492"/>
                  <a:pt x="2710" y="1343"/>
                </a:cubicBezTo>
                <a:cubicBezTo>
                  <a:pt x="2671" y="1332"/>
                  <a:pt x="2634" y="1313"/>
                  <a:pt x="2602" y="1286"/>
                </a:cubicBezTo>
                <a:cubicBezTo>
                  <a:pt x="2587" y="1273"/>
                  <a:pt x="2573" y="1259"/>
                  <a:pt x="2560" y="1243"/>
                </a:cubicBezTo>
                <a:cubicBezTo>
                  <a:pt x="2540" y="1216"/>
                  <a:pt x="2544" y="1177"/>
                  <a:pt x="2571" y="1156"/>
                </a:cubicBezTo>
                <a:lnTo>
                  <a:pt x="2571" y="1156"/>
                </a:lnTo>
                <a:close/>
                <a:moveTo>
                  <a:pt x="3512" y="2004"/>
                </a:moveTo>
                <a:lnTo>
                  <a:pt x="3512" y="2004"/>
                </a:lnTo>
                <a:cubicBezTo>
                  <a:pt x="3501" y="2050"/>
                  <a:pt x="3480" y="2093"/>
                  <a:pt x="3450" y="2129"/>
                </a:cubicBezTo>
                <a:cubicBezTo>
                  <a:pt x="3404" y="2183"/>
                  <a:pt x="3342" y="2216"/>
                  <a:pt x="3273" y="2227"/>
                </a:cubicBezTo>
                <a:cubicBezTo>
                  <a:pt x="3288" y="2416"/>
                  <a:pt x="3232" y="2619"/>
                  <a:pt x="3069" y="2678"/>
                </a:cubicBezTo>
                <a:cubicBezTo>
                  <a:pt x="3041" y="2688"/>
                  <a:pt x="3009" y="2699"/>
                  <a:pt x="2974" y="2711"/>
                </a:cubicBezTo>
                <a:cubicBezTo>
                  <a:pt x="2981" y="2716"/>
                  <a:pt x="2989" y="2720"/>
                  <a:pt x="2995" y="2726"/>
                </a:cubicBezTo>
                <a:cubicBezTo>
                  <a:pt x="3054" y="2777"/>
                  <a:pt x="3089" y="2847"/>
                  <a:pt x="3095" y="2925"/>
                </a:cubicBezTo>
                <a:cubicBezTo>
                  <a:pt x="3098" y="2971"/>
                  <a:pt x="3090" y="3019"/>
                  <a:pt x="3071" y="3062"/>
                </a:cubicBezTo>
                <a:cubicBezTo>
                  <a:pt x="3061" y="3085"/>
                  <a:pt x="3039" y="3098"/>
                  <a:pt x="3015" y="3098"/>
                </a:cubicBezTo>
                <a:cubicBezTo>
                  <a:pt x="3007" y="3098"/>
                  <a:pt x="2998" y="3097"/>
                  <a:pt x="2990" y="3093"/>
                </a:cubicBezTo>
                <a:cubicBezTo>
                  <a:pt x="2959" y="3080"/>
                  <a:pt x="2945" y="3043"/>
                  <a:pt x="2959" y="3012"/>
                </a:cubicBezTo>
                <a:cubicBezTo>
                  <a:pt x="2969" y="2987"/>
                  <a:pt x="2974" y="2961"/>
                  <a:pt x="2972" y="2933"/>
                </a:cubicBezTo>
                <a:cubicBezTo>
                  <a:pt x="2969" y="2889"/>
                  <a:pt x="2948" y="2848"/>
                  <a:pt x="2915" y="2819"/>
                </a:cubicBezTo>
                <a:cubicBezTo>
                  <a:pt x="2881" y="2790"/>
                  <a:pt x="2838" y="2776"/>
                  <a:pt x="2793" y="2779"/>
                </a:cubicBezTo>
                <a:cubicBezTo>
                  <a:pt x="2782" y="2780"/>
                  <a:pt x="2770" y="2782"/>
                  <a:pt x="2759" y="2785"/>
                </a:cubicBezTo>
                <a:cubicBezTo>
                  <a:pt x="2752" y="2787"/>
                  <a:pt x="2745" y="2787"/>
                  <a:pt x="2738" y="2786"/>
                </a:cubicBezTo>
                <a:cubicBezTo>
                  <a:pt x="2735" y="2787"/>
                  <a:pt x="2732" y="2788"/>
                  <a:pt x="2732" y="2788"/>
                </a:cubicBezTo>
                <a:cubicBezTo>
                  <a:pt x="2435" y="2901"/>
                  <a:pt x="2341" y="3077"/>
                  <a:pt x="2312" y="3320"/>
                </a:cubicBezTo>
                <a:cubicBezTo>
                  <a:pt x="2326" y="3314"/>
                  <a:pt x="2342" y="3309"/>
                  <a:pt x="2358" y="3305"/>
                </a:cubicBezTo>
                <a:cubicBezTo>
                  <a:pt x="2403" y="3295"/>
                  <a:pt x="2451" y="3297"/>
                  <a:pt x="2496" y="3309"/>
                </a:cubicBezTo>
                <a:cubicBezTo>
                  <a:pt x="2529" y="3318"/>
                  <a:pt x="2548" y="3352"/>
                  <a:pt x="2539" y="3385"/>
                </a:cubicBezTo>
                <a:cubicBezTo>
                  <a:pt x="2530" y="3418"/>
                  <a:pt x="2496" y="3437"/>
                  <a:pt x="2463" y="3428"/>
                </a:cubicBezTo>
                <a:cubicBezTo>
                  <a:pt x="2437" y="3421"/>
                  <a:pt x="2410" y="3420"/>
                  <a:pt x="2384" y="3426"/>
                </a:cubicBezTo>
                <a:cubicBezTo>
                  <a:pt x="2340" y="3435"/>
                  <a:pt x="2303" y="3461"/>
                  <a:pt x="2278" y="3498"/>
                </a:cubicBezTo>
                <a:cubicBezTo>
                  <a:pt x="2254" y="3536"/>
                  <a:pt x="2246" y="3581"/>
                  <a:pt x="2256" y="3624"/>
                </a:cubicBezTo>
                <a:cubicBezTo>
                  <a:pt x="2258" y="3636"/>
                  <a:pt x="2262" y="3647"/>
                  <a:pt x="2266" y="3657"/>
                </a:cubicBezTo>
                <a:cubicBezTo>
                  <a:pt x="2280" y="3688"/>
                  <a:pt x="2266" y="3725"/>
                  <a:pt x="2235" y="3739"/>
                </a:cubicBezTo>
                <a:cubicBezTo>
                  <a:pt x="2227" y="3742"/>
                  <a:pt x="2219" y="3744"/>
                  <a:pt x="2210" y="3744"/>
                </a:cubicBezTo>
                <a:cubicBezTo>
                  <a:pt x="2187" y="3744"/>
                  <a:pt x="2164" y="3731"/>
                  <a:pt x="2154" y="3708"/>
                </a:cubicBezTo>
                <a:cubicBezTo>
                  <a:pt x="2146" y="3689"/>
                  <a:pt x="2139" y="3670"/>
                  <a:pt x="2135" y="3650"/>
                </a:cubicBezTo>
                <a:cubicBezTo>
                  <a:pt x="2119" y="3575"/>
                  <a:pt x="2133" y="3497"/>
                  <a:pt x="2175" y="3432"/>
                </a:cubicBezTo>
                <a:cubicBezTo>
                  <a:pt x="2177" y="3428"/>
                  <a:pt x="2181" y="3425"/>
                  <a:pt x="2183" y="3421"/>
                </a:cubicBezTo>
                <a:cubicBezTo>
                  <a:pt x="2181" y="3414"/>
                  <a:pt x="2180" y="3407"/>
                  <a:pt x="2181" y="3399"/>
                </a:cubicBezTo>
                <a:cubicBezTo>
                  <a:pt x="2198" y="3116"/>
                  <a:pt x="2273" y="2831"/>
                  <a:pt x="2692" y="2672"/>
                </a:cubicBezTo>
                <a:cubicBezTo>
                  <a:pt x="2698" y="2670"/>
                  <a:pt x="2916" y="2602"/>
                  <a:pt x="3027" y="2562"/>
                </a:cubicBezTo>
                <a:cubicBezTo>
                  <a:pt x="3128" y="2525"/>
                  <a:pt x="3164" y="2365"/>
                  <a:pt x="3148" y="2220"/>
                </a:cubicBezTo>
                <a:cubicBezTo>
                  <a:pt x="3109" y="2208"/>
                  <a:pt x="3072" y="2190"/>
                  <a:pt x="3041" y="2163"/>
                </a:cubicBezTo>
                <a:cubicBezTo>
                  <a:pt x="3025" y="2150"/>
                  <a:pt x="3011" y="2135"/>
                  <a:pt x="2999" y="2120"/>
                </a:cubicBezTo>
                <a:cubicBezTo>
                  <a:pt x="2978" y="2093"/>
                  <a:pt x="2983" y="2054"/>
                  <a:pt x="3010" y="2033"/>
                </a:cubicBezTo>
                <a:cubicBezTo>
                  <a:pt x="3036" y="2012"/>
                  <a:pt x="3075" y="2017"/>
                  <a:pt x="3096" y="2044"/>
                </a:cubicBezTo>
                <a:cubicBezTo>
                  <a:pt x="3103" y="2053"/>
                  <a:pt x="3111" y="2061"/>
                  <a:pt x="3120" y="2069"/>
                </a:cubicBezTo>
                <a:cubicBezTo>
                  <a:pt x="3190" y="2128"/>
                  <a:pt x="3296" y="2120"/>
                  <a:pt x="3356" y="2049"/>
                </a:cubicBezTo>
                <a:cubicBezTo>
                  <a:pt x="3373" y="2028"/>
                  <a:pt x="3385" y="2004"/>
                  <a:pt x="3391" y="1978"/>
                </a:cubicBezTo>
                <a:cubicBezTo>
                  <a:pt x="3398" y="1944"/>
                  <a:pt x="3431" y="1924"/>
                  <a:pt x="3465" y="1931"/>
                </a:cubicBezTo>
                <a:cubicBezTo>
                  <a:pt x="3498" y="1938"/>
                  <a:pt x="3519" y="1971"/>
                  <a:pt x="3512" y="2004"/>
                </a:cubicBezTo>
                <a:lnTo>
                  <a:pt x="3512" y="2004"/>
                </a:lnTo>
                <a:close/>
                <a:moveTo>
                  <a:pt x="2165" y="902"/>
                </a:moveTo>
                <a:lnTo>
                  <a:pt x="2165" y="902"/>
                </a:lnTo>
                <a:cubicBezTo>
                  <a:pt x="2152" y="857"/>
                  <a:pt x="2150" y="810"/>
                  <a:pt x="2160" y="764"/>
                </a:cubicBezTo>
                <a:cubicBezTo>
                  <a:pt x="2193" y="607"/>
                  <a:pt x="2347" y="506"/>
                  <a:pt x="2504" y="539"/>
                </a:cubicBezTo>
                <a:cubicBezTo>
                  <a:pt x="2523" y="543"/>
                  <a:pt x="2543" y="549"/>
                  <a:pt x="2561" y="557"/>
                </a:cubicBezTo>
                <a:cubicBezTo>
                  <a:pt x="2592" y="571"/>
                  <a:pt x="2606" y="607"/>
                  <a:pt x="2593" y="638"/>
                </a:cubicBezTo>
                <a:cubicBezTo>
                  <a:pt x="2579" y="669"/>
                  <a:pt x="2543" y="684"/>
                  <a:pt x="2512" y="670"/>
                </a:cubicBezTo>
                <a:cubicBezTo>
                  <a:pt x="2501" y="665"/>
                  <a:pt x="2490" y="662"/>
                  <a:pt x="2479" y="659"/>
                </a:cubicBezTo>
                <a:cubicBezTo>
                  <a:pt x="2388" y="640"/>
                  <a:pt x="2300" y="699"/>
                  <a:pt x="2281" y="789"/>
                </a:cubicBezTo>
                <a:cubicBezTo>
                  <a:pt x="2275" y="816"/>
                  <a:pt x="2276" y="842"/>
                  <a:pt x="2283" y="868"/>
                </a:cubicBezTo>
                <a:cubicBezTo>
                  <a:pt x="2293" y="901"/>
                  <a:pt x="2274" y="935"/>
                  <a:pt x="2241" y="945"/>
                </a:cubicBezTo>
                <a:cubicBezTo>
                  <a:pt x="2235" y="946"/>
                  <a:pt x="2230" y="947"/>
                  <a:pt x="2224" y="947"/>
                </a:cubicBezTo>
                <a:cubicBezTo>
                  <a:pt x="2197" y="947"/>
                  <a:pt x="2173" y="929"/>
                  <a:pt x="2165" y="902"/>
                </a:cubicBezTo>
                <a:lnTo>
                  <a:pt x="2165" y="902"/>
                </a:lnTo>
                <a:close/>
                <a:moveTo>
                  <a:pt x="3822" y="2706"/>
                </a:moveTo>
                <a:lnTo>
                  <a:pt x="3822" y="2706"/>
                </a:lnTo>
                <a:cubicBezTo>
                  <a:pt x="3797" y="2798"/>
                  <a:pt x="3734" y="2872"/>
                  <a:pt x="3650" y="2912"/>
                </a:cubicBezTo>
                <a:cubicBezTo>
                  <a:pt x="3645" y="2834"/>
                  <a:pt x="3633" y="2757"/>
                  <a:pt x="3614" y="2680"/>
                </a:cubicBezTo>
                <a:cubicBezTo>
                  <a:pt x="3605" y="2647"/>
                  <a:pt x="3572" y="2627"/>
                  <a:pt x="3539" y="2636"/>
                </a:cubicBezTo>
                <a:cubicBezTo>
                  <a:pt x="3506" y="2644"/>
                  <a:pt x="3486" y="2678"/>
                  <a:pt x="3494" y="2711"/>
                </a:cubicBezTo>
                <a:cubicBezTo>
                  <a:pt x="3538" y="2883"/>
                  <a:pt x="3542" y="3060"/>
                  <a:pt x="3505" y="3236"/>
                </a:cubicBezTo>
                <a:cubicBezTo>
                  <a:pt x="3494" y="3289"/>
                  <a:pt x="3479" y="3340"/>
                  <a:pt x="3462" y="3389"/>
                </a:cubicBezTo>
                <a:cubicBezTo>
                  <a:pt x="3446" y="3362"/>
                  <a:pt x="3426" y="3337"/>
                  <a:pt x="3402" y="3316"/>
                </a:cubicBezTo>
                <a:cubicBezTo>
                  <a:pt x="3343" y="3265"/>
                  <a:pt x="3269" y="3240"/>
                  <a:pt x="3191" y="3246"/>
                </a:cubicBezTo>
                <a:cubicBezTo>
                  <a:pt x="3171" y="3247"/>
                  <a:pt x="3151" y="3251"/>
                  <a:pt x="3132" y="3256"/>
                </a:cubicBezTo>
                <a:cubicBezTo>
                  <a:pt x="3099" y="3265"/>
                  <a:pt x="3080" y="3299"/>
                  <a:pt x="3089" y="3332"/>
                </a:cubicBezTo>
                <a:cubicBezTo>
                  <a:pt x="3099" y="3365"/>
                  <a:pt x="3132" y="3384"/>
                  <a:pt x="3166" y="3375"/>
                </a:cubicBezTo>
                <a:cubicBezTo>
                  <a:pt x="3177" y="3371"/>
                  <a:pt x="3188" y="3369"/>
                  <a:pt x="3200" y="3368"/>
                </a:cubicBezTo>
                <a:cubicBezTo>
                  <a:pt x="3245" y="3366"/>
                  <a:pt x="3287" y="3380"/>
                  <a:pt x="3321" y="3409"/>
                </a:cubicBezTo>
                <a:cubicBezTo>
                  <a:pt x="3355" y="3438"/>
                  <a:pt x="3375" y="3479"/>
                  <a:pt x="3378" y="3523"/>
                </a:cubicBezTo>
                <a:cubicBezTo>
                  <a:pt x="3380" y="3545"/>
                  <a:pt x="3376" y="3566"/>
                  <a:pt x="3370" y="3586"/>
                </a:cubicBezTo>
                <a:cubicBezTo>
                  <a:pt x="3258" y="3777"/>
                  <a:pt x="3093" y="3934"/>
                  <a:pt x="2892" y="4036"/>
                </a:cubicBezTo>
                <a:cubicBezTo>
                  <a:pt x="2878" y="3957"/>
                  <a:pt x="2850" y="3882"/>
                  <a:pt x="2807" y="3813"/>
                </a:cubicBezTo>
                <a:cubicBezTo>
                  <a:pt x="2789" y="3785"/>
                  <a:pt x="2752" y="3776"/>
                  <a:pt x="2722" y="3793"/>
                </a:cubicBezTo>
                <a:cubicBezTo>
                  <a:pt x="2694" y="3811"/>
                  <a:pt x="2685" y="3849"/>
                  <a:pt x="2703" y="3878"/>
                </a:cubicBezTo>
                <a:cubicBezTo>
                  <a:pt x="2739" y="3937"/>
                  <a:pt x="2763" y="4002"/>
                  <a:pt x="2774" y="4071"/>
                </a:cubicBezTo>
                <a:cubicBezTo>
                  <a:pt x="2817" y="4353"/>
                  <a:pt x="2624" y="4617"/>
                  <a:pt x="2342" y="4661"/>
                </a:cubicBezTo>
                <a:cubicBezTo>
                  <a:pt x="2248" y="4676"/>
                  <a:pt x="2153" y="4664"/>
                  <a:pt x="2066" y="4628"/>
                </a:cubicBezTo>
                <a:cubicBezTo>
                  <a:pt x="2064" y="4628"/>
                  <a:pt x="2063" y="4628"/>
                  <a:pt x="2061" y="4627"/>
                </a:cubicBezTo>
                <a:lnTo>
                  <a:pt x="2061" y="447"/>
                </a:lnTo>
                <a:cubicBezTo>
                  <a:pt x="2061" y="438"/>
                  <a:pt x="2059" y="430"/>
                  <a:pt x="2055" y="422"/>
                </a:cubicBezTo>
                <a:lnTo>
                  <a:pt x="2055" y="420"/>
                </a:lnTo>
                <a:cubicBezTo>
                  <a:pt x="2175" y="278"/>
                  <a:pt x="2409" y="210"/>
                  <a:pt x="2624" y="255"/>
                </a:cubicBezTo>
                <a:cubicBezTo>
                  <a:pt x="3093" y="353"/>
                  <a:pt x="3399" y="806"/>
                  <a:pt x="3322" y="1274"/>
                </a:cubicBezTo>
                <a:cubicBezTo>
                  <a:pt x="3277" y="1274"/>
                  <a:pt x="3233" y="1277"/>
                  <a:pt x="3188" y="1286"/>
                </a:cubicBezTo>
                <a:cubicBezTo>
                  <a:pt x="3155" y="1293"/>
                  <a:pt x="3133" y="1325"/>
                  <a:pt x="3140" y="1358"/>
                </a:cubicBezTo>
                <a:cubicBezTo>
                  <a:pt x="3146" y="1392"/>
                  <a:pt x="3179" y="1414"/>
                  <a:pt x="3212" y="1407"/>
                </a:cubicBezTo>
                <a:cubicBezTo>
                  <a:pt x="3280" y="1394"/>
                  <a:pt x="3349" y="1394"/>
                  <a:pt x="3417" y="1408"/>
                </a:cubicBezTo>
                <a:cubicBezTo>
                  <a:pt x="3552" y="1437"/>
                  <a:pt x="3669" y="1516"/>
                  <a:pt x="3744" y="1631"/>
                </a:cubicBezTo>
                <a:cubicBezTo>
                  <a:pt x="3820" y="1747"/>
                  <a:pt x="3846" y="1885"/>
                  <a:pt x="3818" y="2020"/>
                </a:cubicBezTo>
                <a:cubicBezTo>
                  <a:pt x="3798" y="2113"/>
                  <a:pt x="3754" y="2199"/>
                  <a:pt x="3689" y="2267"/>
                </a:cubicBezTo>
                <a:cubicBezTo>
                  <a:pt x="3688" y="2269"/>
                  <a:pt x="3688" y="2270"/>
                  <a:pt x="3687" y="2272"/>
                </a:cubicBezTo>
                <a:cubicBezTo>
                  <a:pt x="3686" y="2273"/>
                  <a:pt x="3685" y="2273"/>
                  <a:pt x="3684" y="2274"/>
                </a:cubicBezTo>
                <a:cubicBezTo>
                  <a:pt x="3682" y="2276"/>
                  <a:pt x="3682" y="2279"/>
                  <a:pt x="3681" y="2281"/>
                </a:cubicBezTo>
                <a:cubicBezTo>
                  <a:pt x="3679" y="2285"/>
                  <a:pt x="3677" y="2288"/>
                  <a:pt x="3676" y="2292"/>
                </a:cubicBezTo>
                <a:cubicBezTo>
                  <a:pt x="3674" y="2297"/>
                  <a:pt x="3674" y="2301"/>
                  <a:pt x="3674" y="2306"/>
                </a:cubicBezTo>
                <a:cubicBezTo>
                  <a:pt x="3673" y="2309"/>
                  <a:pt x="3673" y="2312"/>
                  <a:pt x="3673" y="2315"/>
                </a:cubicBezTo>
                <a:cubicBezTo>
                  <a:pt x="3674" y="2320"/>
                  <a:pt x="3675" y="2325"/>
                  <a:pt x="3677" y="2330"/>
                </a:cubicBezTo>
                <a:cubicBezTo>
                  <a:pt x="3678" y="2332"/>
                  <a:pt x="3678" y="2334"/>
                  <a:pt x="3679" y="2337"/>
                </a:cubicBezTo>
                <a:cubicBezTo>
                  <a:pt x="3682" y="2342"/>
                  <a:pt x="3685" y="2346"/>
                  <a:pt x="3690" y="2351"/>
                </a:cubicBezTo>
                <a:cubicBezTo>
                  <a:pt x="3691" y="2352"/>
                  <a:pt x="3691" y="2353"/>
                  <a:pt x="3692" y="2355"/>
                </a:cubicBezTo>
                <a:cubicBezTo>
                  <a:pt x="3693" y="2355"/>
                  <a:pt x="3694" y="2355"/>
                  <a:pt x="3694" y="2356"/>
                </a:cubicBezTo>
                <a:cubicBezTo>
                  <a:pt x="3696" y="2357"/>
                  <a:pt x="3697" y="2359"/>
                  <a:pt x="3698" y="2360"/>
                </a:cubicBezTo>
                <a:cubicBezTo>
                  <a:pt x="3807" y="2438"/>
                  <a:pt x="3857" y="2577"/>
                  <a:pt x="3822" y="2706"/>
                </a:cubicBezTo>
                <a:lnTo>
                  <a:pt x="3822" y="2706"/>
                </a:lnTo>
                <a:close/>
                <a:moveTo>
                  <a:pt x="1932" y="4625"/>
                </a:moveTo>
                <a:lnTo>
                  <a:pt x="1932" y="4625"/>
                </a:lnTo>
                <a:lnTo>
                  <a:pt x="1583" y="4673"/>
                </a:lnTo>
                <a:lnTo>
                  <a:pt x="1255" y="4217"/>
                </a:lnTo>
                <a:cubicBezTo>
                  <a:pt x="1249" y="4207"/>
                  <a:pt x="1239" y="4200"/>
                  <a:pt x="1228" y="4195"/>
                </a:cubicBezTo>
                <a:lnTo>
                  <a:pt x="613" y="3946"/>
                </a:lnTo>
                <a:lnTo>
                  <a:pt x="428" y="2946"/>
                </a:lnTo>
                <a:cubicBezTo>
                  <a:pt x="425" y="2931"/>
                  <a:pt x="417" y="2918"/>
                  <a:pt x="405" y="2909"/>
                </a:cubicBezTo>
                <a:lnTo>
                  <a:pt x="133" y="2692"/>
                </a:lnTo>
                <a:lnTo>
                  <a:pt x="223" y="2293"/>
                </a:lnTo>
                <a:cubicBezTo>
                  <a:pt x="224" y="2287"/>
                  <a:pt x="225" y="2280"/>
                  <a:pt x="224" y="2274"/>
                </a:cubicBezTo>
                <a:lnTo>
                  <a:pt x="163" y="1568"/>
                </a:lnTo>
                <a:lnTo>
                  <a:pt x="580" y="1327"/>
                </a:lnTo>
                <a:cubicBezTo>
                  <a:pt x="599" y="1316"/>
                  <a:pt x="611" y="1295"/>
                  <a:pt x="611" y="1273"/>
                </a:cubicBezTo>
                <a:lnTo>
                  <a:pt x="611" y="463"/>
                </a:lnTo>
                <a:lnTo>
                  <a:pt x="1324" y="130"/>
                </a:lnTo>
                <a:cubicBezTo>
                  <a:pt x="1701" y="293"/>
                  <a:pt x="1862" y="358"/>
                  <a:pt x="1932" y="383"/>
                </a:cubicBezTo>
                <a:lnTo>
                  <a:pt x="1932" y="4625"/>
                </a:lnTo>
                <a:lnTo>
                  <a:pt x="1932" y="4625"/>
                </a:lnTo>
                <a:close/>
                <a:moveTo>
                  <a:pt x="3820" y="2302"/>
                </a:moveTo>
                <a:lnTo>
                  <a:pt x="3820" y="2302"/>
                </a:lnTo>
                <a:cubicBezTo>
                  <a:pt x="3877" y="2226"/>
                  <a:pt x="3919" y="2139"/>
                  <a:pt x="3938" y="2045"/>
                </a:cubicBezTo>
                <a:cubicBezTo>
                  <a:pt x="3973" y="1878"/>
                  <a:pt x="3941" y="1707"/>
                  <a:pt x="3847" y="1564"/>
                </a:cubicBezTo>
                <a:cubicBezTo>
                  <a:pt x="3754" y="1421"/>
                  <a:pt x="3611" y="1324"/>
                  <a:pt x="3445" y="1288"/>
                </a:cubicBezTo>
                <a:cubicBezTo>
                  <a:pt x="3528" y="757"/>
                  <a:pt x="3181" y="246"/>
                  <a:pt x="2649" y="135"/>
                </a:cubicBezTo>
                <a:cubicBezTo>
                  <a:pt x="2418" y="86"/>
                  <a:pt x="2176" y="145"/>
                  <a:pt x="2019" y="282"/>
                </a:cubicBezTo>
                <a:cubicBezTo>
                  <a:pt x="2014" y="280"/>
                  <a:pt x="2009" y="278"/>
                  <a:pt x="2003" y="278"/>
                </a:cubicBezTo>
                <a:cubicBezTo>
                  <a:pt x="1963" y="269"/>
                  <a:pt x="1636" y="131"/>
                  <a:pt x="1348" y="6"/>
                </a:cubicBezTo>
                <a:cubicBezTo>
                  <a:pt x="1331" y="0"/>
                  <a:pt x="1313" y="0"/>
                  <a:pt x="1297" y="6"/>
                </a:cubicBezTo>
                <a:lnTo>
                  <a:pt x="523" y="368"/>
                </a:lnTo>
                <a:cubicBezTo>
                  <a:pt x="501" y="378"/>
                  <a:pt x="487" y="400"/>
                  <a:pt x="487" y="424"/>
                </a:cubicBezTo>
                <a:lnTo>
                  <a:pt x="487" y="1238"/>
                </a:lnTo>
                <a:lnTo>
                  <a:pt x="67" y="1481"/>
                </a:lnTo>
                <a:cubicBezTo>
                  <a:pt x="47" y="1493"/>
                  <a:pt x="35" y="1516"/>
                  <a:pt x="37" y="1540"/>
                </a:cubicBezTo>
                <a:lnTo>
                  <a:pt x="100" y="2275"/>
                </a:lnTo>
                <a:lnTo>
                  <a:pt x="4" y="2703"/>
                </a:lnTo>
                <a:cubicBezTo>
                  <a:pt x="0" y="2726"/>
                  <a:pt x="7" y="2750"/>
                  <a:pt x="26" y="2765"/>
                </a:cubicBezTo>
                <a:lnTo>
                  <a:pt x="311" y="2991"/>
                </a:lnTo>
                <a:lnTo>
                  <a:pt x="498" y="4002"/>
                </a:lnTo>
                <a:cubicBezTo>
                  <a:pt x="502" y="4023"/>
                  <a:pt x="516" y="4040"/>
                  <a:pt x="535" y="4048"/>
                </a:cubicBezTo>
                <a:lnTo>
                  <a:pt x="1166" y="4303"/>
                </a:lnTo>
                <a:lnTo>
                  <a:pt x="1505" y="4775"/>
                </a:lnTo>
                <a:cubicBezTo>
                  <a:pt x="1517" y="4791"/>
                  <a:pt x="1535" y="4801"/>
                  <a:pt x="1555" y="4801"/>
                </a:cubicBezTo>
                <a:cubicBezTo>
                  <a:pt x="1558" y="4801"/>
                  <a:pt x="1561" y="4800"/>
                  <a:pt x="1563" y="4800"/>
                </a:cubicBezTo>
                <a:lnTo>
                  <a:pt x="2002" y="4740"/>
                </a:lnTo>
                <a:cubicBezTo>
                  <a:pt x="2005" y="4740"/>
                  <a:pt x="2008" y="4738"/>
                  <a:pt x="2011" y="4737"/>
                </a:cubicBezTo>
                <a:cubicBezTo>
                  <a:pt x="2014" y="4739"/>
                  <a:pt x="2016" y="4741"/>
                  <a:pt x="2018" y="4742"/>
                </a:cubicBezTo>
                <a:cubicBezTo>
                  <a:pt x="2096" y="4774"/>
                  <a:pt x="2179" y="4791"/>
                  <a:pt x="2262" y="4791"/>
                </a:cubicBezTo>
                <a:cubicBezTo>
                  <a:pt x="2295" y="4791"/>
                  <a:pt x="2328" y="4788"/>
                  <a:pt x="2361" y="4783"/>
                </a:cubicBezTo>
                <a:cubicBezTo>
                  <a:pt x="2671" y="4735"/>
                  <a:pt x="2894" y="4471"/>
                  <a:pt x="2902" y="4168"/>
                </a:cubicBezTo>
                <a:cubicBezTo>
                  <a:pt x="3136" y="4060"/>
                  <a:pt x="3330" y="3887"/>
                  <a:pt x="3462" y="3672"/>
                </a:cubicBezTo>
                <a:cubicBezTo>
                  <a:pt x="3468" y="3667"/>
                  <a:pt x="3474" y="3660"/>
                  <a:pt x="3478" y="3651"/>
                </a:cubicBezTo>
                <a:cubicBezTo>
                  <a:pt x="3480" y="3646"/>
                  <a:pt x="3482" y="3641"/>
                  <a:pt x="3484" y="3636"/>
                </a:cubicBezTo>
                <a:cubicBezTo>
                  <a:pt x="3549" y="3521"/>
                  <a:pt x="3598" y="3395"/>
                  <a:pt x="3626" y="3261"/>
                </a:cubicBezTo>
                <a:cubicBezTo>
                  <a:pt x="3641" y="3189"/>
                  <a:pt x="3650" y="3116"/>
                  <a:pt x="3653" y="3044"/>
                </a:cubicBezTo>
                <a:cubicBezTo>
                  <a:pt x="3793" y="2997"/>
                  <a:pt x="3902" y="2883"/>
                  <a:pt x="3941" y="2738"/>
                </a:cubicBezTo>
                <a:cubicBezTo>
                  <a:pt x="3983" y="2581"/>
                  <a:pt x="3935" y="2413"/>
                  <a:pt x="3820" y="230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08F4F32-6C8B-CA3C-F448-9E74CE8A9B15}"/>
              </a:ext>
            </a:extLst>
          </p:cNvPr>
          <p:cNvSpPr txBox="1"/>
          <p:nvPr/>
        </p:nvSpPr>
        <p:spPr>
          <a:xfrm>
            <a:off x="7917420" y="7020491"/>
            <a:ext cx="1869101" cy="369332"/>
          </a:xfrm>
          <a:prstGeom prst="rect">
            <a:avLst/>
          </a:prstGeom>
          <a:noFill/>
        </p:spPr>
        <p:txBody>
          <a:bodyPr wrap="none" lIns="0" tIns="0" rIns="0" bIns="0" rtlCol="0">
            <a:spAutoFit/>
          </a:bodyPr>
          <a:lstStyle/>
          <a:p>
            <a:pPr algn="l"/>
            <a:r>
              <a:rPr lang="en-US" sz="2400">
                <a:solidFill>
                  <a:schemeClr val="accent1"/>
                </a:solidFill>
              </a:rPr>
              <a:t>Generative AI</a:t>
            </a:r>
          </a:p>
        </p:txBody>
      </p:sp>
      <p:grpSp>
        <p:nvGrpSpPr>
          <p:cNvPr id="8" name="Group 7">
            <a:extLst>
              <a:ext uri="{FF2B5EF4-FFF2-40B4-BE49-F238E27FC236}">
                <a16:creationId xmlns:a16="http://schemas.microsoft.com/office/drawing/2014/main" id="{8BCA2F01-69CD-14A6-7574-0C406E172F77}"/>
              </a:ext>
            </a:extLst>
          </p:cNvPr>
          <p:cNvGrpSpPr/>
          <p:nvPr/>
        </p:nvGrpSpPr>
        <p:grpSpPr>
          <a:xfrm>
            <a:off x="2970901" y="2575175"/>
            <a:ext cx="4413272" cy="5346625"/>
            <a:chOff x="6238608" y="2211089"/>
            <a:chExt cx="4413272" cy="5346625"/>
          </a:xfrm>
        </p:grpSpPr>
        <p:sp>
          <p:nvSpPr>
            <p:cNvPr id="9" name="Rounded Rectangle 5">
              <a:extLst>
                <a:ext uri="{FF2B5EF4-FFF2-40B4-BE49-F238E27FC236}">
                  <a16:creationId xmlns:a16="http://schemas.microsoft.com/office/drawing/2014/main" id="{3B6FE020-4F04-D459-86B8-014D17ABE606}"/>
                </a:ext>
              </a:extLst>
            </p:cNvPr>
            <p:cNvSpPr/>
            <p:nvPr/>
          </p:nvSpPr>
          <p:spPr>
            <a:xfrm>
              <a:off x="6238608" y="2211089"/>
              <a:ext cx="4413272" cy="564164"/>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accent1"/>
                  </a:solidFill>
                  <a:latin typeface="+mj-lt"/>
                </a:rPr>
                <a:t>LEARNS FROM DATA</a:t>
              </a:r>
            </a:p>
          </p:txBody>
        </p:sp>
        <p:grpSp>
          <p:nvGrpSpPr>
            <p:cNvPr id="10" name="Group 9">
              <a:extLst>
                <a:ext uri="{FF2B5EF4-FFF2-40B4-BE49-F238E27FC236}">
                  <a16:creationId xmlns:a16="http://schemas.microsoft.com/office/drawing/2014/main" id="{875F2621-1750-1417-16E4-EBCC6CDE57C8}"/>
                </a:ext>
              </a:extLst>
            </p:cNvPr>
            <p:cNvGrpSpPr/>
            <p:nvPr/>
          </p:nvGrpSpPr>
          <p:grpSpPr>
            <a:xfrm>
              <a:off x="6843586" y="3281538"/>
              <a:ext cx="3203318" cy="4276176"/>
              <a:chOff x="6843586" y="3281538"/>
              <a:chExt cx="3203318" cy="4276176"/>
            </a:xfrm>
          </p:grpSpPr>
          <p:sp>
            <p:nvSpPr>
              <p:cNvPr id="11" name="Round Same Side Corner Rectangle 7">
                <a:extLst>
                  <a:ext uri="{FF2B5EF4-FFF2-40B4-BE49-F238E27FC236}">
                    <a16:creationId xmlns:a16="http://schemas.microsoft.com/office/drawing/2014/main" id="{6DC29600-BC5D-881D-6E53-3341951D29EC}"/>
                  </a:ext>
                </a:extLst>
              </p:cNvPr>
              <p:cNvSpPr/>
              <p:nvPr/>
            </p:nvSpPr>
            <p:spPr>
              <a:xfrm rot="16200000">
                <a:off x="6307157" y="3817967"/>
                <a:ext cx="4276176" cy="3203318"/>
              </a:xfrm>
              <a:prstGeom prst="round2Same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8">
                <a:extLst>
                  <a:ext uri="{FF2B5EF4-FFF2-40B4-BE49-F238E27FC236}">
                    <a16:creationId xmlns:a16="http://schemas.microsoft.com/office/drawing/2014/main" id="{63900221-A07E-D2FC-609F-9CD43E8A6B97}"/>
                  </a:ext>
                </a:extLst>
              </p:cNvPr>
              <p:cNvSpPr/>
              <p:nvPr/>
            </p:nvSpPr>
            <p:spPr>
              <a:xfrm>
                <a:off x="8166916" y="3734484"/>
                <a:ext cx="1080054"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dirty="0">
                    <a:solidFill>
                      <a:schemeClr val="accent1"/>
                    </a:solidFill>
                  </a:rPr>
                  <a:t>Text</a:t>
                </a:r>
              </a:p>
            </p:txBody>
          </p:sp>
          <p:sp>
            <p:nvSpPr>
              <p:cNvPr id="13" name="Rounded Rectangle 9">
                <a:extLst>
                  <a:ext uri="{FF2B5EF4-FFF2-40B4-BE49-F238E27FC236}">
                    <a16:creationId xmlns:a16="http://schemas.microsoft.com/office/drawing/2014/main" id="{ECB91CC0-3A0B-6B17-A53D-9DA4B45BDFE3}"/>
                  </a:ext>
                </a:extLst>
              </p:cNvPr>
              <p:cNvSpPr/>
              <p:nvPr/>
            </p:nvSpPr>
            <p:spPr>
              <a:xfrm>
                <a:off x="8165667" y="4455800"/>
                <a:ext cx="1349601"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a:solidFill>
                      <a:schemeClr val="accent1"/>
                    </a:solidFill>
                  </a:rPr>
                  <a:t>Images</a:t>
                </a:r>
              </a:p>
            </p:txBody>
          </p:sp>
          <p:sp>
            <p:nvSpPr>
              <p:cNvPr id="14" name="Rounded Rectangle 10">
                <a:extLst>
                  <a:ext uri="{FF2B5EF4-FFF2-40B4-BE49-F238E27FC236}">
                    <a16:creationId xmlns:a16="http://schemas.microsoft.com/office/drawing/2014/main" id="{C5824BF6-7544-F53E-5737-F835B86AD070}"/>
                  </a:ext>
                </a:extLst>
              </p:cNvPr>
              <p:cNvSpPr/>
              <p:nvPr/>
            </p:nvSpPr>
            <p:spPr>
              <a:xfrm>
                <a:off x="8165667" y="5196994"/>
                <a:ext cx="1349601"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a:solidFill>
                      <a:schemeClr val="accent1"/>
                    </a:solidFill>
                  </a:rPr>
                  <a:t>Audio</a:t>
                </a:r>
              </a:p>
            </p:txBody>
          </p:sp>
          <p:sp>
            <p:nvSpPr>
              <p:cNvPr id="15" name="Rounded Rectangle 11">
                <a:extLst>
                  <a:ext uri="{FF2B5EF4-FFF2-40B4-BE49-F238E27FC236}">
                    <a16:creationId xmlns:a16="http://schemas.microsoft.com/office/drawing/2014/main" id="{308B1B19-88D6-429E-C4BD-B4D8D6058A4B}"/>
                  </a:ext>
                </a:extLst>
              </p:cNvPr>
              <p:cNvSpPr/>
              <p:nvPr/>
            </p:nvSpPr>
            <p:spPr>
              <a:xfrm>
                <a:off x="8165667" y="6012832"/>
                <a:ext cx="1349601"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a:solidFill>
                      <a:schemeClr val="accent1"/>
                    </a:solidFill>
                  </a:rPr>
                  <a:t>Table</a:t>
                </a:r>
              </a:p>
            </p:txBody>
          </p:sp>
          <p:sp>
            <p:nvSpPr>
              <p:cNvPr id="16" name="Rounded Rectangle 12">
                <a:extLst>
                  <a:ext uri="{FF2B5EF4-FFF2-40B4-BE49-F238E27FC236}">
                    <a16:creationId xmlns:a16="http://schemas.microsoft.com/office/drawing/2014/main" id="{A7640729-4D79-0052-5C78-22CD75D426BD}"/>
                  </a:ext>
                </a:extLst>
              </p:cNvPr>
              <p:cNvSpPr/>
              <p:nvPr/>
            </p:nvSpPr>
            <p:spPr>
              <a:xfrm>
                <a:off x="8165667" y="6766153"/>
                <a:ext cx="1716158"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a:solidFill>
                      <a:schemeClr val="accent1"/>
                    </a:solidFill>
                  </a:rPr>
                  <a:t>3D signals</a:t>
                </a:r>
              </a:p>
            </p:txBody>
          </p:sp>
          <p:grpSp>
            <p:nvGrpSpPr>
              <p:cNvPr id="17" name="Group 16">
                <a:extLst>
                  <a:ext uri="{FF2B5EF4-FFF2-40B4-BE49-F238E27FC236}">
                    <a16:creationId xmlns:a16="http://schemas.microsoft.com/office/drawing/2014/main" id="{117970D8-204A-C88F-0165-F7B9288430AD}"/>
                  </a:ext>
                </a:extLst>
              </p:cNvPr>
              <p:cNvGrpSpPr/>
              <p:nvPr/>
            </p:nvGrpSpPr>
            <p:grpSpPr>
              <a:xfrm>
                <a:off x="7385521" y="3734484"/>
                <a:ext cx="718400" cy="3689196"/>
                <a:chOff x="5182777" y="5829012"/>
                <a:chExt cx="718400" cy="3689196"/>
              </a:xfrm>
            </p:grpSpPr>
            <p:sp>
              <p:nvSpPr>
                <p:cNvPr id="18" name="Freeform 9">
                  <a:extLst>
                    <a:ext uri="{FF2B5EF4-FFF2-40B4-BE49-F238E27FC236}">
                      <a16:creationId xmlns:a16="http://schemas.microsoft.com/office/drawing/2014/main" id="{1599EBFE-7B5A-FAD6-9DE7-35A80BD53FDA}"/>
                    </a:ext>
                  </a:extLst>
                </p:cNvPr>
                <p:cNvSpPr>
                  <a:spLocks noChangeAspect="1" noEditPoints="1"/>
                </p:cNvSpPr>
                <p:nvPr/>
              </p:nvSpPr>
              <p:spPr bwMode="auto">
                <a:xfrm>
                  <a:off x="5263682" y="5829012"/>
                  <a:ext cx="556591" cy="556591"/>
                </a:xfrm>
                <a:custGeom>
                  <a:avLst/>
                  <a:gdLst>
                    <a:gd name="T0" fmla="*/ 4329 w 4799"/>
                    <a:gd name="T1" fmla="*/ 4240 h 4799"/>
                    <a:gd name="T2" fmla="*/ 600 w 4799"/>
                    <a:gd name="T3" fmla="*/ 4307 h 4799"/>
                    <a:gd name="T4" fmla="*/ 600 w 4799"/>
                    <a:gd name="T5" fmla="*/ 4173 h 4799"/>
                    <a:gd name="T6" fmla="*/ 4329 w 4799"/>
                    <a:gd name="T7" fmla="*/ 4240 h 4799"/>
                    <a:gd name="T8" fmla="*/ 4329 w 4799"/>
                    <a:gd name="T9" fmla="*/ 3740 h 4799"/>
                    <a:gd name="T10" fmla="*/ 4262 w 4799"/>
                    <a:gd name="T11" fmla="*/ 3807 h 4799"/>
                    <a:gd name="T12" fmla="*/ 533 w 4799"/>
                    <a:gd name="T13" fmla="*/ 3740 h 4799"/>
                    <a:gd name="T14" fmla="*/ 4262 w 4799"/>
                    <a:gd name="T15" fmla="*/ 3673 h 4799"/>
                    <a:gd name="T16" fmla="*/ 4329 w 4799"/>
                    <a:gd name="T17" fmla="*/ 3740 h 4799"/>
                    <a:gd name="T18" fmla="*/ 4329 w 4799"/>
                    <a:gd name="T19" fmla="*/ 3241 h 4799"/>
                    <a:gd name="T20" fmla="*/ 600 w 4799"/>
                    <a:gd name="T21" fmla="*/ 3308 h 4799"/>
                    <a:gd name="T22" fmla="*/ 600 w 4799"/>
                    <a:gd name="T23" fmla="*/ 3174 h 4799"/>
                    <a:gd name="T24" fmla="*/ 4329 w 4799"/>
                    <a:gd name="T25" fmla="*/ 3241 h 4799"/>
                    <a:gd name="T26" fmla="*/ 4329 w 4799"/>
                    <a:gd name="T27" fmla="*/ 2742 h 4799"/>
                    <a:gd name="T28" fmla="*/ 4262 w 4799"/>
                    <a:gd name="T29" fmla="*/ 2809 h 4799"/>
                    <a:gd name="T30" fmla="*/ 2587 w 4799"/>
                    <a:gd name="T31" fmla="*/ 2742 h 4799"/>
                    <a:gd name="T32" fmla="*/ 4262 w 4799"/>
                    <a:gd name="T33" fmla="*/ 2675 h 4799"/>
                    <a:gd name="T34" fmla="*/ 4329 w 4799"/>
                    <a:gd name="T35" fmla="*/ 2742 h 4799"/>
                    <a:gd name="T36" fmla="*/ 4329 w 4799"/>
                    <a:gd name="T37" fmla="*/ 2243 h 4799"/>
                    <a:gd name="T38" fmla="*/ 2654 w 4799"/>
                    <a:gd name="T39" fmla="*/ 2310 h 4799"/>
                    <a:gd name="T40" fmla="*/ 2654 w 4799"/>
                    <a:gd name="T41" fmla="*/ 2176 h 4799"/>
                    <a:gd name="T42" fmla="*/ 4329 w 4799"/>
                    <a:gd name="T43" fmla="*/ 2243 h 4799"/>
                    <a:gd name="T44" fmla="*/ 4329 w 4799"/>
                    <a:gd name="T45" fmla="*/ 1744 h 4799"/>
                    <a:gd name="T46" fmla="*/ 4262 w 4799"/>
                    <a:gd name="T47" fmla="*/ 1811 h 4799"/>
                    <a:gd name="T48" fmla="*/ 2587 w 4799"/>
                    <a:gd name="T49" fmla="*/ 1744 h 4799"/>
                    <a:gd name="T50" fmla="*/ 4262 w 4799"/>
                    <a:gd name="T51" fmla="*/ 1677 h 4799"/>
                    <a:gd name="T52" fmla="*/ 4329 w 4799"/>
                    <a:gd name="T53" fmla="*/ 1744 h 4799"/>
                    <a:gd name="T54" fmla="*/ 4329 w 4799"/>
                    <a:gd name="T55" fmla="*/ 1244 h 4799"/>
                    <a:gd name="T56" fmla="*/ 2654 w 4799"/>
                    <a:gd name="T57" fmla="*/ 1311 h 4799"/>
                    <a:gd name="T58" fmla="*/ 2654 w 4799"/>
                    <a:gd name="T59" fmla="*/ 1177 h 4799"/>
                    <a:gd name="T60" fmla="*/ 4329 w 4799"/>
                    <a:gd name="T61" fmla="*/ 1244 h 4799"/>
                    <a:gd name="T62" fmla="*/ 4329 w 4799"/>
                    <a:gd name="T63" fmla="*/ 745 h 4799"/>
                    <a:gd name="T64" fmla="*/ 4262 w 4799"/>
                    <a:gd name="T65" fmla="*/ 812 h 4799"/>
                    <a:gd name="T66" fmla="*/ 2587 w 4799"/>
                    <a:gd name="T67" fmla="*/ 745 h 4799"/>
                    <a:gd name="T68" fmla="*/ 4262 w 4799"/>
                    <a:gd name="T69" fmla="*/ 678 h 4799"/>
                    <a:gd name="T70" fmla="*/ 4329 w 4799"/>
                    <a:gd name="T71" fmla="*/ 745 h 4799"/>
                    <a:gd name="T72" fmla="*/ 1278 w 4799"/>
                    <a:gd name="T73" fmla="*/ 839 h 4799"/>
                    <a:gd name="T74" fmla="*/ 582 w 4799"/>
                    <a:gd name="T75" fmla="*/ 651 h 4799"/>
                    <a:gd name="T76" fmla="*/ 2185 w 4799"/>
                    <a:gd name="T77" fmla="*/ 839 h 4799"/>
                    <a:gd name="T78" fmla="*/ 1489 w 4799"/>
                    <a:gd name="T79" fmla="*/ 2730 h 4799"/>
                    <a:gd name="T80" fmla="*/ 1278 w 4799"/>
                    <a:gd name="T81" fmla="*/ 839 h 4799"/>
                    <a:gd name="T82" fmla="*/ 4665 w 4799"/>
                    <a:gd name="T83" fmla="*/ 4458 h 4799"/>
                    <a:gd name="T84" fmla="*/ 4459 w 4799"/>
                    <a:gd name="T85" fmla="*/ 4664 h 4799"/>
                    <a:gd name="T86" fmla="*/ 134 w 4799"/>
                    <a:gd name="T87" fmla="*/ 4458 h 4799"/>
                    <a:gd name="T88" fmla="*/ 340 w 4799"/>
                    <a:gd name="T89" fmla="*/ 133 h 4799"/>
                    <a:gd name="T90" fmla="*/ 4665 w 4799"/>
                    <a:gd name="T91" fmla="*/ 339 h 4799"/>
                    <a:gd name="T92" fmla="*/ 4665 w 4799"/>
                    <a:gd name="T93" fmla="*/ 4458 h 4799"/>
                    <a:gd name="T94" fmla="*/ 4459 w 4799"/>
                    <a:gd name="T95" fmla="*/ 0 h 4799"/>
                    <a:gd name="T96" fmla="*/ 0 w 4799"/>
                    <a:gd name="T97" fmla="*/ 339 h 4799"/>
                    <a:gd name="T98" fmla="*/ 340 w 4799"/>
                    <a:gd name="T99" fmla="*/ 4799 h 4799"/>
                    <a:gd name="T100" fmla="*/ 4799 w 4799"/>
                    <a:gd name="T101" fmla="*/ 4458 h 4799"/>
                    <a:gd name="T102" fmla="*/ 4459 w 4799"/>
                    <a:gd name="T103" fmla="*/ 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99" h="4799">
                      <a:moveTo>
                        <a:pt x="4329" y="4240"/>
                      </a:moveTo>
                      <a:lnTo>
                        <a:pt x="4329" y="4240"/>
                      </a:lnTo>
                      <a:cubicBezTo>
                        <a:pt x="4329" y="4277"/>
                        <a:pt x="4299" y="4307"/>
                        <a:pt x="4262" y="4307"/>
                      </a:cubicBezTo>
                      <a:lnTo>
                        <a:pt x="600" y="4307"/>
                      </a:lnTo>
                      <a:cubicBezTo>
                        <a:pt x="563" y="4307"/>
                        <a:pt x="533" y="4277"/>
                        <a:pt x="533" y="4240"/>
                      </a:cubicBezTo>
                      <a:cubicBezTo>
                        <a:pt x="533" y="4203"/>
                        <a:pt x="563" y="4173"/>
                        <a:pt x="600" y="4173"/>
                      </a:cubicBezTo>
                      <a:lnTo>
                        <a:pt x="4262" y="4173"/>
                      </a:lnTo>
                      <a:cubicBezTo>
                        <a:pt x="4299" y="4173"/>
                        <a:pt x="4329" y="4203"/>
                        <a:pt x="4329" y="4240"/>
                      </a:cubicBezTo>
                      <a:lnTo>
                        <a:pt x="4329" y="4240"/>
                      </a:lnTo>
                      <a:close/>
                      <a:moveTo>
                        <a:pt x="4329" y="3740"/>
                      </a:moveTo>
                      <a:lnTo>
                        <a:pt x="4329" y="3740"/>
                      </a:lnTo>
                      <a:cubicBezTo>
                        <a:pt x="4329" y="3778"/>
                        <a:pt x="4299" y="3807"/>
                        <a:pt x="4262" y="3807"/>
                      </a:cubicBezTo>
                      <a:lnTo>
                        <a:pt x="600" y="3807"/>
                      </a:lnTo>
                      <a:cubicBezTo>
                        <a:pt x="563" y="3807"/>
                        <a:pt x="533" y="3778"/>
                        <a:pt x="533" y="3740"/>
                      </a:cubicBezTo>
                      <a:cubicBezTo>
                        <a:pt x="533" y="3703"/>
                        <a:pt x="563" y="3673"/>
                        <a:pt x="600" y="3673"/>
                      </a:cubicBezTo>
                      <a:lnTo>
                        <a:pt x="4262" y="3673"/>
                      </a:lnTo>
                      <a:cubicBezTo>
                        <a:pt x="4299" y="3673"/>
                        <a:pt x="4329" y="3703"/>
                        <a:pt x="4329" y="3740"/>
                      </a:cubicBezTo>
                      <a:lnTo>
                        <a:pt x="4329" y="3740"/>
                      </a:lnTo>
                      <a:close/>
                      <a:moveTo>
                        <a:pt x="4329" y="3241"/>
                      </a:moveTo>
                      <a:lnTo>
                        <a:pt x="4329" y="3241"/>
                      </a:lnTo>
                      <a:cubicBezTo>
                        <a:pt x="4329" y="3278"/>
                        <a:pt x="4299" y="3308"/>
                        <a:pt x="4262" y="3308"/>
                      </a:cubicBezTo>
                      <a:lnTo>
                        <a:pt x="600" y="3308"/>
                      </a:lnTo>
                      <a:cubicBezTo>
                        <a:pt x="563" y="3308"/>
                        <a:pt x="533" y="3278"/>
                        <a:pt x="533" y="3241"/>
                      </a:cubicBezTo>
                      <a:cubicBezTo>
                        <a:pt x="533" y="3204"/>
                        <a:pt x="563" y="3174"/>
                        <a:pt x="600" y="3174"/>
                      </a:cubicBezTo>
                      <a:lnTo>
                        <a:pt x="4262" y="3174"/>
                      </a:lnTo>
                      <a:cubicBezTo>
                        <a:pt x="4299" y="3174"/>
                        <a:pt x="4329" y="3204"/>
                        <a:pt x="4329" y="3241"/>
                      </a:cubicBezTo>
                      <a:lnTo>
                        <a:pt x="4329" y="3241"/>
                      </a:lnTo>
                      <a:close/>
                      <a:moveTo>
                        <a:pt x="4329" y="2742"/>
                      </a:moveTo>
                      <a:lnTo>
                        <a:pt x="4329" y="2742"/>
                      </a:lnTo>
                      <a:cubicBezTo>
                        <a:pt x="4329" y="2779"/>
                        <a:pt x="4299" y="2809"/>
                        <a:pt x="4262" y="2809"/>
                      </a:cubicBezTo>
                      <a:lnTo>
                        <a:pt x="2654" y="2809"/>
                      </a:lnTo>
                      <a:cubicBezTo>
                        <a:pt x="2617" y="2809"/>
                        <a:pt x="2587" y="2779"/>
                        <a:pt x="2587" y="2742"/>
                      </a:cubicBezTo>
                      <a:cubicBezTo>
                        <a:pt x="2587" y="2705"/>
                        <a:pt x="2617" y="2675"/>
                        <a:pt x="2654" y="2675"/>
                      </a:cubicBezTo>
                      <a:lnTo>
                        <a:pt x="4262" y="2675"/>
                      </a:lnTo>
                      <a:cubicBezTo>
                        <a:pt x="4299" y="2675"/>
                        <a:pt x="4329" y="2705"/>
                        <a:pt x="4329" y="2742"/>
                      </a:cubicBezTo>
                      <a:lnTo>
                        <a:pt x="4329" y="2742"/>
                      </a:lnTo>
                      <a:close/>
                      <a:moveTo>
                        <a:pt x="4329" y="2243"/>
                      </a:moveTo>
                      <a:lnTo>
                        <a:pt x="4329" y="2243"/>
                      </a:lnTo>
                      <a:cubicBezTo>
                        <a:pt x="4329" y="2280"/>
                        <a:pt x="4299" y="2310"/>
                        <a:pt x="4262" y="2310"/>
                      </a:cubicBezTo>
                      <a:lnTo>
                        <a:pt x="2654" y="2310"/>
                      </a:lnTo>
                      <a:cubicBezTo>
                        <a:pt x="2617" y="2310"/>
                        <a:pt x="2587" y="2280"/>
                        <a:pt x="2587" y="2243"/>
                      </a:cubicBezTo>
                      <a:cubicBezTo>
                        <a:pt x="2587" y="2206"/>
                        <a:pt x="2617" y="2176"/>
                        <a:pt x="2654" y="2176"/>
                      </a:cubicBezTo>
                      <a:lnTo>
                        <a:pt x="4262" y="2176"/>
                      </a:lnTo>
                      <a:cubicBezTo>
                        <a:pt x="4299" y="2176"/>
                        <a:pt x="4329" y="2206"/>
                        <a:pt x="4329" y="2243"/>
                      </a:cubicBezTo>
                      <a:lnTo>
                        <a:pt x="4329" y="2243"/>
                      </a:lnTo>
                      <a:close/>
                      <a:moveTo>
                        <a:pt x="4329" y="1744"/>
                      </a:moveTo>
                      <a:lnTo>
                        <a:pt x="4329" y="1744"/>
                      </a:lnTo>
                      <a:cubicBezTo>
                        <a:pt x="4329" y="1781"/>
                        <a:pt x="4299" y="1811"/>
                        <a:pt x="4262" y="1811"/>
                      </a:cubicBezTo>
                      <a:lnTo>
                        <a:pt x="2654" y="1811"/>
                      </a:lnTo>
                      <a:cubicBezTo>
                        <a:pt x="2617" y="1811"/>
                        <a:pt x="2587" y="1781"/>
                        <a:pt x="2587" y="1744"/>
                      </a:cubicBezTo>
                      <a:cubicBezTo>
                        <a:pt x="2587" y="1707"/>
                        <a:pt x="2617" y="1677"/>
                        <a:pt x="2654" y="1677"/>
                      </a:cubicBezTo>
                      <a:lnTo>
                        <a:pt x="4262" y="1677"/>
                      </a:lnTo>
                      <a:cubicBezTo>
                        <a:pt x="4299" y="1677"/>
                        <a:pt x="4329" y="1707"/>
                        <a:pt x="4329" y="1744"/>
                      </a:cubicBezTo>
                      <a:lnTo>
                        <a:pt x="4329" y="1744"/>
                      </a:lnTo>
                      <a:close/>
                      <a:moveTo>
                        <a:pt x="4329" y="1244"/>
                      </a:moveTo>
                      <a:lnTo>
                        <a:pt x="4329" y="1244"/>
                      </a:lnTo>
                      <a:cubicBezTo>
                        <a:pt x="4329" y="1281"/>
                        <a:pt x="4299" y="1311"/>
                        <a:pt x="4262" y="1311"/>
                      </a:cubicBezTo>
                      <a:lnTo>
                        <a:pt x="2654" y="1311"/>
                      </a:lnTo>
                      <a:cubicBezTo>
                        <a:pt x="2617" y="1311"/>
                        <a:pt x="2587" y="1281"/>
                        <a:pt x="2587" y="1244"/>
                      </a:cubicBezTo>
                      <a:cubicBezTo>
                        <a:pt x="2587" y="1207"/>
                        <a:pt x="2617" y="1177"/>
                        <a:pt x="2654" y="1177"/>
                      </a:cubicBezTo>
                      <a:lnTo>
                        <a:pt x="4262" y="1177"/>
                      </a:lnTo>
                      <a:cubicBezTo>
                        <a:pt x="4299" y="1177"/>
                        <a:pt x="4329" y="1207"/>
                        <a:pt x="4329" y="1244"/>
                      </a:cubicBezTo>
                      <a:lnTo>
                        <a:pt x="4329" y="1244"/>
                      </a:lnTo>
                      <a:close/>
                      <a:moveTo>
                        <a:pt x="4329" y="745"/>
                      </a:moveTo>
                      <a:lnTo>
                        <a:pt x="4329" y="745"/>
                      </a:lnTo>
                      <a:cubicBezTo>
                        <a:pt x="4329" y="782"/>
                        <a:pt x="4299" y="812"/>
                        <a:pt x="4262" y="812"/>
                      </a:cubicBezTo>
                      <a:lnTo>
                        <a:pt x="2654" y="812"/>
                      </a:lnTo>
                      <a:cubicBezTo>
                        <a:pt x="2617" y="812"/>
                        <a:pt x="2587" y="782"/>
                        <a:pt x="2587" y="745"/>
                      </a:cubicBezTo>
                      <a:cubicBezTo>
                        <a:pt x="2587" y="708"/>
                        <a:pt x="2617" y="678"/>
                        <a:pt x="2654" y="678"/>
                      </a:cubicBezTo>
                      <a:lnTo>
                        <a:pt x="4262" y="678"/>
                      </a:lnTo>
                      <a:cubicBezTo>
                        <a:pt x="4299" y="678"/>
                        <a:pt x="4329" y="708"/>
                        <a:pt x="4329" y="745"/>
                      </a:cubicBezTo>
                      <a:lnTo>
                        <a:pt x="4329" y="745"/>
                      </a:lnTo>
                      <a:close/>
                      <a:moveTo>
                        <a:pt x="1278" y="839"/>
                      </a:moveTo>
                      <a:lnTo>
                        <a:pt x="1278" y="839"/>
                      </a:lnTo>
                      <a:lnTo>
                        <a:pt x="582" y="839"/>
                      </a:lnTo>
                      <a:lnTo>
                        <a:pt x="582" y="651"/>
                      </a:lnTo>
                      <a:lnTo>
                        <a:pt x="2185" y="651"/>
                      </a:lnTo>
                      <a:lnTo>
                        <a:pt x="2185" y="839"/>
                      </a:lnTo>
                      <a:lnTo>
                        <a:pt x="1489" y="839"/>
                      </a:lnTo>
                      <a:lnTo>
                        <a:pt x="1489" y="2730"/>
                      </a:lnTo>
                      <a:lnTo>
                        <a:pt x="1278" y="2730"/>
                      </a:lnTo>
                      <a:lnTo>
                        <a:pt x="1278" y="839"/>
                      </a:lnTo>
                      <a:lnTo>
                        <a:pt x="1278" y="839"/>
                      </a:lnTo>
                      <a:close/>
                      <a:moveTo>
                        <a:pt x="4665" y="4458"/>
                      </a:moveTo>
                      <a:lnTo>
                        <a:pt x="4665" y="4458"/>
                      </a:lnTo>
                      <a:cubicBezTo>
                        <a:pt x="4665" y="4572"/>
                        <a:pt x="4573" y="4664"/>
                        <a:pt x="4459" y="4664"/>
                      </a:cubicBezTo>
                      <a:lnTo>
                        <a:pt x="340" y="4664"/>
                      </a:lnTo>
                      <a:cubicBezTo>
                        <a:pt x="226" y="4664"/>
                        <a:pt x="134" y="4572"/>
                        <a:pt x="134" y="4458"/>
                      </a:cubicBezTo>
                      <a:lnTo>
                        <a:pt x="134" y="339"/>
                      </a:lnTo>
                      <a:cubicBezTo>
                        <a:pt x="134" y="225"/>
                        <a:pt x="226" y="133"/>
                        <a:pt x="340" y="133"/>
                      </a:cubicBezTo>
                      <a:lnTo>
                        <a:pt x="4459" y="133"/>
                      </a:lnTo>
                      <a:cubicBezTo>
                        <a:pt x="4573" y="133"/>
                        <a:pt x="4665" y="225"/>
                        <a:pt x="4665" y="339"/>
                      </a:cubicBezTo>
                      <a:lnTo>
                        <a:pt x="4665" y="4458"/>
                      </a:lnTo>
                      <a:lnTo>
                        <a:pt x="4665" y="4458"/>
                      </a:lnTo>
                      <a:close/>
                      <a:moveTo>
                        <a:pt x="4459" y="0"/>
                      </a:moveTo>
                      <a:lnTo>
                        <a:pt x="4459" y="0"/>
                      </a:lnTo>
                      <a:lnTo>
                        <a:pt x="340" y="0"/>
                      </a:lnTo>
                      <a:cubicBezTo>
                        <a:pt x="152" y="0"/>
                        <a:pt x="0" y="151"/>
                        <a:pt x="0" y="339"/>
                      </a:cubicBezTo>
                      <a:lnTo>
                        <a:pt x="0" y="4458"/>
                      </a:lnTo>
                      <a:cubicBezTo>
                        <a:pt x="0" y="4646"/>
                        <a:pt x="152" y="4799"/>
                        <a:pt x="340" y="4799"/>
                      </a:cubicBezTo>
                      <a:lnTo>
                        <a:pt x="4459" y="4799"/>
                      </a:lnTo>
                      <a:cubicBezTo>
                        <a:pt x="4647" y="4799"/>
                        <a:pt x="4799" y="4646"/>
                        <a:pt x="4799" y="4458"/>
                      </a:cubicBezTo>
                      <a:lnTo>
                        <a:pt x="4799" y="339"/>
                      </a:lnTo>
                      <a:cubicBezTo>
                        <a:pt x="4799" y="151"/>
                        <a:pt x="4647" y="0"/>
                        <a:pt x="4459"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74098713-FEBA-5134-77F2-A23BDE8AD231}"/>
                    </a:ext>
                  </a:extLst>
                </p:cNvPr>
                <p:cNvSpPr>
                  <a:spLocks noChangeAspect="1" noEditPoints="1"/>
                </p:cNvSpPr>
                <p:nvPr/>
              </p:nvSpPr>
              <p:spPr bwMode="auto">
                <a:xfrm>
                  <a:off x="5256960" y="6538341"/>
                  <a:ext cx="570034" cy="564164"/>
                </a:xfrm>
                <a:custGeom>
                  <a:avLst/>
                  <a:gdLst>
                    <a:gd name="T0" fmla="*/ 1400 w 4799"/>
                    <a:gd name="T1" fmla="*/ 1117 h 4754"/>
                    <a:gd name="T2" fmla="*/ 1400 w 4799"/>
                    <a:gd name="T3" fmla="*/ 1117 h 4754"/>
                    <a:gd name="T4" fmla="*/ 1894 w 4799"/>
                    <a:gd name="T5" fmla="*/ 1611 h 4754"/>
                    <a:gd name="T6" fmla="*/ 1400 w 4799"/>
                    <a:gd name="T7" fmla="*/ 2105 h 4754"/>
                    <a:gd name="T8" fmla="*/ 906 w 4799"/>
                    <a:gd name="T9" fmla="*/ 1611 h 4754"/>
                    <a:gd name="T10" fmla="*/ 1400 w 4799"/>
                    <a:gd name="T11" fmla="*/ 1117 h 4754"/>
                    <a:gd name="T12" fmla="*/ 1400 w 4799"/>
                    <a:gd name="T13" fmla="*/ 1117 h 4754"/>
                    <a:gd name="T14" fmla="*/ 1400 w 4799"/>
                    <a:gd name="T15" fmla="*/ 2240 h 4754"/>
                    <a:gd name="T16" fmla="*/ 1400 w 4799"/>
                    <a:gd name="T17" fmla="*/ 2240 h 4754"/>
                    <a:gd name="T18" fmla="*/ 2029 w 4799"/>
                    <a:gd name="T19" fmla="*/ 1611 h 4754"/>
                    <a:gd name="T20" fmla="*/ 1400 w 4799"/>
                    <a:gd name="T21" fmla="*/ 982 h 4754"/>
                    <a:gd name="T22" fmla="*/ 771 w 4799"/>
                    <a:gd name="T23" fmla="*/ 1611 h 4754"/>
                    <a:gd name="T24" fmla="*/ 1400 w 4799"/>
                    <a:gd name="T25" fmla="*/ 2240 h 4754"/>
                    <a:gd name="T26" fmla="*/ 1400 w 4799"/>
                    <a:gd name="T27" fmla="*/ 2240 h 4754"/>
                    <a:gd name="T28" fmla="*/ 607 w 4799"/>
                    <a:gd name="T29" fmla="*/ 3858 h 4754"/>
                    <a:gd name="T30" fmla="*/ 607 w 4799"/>
                    <a:gd name="T31" fmla="*/ 3858 h 4754"/>
                    <a:gd name="T32" fmla="*/ 1432 w 4799"/>
                    <a:gd name="T33" fmla="*/ 2686 h 4754"/>
                    <a:gd name="T34" fmla="*/ 2258 w 4799"/>
                    <a:gd name="T35" fmla="*/ 3586 h 4754"/>
                    <a:gd name="T36" fmla="*/ 2319 w 4799"/>
                    <a:gd name="T37" fmla="*/ 3607 h 4754"/>
                    <a:gd name="T38" fmla="*/ 2370 w 4799"/>
                    <a:gd name="T39" fmla="*/ 3567 h 4754"/>
                    <a:gd name="T40" fmla="*/ 3221 w 4799"/>
                    <a:gd name="T41" fmla="*/ 1570 h 4754"/>
                    <a:gd name="T42" fmla="*/ 4185 w 4799"/>
                    <a:gd name="T43" fmla="*/ 3858 h 4754"/>
                    <a:gd name="T44" fmla="*/ 607 w 4799"/>
                    <a:gd name="T45" fmla="*/ 3858 h 4754"/>
                    <a:gd name="T46" fmla="*/ 607 w 4799"/>
                    <a:gd name="T47" fmla="*/ 3858 h 4754"/>
                    <a:gd name="T48" fmla="*/ 3284 w 4799"/>
                    <a:gd name="T49" fmla="*/ 1371 h 4754"/>
                    <a:gd name="T50" fmla="*/ 3284 w 4799"/>
                    <a:gd name="T51" fmla="*/ 1371 h 4754"/>
                    <a:gd name="T52" fmla="*/ 3222 w 4799"/>
                    <a:gd name="T53" fmla="*/ 1330 h 4754"/>
                    <a:gd name="T54" fmla="*/ 3222 w 4799"/>
                    <a:gd name="T55" fmla="*/ 1330 h 4754"/>
                    <a:gd name="T56" fmla="*/ 3160 w 4799"/>
                    <a:gd name="T57" fmla="*/ 1371 h 4754"/>
                    <a:gd name="T58" fmla="*/ 2287 w 4799"/>
                    <a:gd name="T59" fmla="*/ 3418 h 4754"/>
                    <a:gd name="T60" fmla="*/ 1475 w 4799"/>
                    <a:gd name="T61" fmla="*/ 2533 h 4754"/>
                    <a:gd name="T62" fmla="*/ 1421 w 4799"/>
                    <a:gd name="T63" fmla="*/ 2512 h 4754"/>
                    <a:gd name="T64" fmla="*/ 1370 w 4799"/>
                    <a:gd name="T65" fmla="*/ 2540 h 4754"/>
                    <a:gd name="T66" fmla="*/ 438 w 4799"/>
                    <a:gd name="T67" fmla="*/ 3865 h 4754"/>
                    <a:gd name="T68" fmla="*/ 399 w 4799"/>
                    <a:gd name="T69" fmla="*/ 3926 h 4754"/>
                    <a:gd name="T70" fmla="*/ 467 w 4799"/>
                    <a:gd name="T71" fmla="*/ 3993 h 4754"/>
                    <a:gd name="T72" fmla="*/ 4286 w 4799"/>
                    <a:gd name="T73" fmla="*/ 3993 h 4754"/>
                    <a:gd name="T74" fmla="*/ 4343 w 4799"/>
                    <a:gd name="T75" fmla="*/ 3963 h 4754"/>
                    <a:gd name="T76" fmla="*/ 4349 w 4799"/>
                    <a:gd name="T77" fmla="*/ 3899 h 4754"/>
                    <a:gd name="T78" fmla="*/ 3284 w 4799"/>
                    <a:gd name="T79" fmla="*/ 1371 h 4754"/>
                    <a:gd name="T80" fmla="*/ 3284 w 4799"/>
                    <a:gd name="T81" fmla="*/ 1371 h 4754"/>
                    <a:gd name="T82" fmla="*/ 4665 w 4799"/>
                    <a:gd name="T83" fmla="*/ 4412 h 4754"/>
                    <a:gd name="T84" fmla="*/ 4665 w 4799"/>
                    <a:gd name="T85" fmla="*/ 4412 h 4754"/>
                    <a:gd name="T86" fmla="*/ 4458 w 4799"/>
                    <a:gd name="T87" fmla="*/ 4619 h 4754"/>
                    <a:gd name="T88" fmla="*/ 341 w 4799"/>
                    <a:gd name="T89" fmla="*/ 4619 h 4754"/>
                    <a:gd name="T90" fmla="*/ 134 w 4799"/>
                    <a:gd name="T91" fmla="*/ 4412 h 4754"/>
                    <a:gd name="T92" fmla="*/ 134 w 4799"/>
                    <a:gd name="T93" fmla="*/ 341 h 4754"/>
                    <a:gd name="T94" fmla="*/ 341 w 4799"/>
                    <a:gd name="T95" fmla="*/ 134 h 4754"/>
                    <a:gd name="T96" fmla="*/ 4458 w 4799"/>
                    <a:gd name="T97" fmla="*/ 134 h 4754"/>
                    <a:gd name="T98" fmla="*/ 4665 w 4799"/>
                    <a:gd name="T99" fmla="*/ 341 h 4754"/>
                    <a:gd name="T100" fmla="*/ 4665 w 4799"/>
                    <a:gd name="T101" fmla="*/ 4412 h 4754"/>
                    <a:gd name="T102" fmla="*/ 4665 w 4799"/>
                    <a:gd name="T103" fmla="*/ 4412 h 4754"/>
                    <a:gd name="T104" fmla="*/ 4458 w 4799"/>
                    <a:gd name="T105" fmla="*/ 0 h 4754"/>
                    <a:gd name="T106" fmla="*/ 4458 w 4799"/>
                    <a:gd name="T107" fmla="*/ 0 h 4754"/>
                    <a:gd name="T108" fmla="*/ 341 w 4799"/>
                    <a:gd name="T109" fmla="*/ 0 h 4754"/>
                    <a:gd name="T110" fmla="*/ 0 w 4799"/>
                    <a:gd name="T111" fmla="*/ 341 h 4754"/>
                    <a:gd name="T112" fmla="*/ 0 w 4799"/>
                    <a:gd name="T113" fmla="*/ 4412 h 4754"/>
                    <a:gd name="T114" fmla="*/ 341 w 4799"/>
                    <a:gd name="T115" fmla="*/ 4754 h 4754"/>
                    <a:gd name="T116" fmla="*/ 4458 w 4799"/>
                    <a:gd name="T117" fmla="*/ 4754 h 4754"/>
                    <a:gd name="T118" fmla="*/ 4799 w 4799"/>
                    <a:gd name="T119" fmla="*/ 4412 h 4754"/>
                    <a:gd name="T120" fmla="*/ 4799 w 4799"/>
                    <a:gd name="T121" fmla="*/ 341 h 4754"/>
                    <a:gd name="T122" fmla="*/ 4458 w 4799"/>
                    <a:gd name="T123" fmla="*/ 0 h 4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754">
                      <a:moveTo>
                        <a:pt x="1400" y="1117"/>
                      </a:moveTo>
                      <a:lnTo>
                        <a:pt x="1400" y="1117"/>
                      </a:lnTo>
                      <a:cubicBezTo>
                        <a:pt x="1673" y="1117"/>
                        <a:pt x="1894" y="1338"/>
                        <a:pt x="1894" y="1611"/>
                      </a:cubicBezTo>
                      <a:cubicBezTo>
                        <a:pt x="1894" y="1883"/>
                        <a:pt x="1673" y="2105"/>
                        <a:pt x="1400" y="2105"/>
                      </a:cubicBezTo>
                      <a:cubicBezTo>
                        <a:pt x="1128" y="2105"/>
                        <a:pt x="906" y="1883"/>
                        <a:pt x="906" y="1611"/>
                      </a:cubicBezTo>
                      <a:cubicBezTo>
                        <a:pt x="906" y="1338"/>
                        <a:pt x="1128" y="1117"/>
                        <a:pt x="1400" y="1117"/>
                      </a:cubicBezTo>
                      <a:lnTo>
                        <a:pt x="1400" y="1117"/>
                      </a:lnTo>
                      <a:close/>
                      <a:moveTo>
                        <a:pt x="1400" y="2240"/>
                      </a:moveTo>
                      <a:lnTo>
                        <a:pt x="1400" y="2240"/>
                      </a:lnTo>
                      <a:cubicBezTo>
                        <a:pt x="1747" y="2240"/>
                        <a:pt x="2029" y="1958"/>
                        <a:pt x="2029" y="1611"/>
                      </a:cubicBezTo>
                      <a:cubicBezTo>
                        <a:pt x="2029" y="1264"/>
                        <a:pt x="1747" y="982"/>
                        <a:pt x="1400" y="982"/>
                      </a:cubicBezTo>
                      <a:cubicBezTo>
                        <a:pt x="1054" y="982"/>
                        <a:pt x="771" y="1264"/>
                        <a:pt x="771" y="1611"/>
                      </a:cubicBezTo>
                      <a:cubicBezTo>
                        <a:pt x="771" y="1958"/>
                        <a:pt x="1054" y="2240"/>
                        <a:pt x="1400" y="2240"/>
                      </a:cubicBezTo>
                      <a:lnTo>
                        <a:pt x="1400" y="2240"/>
                      </a:lnTo>
                      <a:close/>
                      <a:moveTo>
                        <a:pt x="607" y="3858"/>
                      </a:moveTo>
                      <a:lnTo>
                        <a:pt x="607" y="3858"/>
                      </a:lnTo>
                      <a:lnTo>
                        <a:pt x="1432" y="2686"/>
                      </a:lnTo>
                      <a:lnTo>
                        <a:pt x="2258" y="3586"/>
                      </a:lnTo>
                      <a:cubicBezTo>
                        <a:pt x="2273" y="3603"/>
                        <a:pt x="2296" y="3611"/>
                        <a:pt x="2319" y="3607"/>
                      </a:cubicBezTo>
                      <a:cubicBezTo>
                        <a:pt x="2342" y="3603"/>
                        <a:pt x="2361" y="3588"/>
                        <a:pt x="2370" y="3567"/>
                      </a:cubicBezTo>
                      <a:lnTo>
                        <a:pt x="3221" y="1570"/>
                      </a:lnTo>
                      <a:lnTo>
                        <a:pt x="4185" y="3858"/>
                      </a:lnTo>
                      <a:lnTo>
                        <a:pt x="607" y="3858"/>
                      </a:lnTo>
                      <a:lnTo>
                        <a:pt x="607" y="3858"/>
                      </a:lnTo>
                      <a:close/>
                      <a:moveTo>
                        <a:pt x="3284" y="1371"/>
                      </a:moveTo>
                      <a:lnTo>
                        <a:pt x="3284" y="1371"/>
                      </a:lnTo>
                      <a:cubicBezTo>
                        <a:pt x="3273" y="1346"/>
                        <a:pt x="3249" y="1330"/>
                        <a:pt x="3222" y="1330"/>
                      </a:cubicBezTo>
                      <a:lnTo>
                        <a:pt x="3222" y="1330"/>
                      </a:lnTo>
                      <a:cubicBezTo>
                        <a:pt x="3195" y="1330"/>
                        <a:pt x="3170" y="1346"/>
                        <a:pt x="3160" y="1371"/>
                      </a:cubicBezTo>
                      <a:lnTo>
                        <a:pt x="2287" y="3418"/>
                      </a:lnTo>
                      <a:lnTo>
                        <a:pt x="1475" y="2533"/>
                      </a:lnTo>
                      <a:cubicBezTo>
                        <a:pt x="1461" y="2518"/>
                        <a:pt x="1441" y="2511"/>
                        <a:pt x="1421" y="2512"/>
                      </a:cubicBezTo>
                      <a:cubicBezTo>
                        <a:pt x="1400" y="2513"/>
                        <a:pt x="1382" y="2523"/>
                        <a:pt x="1370" y="2540"/>
                      </a:cubicBezTo>
                      <a:lnTo>
                        <a:pt x="438" y="3865"/>
                      </a:lnTo>
                      <a:cubicBezTo>
                        <a:pt x="415" y="3875"/>
                        <a:pt x="399" y="3899"/>
                        <a:pt x="399" y="3926"/>
                      </a:cubicBezTo>
                      <a:cubicBezTo>
                        <a:pt x="399" y="3963"/>
                        <a:pt x="429" y="3993"/>
                        <a:pt x="467" y="3993"/>
                      </a:cubicBezTo>
                      <a:lnTo>
                        <a:pt x="4286" y="3993"/>
                      </a:lnTo>
                      <a:cubicBezTo>
                        <a:pt x="4309" y="3993"/>
                        <a:pt x="4330" y="3982"/>
                        <a:pt x="4343" y="3963"/>
                      </a:cubicBezTo>
                      <a:cubicBezTo>
                        <a:pt x="4355" y="3944"/>
                        <a:pt x="4357" y="3920"/>
                        <a:pt x="4349" y="3899"/>
                      </a:cubicBezTo>
                      <a:lnTo>
                        <a:pt x="3284" y="1371"/>
                      </a:lnTo>
                      <a:lnTo>
                        <a:pt x="3284" y="1371"/>
                      </a:lnTo>
                      <a:close/>
                      <a:moveTo>
                        <a:pt x="4665" y="4412"/>
                      </a:moveTo>
                      <a:lnTo>
                        <a:pt x="4665" y="4412"/>
                      </a:lnTo>
                      <a:cubicBezTo>
                        <a:pt x="4665" y="4526"/>
                        <a:pt x="4572" y="4619"/>
                        <a:pt x="4458" y="4619"/>
                      </a:cubicBezTo>
                      <a:lnTo>
                        <a:pt x="341" y="4619"/>
                      </a:lnTo>
                      <a:cubicBezTo>
                        <a:pt x="227" y="4619"/>
                        <a:pt x="134" y="4526"/>
                        <a:pt x="134" y="4412"/>
                      </a:cubicBezTo>
                      <a:lnTo>
                        <a:pt x="134" y="341"/>
                      </a:lnTo>
                      <a:cubicBezTo>
                        <a:pt x="134" y="227"/>
                        <a:pt x="227" y="134"/>
                        <a:pt x="341" y="134"/>
                      </a:cubicBezTo>
                      <a:lnTo>
                        <a:pt x="4458" y="134"/>
                      </a:lnTo>
                      <a:cubicBezTo>
                        <a:pt x="4572" y="134"/>
                        <a:pt x="4665" y="227"/>
                        <a:pt x="4665" y="341"/>
                      </a:cubicBezTo>
                      <a:lnTo>
                        <a:pt x="4665" y="4412"/>
                      </a:lnTo>
                      <a:lnTo>
                        <a:pt x="4665" y="4412"/>
                      </a:lnTo>
                      <a:close/>
                      <a:moveTo>
                        <a:pt x="4458" y="0"/>
                      </a:moveTo>
                      <a:lnTo>
                        <a:pt x="4458" y="0"/>
                      </a:lnTo>
                      <a:lnTo>
                        <a:pt x="341" y="0"/>
                      </a:lnTo>
                      <a:cubicBezTo>
                        <a:pt x="153" y="0"/>
                        <a:pt x="0" y="153"/>
                        <a:pt x="0" y="341"/>
                      </a:cubicBezTo>
                      <a:lnTo>
                        <a:pt x="0" y="4412"/>
                      </a:lnTo>
                      <a:cubicBezTo>
                        <a:pt x="0" y="4600"/>
                        <a:pt x="153" y="4754"/>
                        <a:pt x="341" y="4754"/>
                      </a:cubicBezTo>
                      <a:lnTo>
                        <a:pt x="4458" y="4754"/>
                      </a:lnTo>
                      <a:cubicBezTo>
                        <a:pt x="4646" y="4754"/>
                        <a:pt x="4799" y="4600"/>
                        <a:pt x="4799" y="4412"/>
                      </a:cubicBezTo>
                      <a:lnTo>
                        <a:pt x="4799" y="341"/>
                      </a:lnTo>
                      <a:cubicBezTo>
                        <a:pt x="4799" y="153"/>
                        <a:pt x="4646" y="0"/>
                        <a:pt x="4458"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85A0C3F-3194-F7E4-6DDE-5256E7889229}"/>
                    </a:ext>
                  </a:extLst>
                </p:cNvPr>
                <p:cNvSpPr>
                  <a:spLocks noChangeAspect="1" noEditPoints="1"/>
                </p:cNvSpPr>
                <p:nvPr/>
              </p:nvSpPr>
              <p:spPr bwMode="auto">
                <a:xfrm>
                  <a:off x="5231252" y="7255243"/>
                  <a:ext cx="621451" cy="691836"/>
                </a:xfrm>
                <a:custGeom>
                  <a:avLst/>
                  <a:gdLst>
                    <a:gd name="T0" fmla="*/ 3662 w 5174"/>
                    <a:gd name="T1" fmla="*/ 2091 h 5760"/>
                    <a:gd name="T2" fmla="*/ 3917 w 5174"/>
                    <a:gd name="T3" fmla="*/ 2578 h 5760"/>
                    <a:gd name="T4" fmla="*/ 3941 w 5174"/>
                    <a:gd name="T5" fmla="*/ 3133 h 5760"/>
                    <a:gd name="T6" fmla="*/ 3734 w 5174"/>
                    <a:gd name="T7" fmla="*/ 3636 h 5760"/>
                    <a:gd name="T8" fmla="*/ 3535 w 5174"/>
                    <a:gd name="T9" fmla="*/ 3831 h 5760"/>
                    <a:gd name="T10" fmla="*/ 3456 w 5174"/>
                    <a:gd name="T11" fmla="*/ 3765 h 5760"/>
                    <a:gd name="T12" fmla="*/ 3603 w 5174"/>
                    <a:gd name="T13" fmla="*/ 3545 h 5760"/>
                    <a:gd name="T14" fmla="*/ 3782 w 5174"/>
                    <a:gd name="T15" fmla="*/ 3105 h 5760"/>
                    <a:gd name="T16" fmla="*/ 3761 w 5174"/>
                    <a:gd name="T17" fmla="*/ 2620 h 5760"/>
                    <a:gd name="T18" fmla="*/ 3538 w 5174"/>
                    <a:gd name="T19" fmla="*/ 2194 h 5760"/>
                    <a:gd name="T20" fmla="*/ 3458 w 5174"/>
                    <a:gd name="T21" fmla="*/ 2028 h 5760"/>
                    <a:gd name="T22" fmla="*/ 288 w 5174"/>
                    <a:gd name="T23" fmla="*/ 1662 h 5760"/>
                    <a:gd name="T24" fmla="*/ 166 w 5174"/>
                    <a:gd name="T25" fmla="*/ 1784 h 5760"/>
                    <a:gd name="T26" fmla="*/ 197 w 5174"/>
                    <a:gd name="T27" fmla="*/ 4086 h 5760"/>
                    <a:gd name="T28" fmla="*/ 1334 w 5174"/>
                    <a:gd name="T29" fmla="*/ 4149 h 5760"/>
                    <a:gd name="T30" fmla="*/ 1480 w 5174"/>
                    <a:gd name="T31" fmla="*/ 4056 h 5760"/>
                    <a:gd name="T32" fmla="*/ 1480 w 5174"/>
                    <a:gd name="T33" fmla="*/ 1749 h 5760"/>
                    <a:gd name="T34" fmla="*/ 1334 w 5174"/>
                    <a:gd name="T35" fmla="*/ 1658 h 5760"/>
                    <a:gd name="T36" fmla="*/ 3936 w 5174"/>
                    <a:gd name="T37" fmla="*/ 1330 h 5760"/>
                    <a:gd name="T38" fmla="*/ 4364 w 5174"/>
                    <a:gd name="T39" fmla="*/ 1923 h 5760"/>
                    <a:gd name="T40" fmla="*/ 4573 w 5174"/>
                    <a:gd name="T41" fmla="*/ 2618 h 5760"/>
                    <a:gd name="T42" fmla="*/ 4550 w 5174"/>
                    <a:gd name="T43" fmla="*/ 3350 h 5760"/>
                    <a:gd name="T44" fmla="*/ 4299 w 5174"/>
                    <a:gd name="T45" fmla="*/ 4023 h 5760"/>
                    <a:gd name="T46" fmla="*/ 3931 w 5174"/>
                    <a:gd name="T47" fmla="*/ 4500 h 5760"/>
                    <a:gd name="T48" fmla="*/ 3835 w 5174"/>
                    <a:gd name="T49" fmla="*/ 4488 h 5760"/>
                    <a:gd name="T50" fmla="*/ 3833 w 5174"/>
                    <a:gd name="T51" fmla="*/ 4372 h 5760"/>
                    <a:gd name="T52" fmla="*/ 4222 w 5174"/>
                    <a:gd name="T53" fmla="*/ 3824 h 5760"/>
                    <a:gd name="T54" fmla="*/ 4414 w 5174"/>
                    <a:gd name="T55" fmla="*/ 3185 h 5760"/>
                    <a:gd name="T56" fmla="*/ 4392 w 5174"/>
                    <a:gd name="T57" fmla="*/ 2505 h 5760"/>
                    <a:gd name="T58" fmla="*/ 4156 w 5174"/>
                    <a:gd name="T59" fmla="*/ 1876 h 5760"/>
                    <a:gd name="T60" fmla="*/ 3809 w 5174"/>
                    <a:gd name="T61" fmla="*/ 1423 h 5760"/>
                    <a:gd name="T62" fmla="*/ 3843 w 5174"/>
                    <a:gd name="T63" fmla="*/ 1314 h 5760"/>
                    <a:gd name="T64" fmla="*/ 4341 w 5174"/>
                    <a:gd name="T65" fmla="*/ 904 h 5760"/>
                    <a:gd name="T66" fmla="*/ 4821 w 5174"/>
                    <a:gd name="T67" fmla="*/ 1541 h 5760"/>
                    <a:gd name="T68" fmla="*/ 5102 w 5174"/>
                    <a:gd name="T69" fmla="*/ 2278 h 5760"/>
                    <a:gd name="T70" fmla="*/ 5168 w 5174"/>
                    <a:gd name="T71" fmla="*/ 3075 h 5760"/>
                    <a:gd name="T72" fmla="*/ 5016 w 5174"/>
                    <a:gd name="T73" fmla="*/ 3847 h 5760"/>
                    <a:gd name="T74" fmla="*/ 4660 w 5174"/>
                    <a:gd name="T75" fmla="*/ 4543 h 5760"/>
                    <a:gd name="T76" fmla="*/ 4318 w 5174"/>
                    <a:gd name="T77" fmla="*/ 4933 h 5760"/>
                    <a:gd name="T78" fmla="*/ 4226 w 5174"/>
                    <a:gd name="T79" fmla="*/ 4891 h 5760"/>
                    <a:gd name="T80" fmla="*/ 4351 w 5174"/>
                    <a:gd name="T81" fmla="*/ 4680 h 5760"/>
                    <a:gd name="T82" fmla="*/ 4781 w 5174"/>
                    <a:gd name="T83" fmla="*/ 4006 h 5760"/>
                    <a:gd name="T84" fmla="*/ 4994 w 5174"/>
                    <a:gd name="T85" fmla="*/ 3240 h 5760"/>
                    <a:gd name="T86" fmla="*/ 4975 w 5174"/>
                    <a:gd name="T87" fmla="*/ 2461 h 5760"/>
                    <a:gd name="T88" fmla="*/ 4748 w 5174"/>
                    <a:gd name="T89" fmla="*/ 1752 h 5760"/>
                    <a:gd name="T90" fmla="*/ 4332 w 5174"/>
                    <a:gd name="T91" fmla="*/ 1129 h 5760"/>
                    <a:gd name="T92" fmla="*/ 4212 w 5174"/>
                    <a:gd name="T93" fmla="*/ 925 h 5760"/>
                    <a:gd name="T94" fmla="*/ 1635 w 5174"/>
                    <a:gd name="T95" fmla="*/ 1702 h 5760"/>
                    <a:gd name="T96" fmla="*/ 1655 w 5174"/>
                    <a:gd name="T97" fmla="*/ 4030 h 5760"/>
                    <a:gd name="T98" fmla="*/ 3165 w 5174"/>
                    <a:gd name="T99" fmla="*/ 5 h 5760"/>
                    <a:gd name="T100" fmla="*/ 3213 w 5174"/>
                    <a:gd name="T101" fmla="*/ 5680 h 5760"/>
                    <a:gd name="T102" fmla="*/ 3149 w 5174"/>
                    <a:gd name="T103" fmla="*/ 5758 h 5760"/>
                    <a:gd name="T104" fmla="*/ 1559 w 5174"/>
                    <a:gd name="T105" fmla="*/ 4217 h 5760"/>
                    <a:gd name="T106" fmla="*/ 1334 w 5174"/>
                    <a:gd name="T107" fmla="*/ 4310 h 5760"/>
                    <a:gd name="T108" fmla="*/ 115 w 5174"/>
                    <a:gd name="T109" fmla="*/ 4233 h 5760"/>
                    <a:gd name="T110" fmla="*/ 0 w 5174"/>
                    <a:gd name="T111" fmla="*/ 3985 h 5760"/>
                    <a:gd name="T112" fmla="*/ 77 w 5174"/>
                    <a:gd name="T113" fmla="*/ 1613 h 5760"/>
                    <a:gd name="T114" fmla="*/ 325 w 5174"/>
                    <a:gd name="T115" fmla="*/ 1498 h 5760"/>
                    <a:gd name="T116" fmla="*/ 1538 w 5174"/>
                    <a:gd name="T117" fmla="*/ 1573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74" h="5760">
                      <a:moveTo>
                        <a:pt x="3517" y="1985"/>
                      </a:moveTo>
                      <a:lnTo>
                        <a:pt x="3542" y="1985"/>
                      </a:lnTo>
                      <a:lnTo>
                        <a:pt x="3564" y="1993"/>
                      </a:lnTo>
                      <a:lnTo>
                        <a:pt x="3585" y="2007"/>
                      </a:lnTo>
                      <a:lnTo>
                        <a:pt x="3662" y="2091"/>
                      </a:lnTo>
                      <a:lnTo>
                        <a:pt x="3730" y="2180"/>
                      </a:lnTo>
                      <a:lnTo>
                        <a:pt x="3789" y="2273"/>
                      </a:lnTo>
                      <a:lnTo>
                        <a:pt x="3842" y="2372"/>
                      </a:lnTo>
                      <a:lnTo>
                        <a:pt x="3884" y="2473"/>
                      </a:lnTo>
                      <a:lnTo>
                        <a:pt x="3917" y="2578"/>
                      </a:lnTo>
                      <a:lnTo>
                        <a:pt x="3939" y="2688"/>
                      </a:lnTo>
                      <a:lnTo>
                        <a:pt x="3955" y="2798"/>
                      </a:lnTo>
                      <a:lnTo>
                        <a:pt x="3960" y="2911"/>
                      </a:lnTo>
                      <a:lnTo>
                        <a:pt x="3955" y="3023"/>
                      </a:lnTo>
                      <a:lnTo>
                        <a:pt x="3941" y="3133"/>
                      </a:lnTo>
                      <a:lnTo>
                        <a:pt x="3917" y="3240"/>
                      </a:lnTo>
                      <a:lnTo>
                        <a:pt x="3884" y="3344"/>
                      </a:lnTo>
                      <a:lnTo>
                        <a:pt x="3843" y="3446"/>
                      </a:lnTo>
                      <a:lnTo>
                        <a:pt x="3793" y="3543"/>
                      </a:lnTo>
                      <a:lnTo>
                        <a:pt x="3734" y="3636"/>
                      </a:lnTo>
                      <a:lnTo>
                        <a:pt x="3667" y="3725"/>
                      </a:lnTo>
                      <a:lnTo>
                        <a:pt x="3592" y="3809"/>
                      </a:lnTo>
                      <a:lnTo>
                        <a:pt x="3575" y="3821"/>
                      </a:lnTo>
                      <a:lnTo>
                        <a:pt x="3555" y="3830"/>
                      </a:lnTo>
                      <a:lnTo>
                        <a:pt x="3535" y="3831"/>
                      </a:lnTo>
                      <a:lnTo>
                        <a:pt x="3515" y="3830"/>
                      </a:lnTo>
                      <a:lnTo>
                        <a:pt x="3496" y="3821"/>
                      </a:lnTo>
                      <a:lnTo>
                        <a:pt x="3479" y="3809"/>
                      </a:lnTo>
                      <a:lnTo>
                        <a:pt x="3463" y="3788"/>
                      </a:lnTo>
                      <a:lnTo>
                        <a:pt x="3456" y="3765"/>
                      </a:lnTo>
                      <a:lnTo>
                        <a:pt x="3456" y="3741"/>
                      </a:lnTo>
                      <a:lnTo>
                        <a:pt x="3463" y="3716"/>
                      </a:lnTo>
                      <a:lnTo>
                        <a:pt x="3477" y="3695"/>
                      </a:lnTo>
                      <a:lnTo>
                        <a:pt x="3543" y="3622"/>
                      </a:lnTo>
                      <a:lnTo>
                        <a:pt x="3603" y="3545"/>
                      </a:lnTo>
                      <a:lnTo>
                        <a:pt x="3653" y="3465"/>
                      </a:lnTo>
                      <a:lnTo>
                        <a:pt x="3697" y="3379"/>
                      </a:lnTo>
                      <a:lnTo>
                        <a:pt x="3734" y="3290"/>
                      </a:lnTo>
                      <a:lnTo>
                        <a:pt x="3761" y="3199"/>
                      </a:lnTo>
                      <a:lnTo>
                        <a:pt x="3782" y="3105"/>
                      </a:lnTo>
                      <a:lnTo>
                        <a:pt x="3795" y="3009"/>
                      </a:lnTo>
                      <a:lnTo>
                        <a:pt x="3800" y="2911"/>
                      </a:lnTo>
                      <a:lnTo>
                        <a:pt x="3795" y="2812"/>
                      </a:lnTo>
                      <a:lnTo>
                        <a:pt x="3782" y="2716"/>
                      </a:lnTo>
                      <a:lnTo>
                        <a:pt x="3761" y="2620"/>
                      </a:lnTo>
                      <a:lnTo>
                        <a:pt x="3732" y="2529"/>
                      </a:lnTo>
                      <a:lnTo>
                        <a:pt x="3695" y="2438"/>
                      </a:lnTo>
                      <a:lnTo>
                        <a:pt x="3650" y="2353"/>
                      </a:lnTo>
                      <a:lnTo>
                        <a:pt x="3599" y="2271"/>
                      </a:lnTo>
                      <a:lnTo>
                        <a:pt x="3538" y="2194"/>
                      </a:lnTo>
                      <a:lnTo>
                        <a:pt x="3472" y="2121"/>
                      </a:lnTo>
                      <a:lnTo>
                        <a:pt x="3458" y="2100"/>
                      </a:lnTo>
                      <a:lnTo>
                        <a:pt x="3449" y="2077"/>
                      </a:lnTo>
                      <a:lnTo>
                        <a:pt x="3449" y="2053"/>
                      </a:lnTo>
                      <a:lnTo>
                        <a:pt x="3458" y="2028"/>
                      </a:lnTo>
                      <a:lnTo>
                        <a:pt x="3472" y="2007"/>
                      </a:lnTo>
                      <a:lnTo>
                        <a:pt x="3493" y="1993"/>
                      </a:lnTo>
                      <a:lnTo>
                        <a:pt x="3517" y="1985"/>
                      </a:lnTo>
                      <a:close/>
                      <a:moveTo>
                        <a:pt x="325" y="1658"/>
                      </a:moveTo>
                      <a:lnTo>
                        <a:pt x="288" y="1662"/>
                      </a:lnTo>
                      <a:lnTo>
                        <a:pt x="253" y="1674"/>
                      </a:lnTo>
                      <a:lnTo>
                        <a:pt x="222" y="1693"/>
                      </a:lnTo>
                      <a:lnTo>
                        <a:pt x="197" y="1719"/>
                      </a:lnTo>
                      <a:lnTo>
                        <a:pt x="178" y="1749"/>
                      </a:lnTo>
                      <a:lnTo>
                        <a:pt x="166" y="1784"/>
                      </a:lnTo>
                      <a:lnTo>
                        <a:pt x="161" y="1822"/>
                      </a:lnTo>
                      <a:lnTo>
                        <a:pt x="161" y="3985"/>
                      </a:lnTo>
                      <a:lnTo>
                        <a:pt x="166" y="4022"/>
                      </a:lnTo>
                      <a:lnTo>
                        <a:pt x="178" y="4056"/>
                      </a:lnTo>
                      <a:lnTo>
                        <a:pt x="197" y="4086"/>
                      </a:lnTo>
                      <a:lnTo>
                        <a:pt x="222" y="4112"/>
                      </a:lnTo>
                      <a:lnTo>
                        <a:pt x="253" y="4131"/>
                      </a:lnTo>
                      <a:lnTo>
                        <a:pt x="288" y="4144"/>
                      </a:lnTo>
                      <a:lnTo>
                        <a:pt x="325" y="4149"/>
                      </a:lnTo>
                      <a:lnTo>
                        <a:pt x="1334" y="4149"/>
                      </a:lnTo>
                      <a:lnTo>
                        <a:pt x="1370" y="4144"/>
                      </a:lnTo>
                      <a:lnTo>
                        <a:pt x="1405" y="4131"/>
                      </a:lnTo>
                      <a:lnTo>
                        <a:pt x="1437" y="4112"/>
                      </a:lnTo>
                      <a:lnTo>
                        <a:pt x="1461" y="4086"/>
                      </a:lnTo>
                      <a:lnTo>
                        <a:pt x="1480" y="4056"/>
                      </a:lnTo>
                      <a:lnTo>
                        <a:pt x="1494" y="4022"/>
                      </a:lnTo>
                      <a:lnTo>
                        <a:pt x="1498" y="3985"/>
                      </a:lnTo>
                      <a:lnTo>
                        <a:pt x="1498" y="1822"/>
                      </a:lnTo>
                      <a:lnTo>
                        <a:pt x="1494" y="1784"/>
                      </a:lnTo>
                      <a:lnTo>
                        <a:pt x="1480" y="1749"/>
                      </a:lnTo>
                      <a:lnTo>
                        <a:pt x="1461" y="1719"/>
                      </a:lnTo>
                      <a:lnTo>
                        <a:pt x="1437" y="1693"/>
                      </a:lnTo>
                      <a:lnTo>
                        <a:pt x="1405" y="1674"/>
                      </a:lnTo>
                      <a:lnTo>
                        <a:pt x="1370" y="1662"/>
                      </a:lnTo>
                      <a:lnTo>
                        <a:pt x="1334" y="1658"/>
                      </a:lnTo>
                      <a:lnTo>
                        <a:pt x="325" y="1658"/>
                      </a:lnTo>
                      <a:close/>
                      <a:moveTo>
                        <a:pt x="3868" y="1307"/>
                      </a:moveTo>
                      <a:lnTo>
                        <a:pt x="3892" y="1307"/>
                      </a:lnTo>
                      <a:lnTo>
                        <a:pt x="3915" y="1314"/>
                      </a:lnTo>
                      <a:lnTo>
                        <a:pt x="3936" y="1330"/>
                      </a:lnTo>
                      <a:lnTo>
                        <a:pt x="4039" y="1438"/>
                      </a:lnTo>
                      <a:lnTo>
                        <a:pt x="4131" y="1552"/>
                      </a:lnTo>
                      <a:lnTo>
                        <a:pt x="4217" y="1672"/>
                      </a:lnTo>
                      <a:lnTo>
                        <a:pt x="4294" y="1796"/>
                      </a:lnTo>
                      <a:lnTo>
                        <a:pt x="4364" y="1923"/>
                      </a:lnTo>
                      <a:lnTo>
                        <a:pt x="4423" y="2056"/>
                      </a:lnTo>
                      <a:lnTo>
                        <a:pt x="4474" y="2192"/>
                      </a:lnTo>
                      <a:lnTo>
                        <a:pt x="4517" y="2330"/>
                      </a:lnTo>
                      <a:lnTo>
                        <a:pt x="4550" y="2473"/>
                      </a:lnTo>
                      <a:lnTo>
                        <a:pt x="4573" y="2618"/>
                      </a:lnTo>
                      <a:lnTo>
                        <a:pt x="4587" y="2765"/>
                      </a:lnTo>
                      <a:lnTo>
                        <a:pt x="4592" y="2913"/>
                      </a:lnTo>
                      <a:lnTo>
                        <a:pt x="4587" y="3062"/>
                      </a:lnTo>
                      <a:lnTo>
                        <a:pt x="4573" y="3206"/>
                      </a:lnTo>
                      <a:lnTo>
                        <a:pt x="4550" y="3350"/>
                      </a:lnTo>
                      <a:lnTo>
                        <a:pt x="4517" y="3491"/>
                      </a:lnTo>
                      <a:lnTo>
                        <a:pt x="4477" y="3629"/>
                      </a:lnTo>
                      <a:lnTo>
                        <a:pt x="4426" y="3763"/>
                      </a:lnTo>
                      <a:lnTo>
                        <a:pt x="4367" y="3896"/>
                      </a:lnTo>
                      <a:lnTo>
                        <a:pt x="4299" y="4023"/>
                      </a:lnTo>
                      <a:lnTo>
                        <a:pt x="4224" y="4145"/>
                      </a:lnTo>
                      <a:lnTo>
                        <a:pt x="4140" y="4264"/>
                      </a:lnTo>
                      <a:lnTo>
                        <a:pt x="4048" y="4378"/>
                      </a:lnTo>
                      <a:lnTo>
                        <a:pt x="3948" y="4486"/>
                      </a:lnTo>
                      <a:lnTo>
                        <a:pt x="3931" y="4500"/>
                      </a:lnTo>
                      <a:lnTo>
                        <a:pt x="3912" y="4507"/>
                      </a:lnTo>
                      <a:lnTo>
                        <a:pt x="3891" y="4510"/>
                      </a:lnTo>
                      <a:lnTo>
                        <a:pt x="3870" y="4507"/>
                      </a:lnTo>
                      <a:lnTo>
                        <a:pt x="3850" y="4500"/>
                      </a:lnTo>
                      <a:lnTo>
                        <a:pt x="3835" y="4488"/>
                      </a:lnTo>
                      <a:lnTo>
                        <a:pt x="3819" y="4467"/>
                      </a:lnTo>
                      <a:lnTo>
                        <a:pt x="3812" y="4442"/>
                      </a:lnTo>
                      <a:lnTo>
                        <a:pt x="3812" y="4418"/>
                      </a:lnTo>
                      <a:lnTo>
                        <a:pt x="3819" y="4393"/>
                      </a:lnTo>
                      <a:lnTo>
                        <a:pt x="3833" y="4372"/>
                      </a:lnTo>
                      <a:lnTo>
                        <a:pt x="3926" y="4273"/>
                      </a:lnTo>
                      <a:lnTo>
                        <a:pt x="4011" y="4168"/>
                      </a:lnTo>
                      <a:lnTo>
                        <a:pt x="4090" y="4056"/>
                      </a:lnTo>
                      <a:lnTo>
                        <a:pt x="4159" y="3943"/>
                      </a:lnTo>
                      <a:lnTo>
                        <a:pt x="4222" y="3824"/>
                      </a:lnTo>
                      <a:lnTo>
                        <a:pt x="4278" y="3702"/>
                      </a:lnTo>
                      <a:lnTo>
                        <a:pt x="4323" y="3578"/>
                      </a:lnTo>
                      <a:lnTo>
                        <a:pt x="4362" y="3449"/>
                      </a:lnTo>
                      <a:lnTo>
                        <a:pt x="4393" y="3318"/>
                      </a:lnTo>
                      <a:lnTo>
                        <a:pt x="4414" y="3185"/>
                      </a:lnTo>
                      <a:lnTo>
                        <a:pt x="4428" y="3051"/>
                      </a:lnTo>
                      <a:lnTo>
                        <a:pt x="4432" y="2913"/>
                      </a:lnTo>
                      <a:lnTo>
                        <a:pt x="4428" y="2775"/>
                      </a:lnTo>
                      <a:lnTo>
                        <a:pt x="4414" y="2639"/>
                      </a:lnTo>
                      <a:lnTo>
                        <a:pt x="4392" y="2505"/>
                      </a:lnTo>
                      <a:lnTo>
                        <a:pt x="4362" y="2372"/>
                      </a:lnTo>
                      <a:lnTo>
                        <a:pt x="4322" y="2243"/>
                      </a:lnTo>
                      <a:lnTo>
                        <a:pt x="4275" y="2117"/>
                      </a:lnTo>
                      <a:lnTo>
                        <a:pt x="4219" y="1995"/>
                      </a:lnTo>
                      <a:lnTo>
                        <a:pt x="4156" y="1876"/>
                      </a:lnTo>
                      <a:lnTo>
                        <a:pt x="4084" y="1761"/>
                      </a:lnTo>
                      <a:lnTo>
                        <a:pt x="4004" y="1649"/>
                      </a:lnTo>
                      <a:lnTo>
                        <a:pt x="3917" y="1545"/>
                      </a:lnTo>
                      <a:lnTo>
                        <a:pt x="3823" y="1443"/>
                      </a:lnTo>
                      <a:lnTo>
                        <a:pt x="3809" y="1423"/>
                      </a:lnTo>
                      <a:lnTo>
                        <a:pt x="3800" y="1398"/>
                      </a:lnTo>
                      <a:lnTo>
                        <a:pt x="3800" y="1374"/>
                      </a:lnTo>
                      <a:lnTo>
                        <a:pt x="3809" y="1351"/>
                      </a:lnTo>
                      <a:lnTo>
                        <a:pt x="3823" y="1330"/>
                      </a:lnTo>
                      <a:lnTo>
                        <a:pt x="3843" y="1314"/>
                      </a:lnTo>
                      <a:lnTo>
                        <a:pt x="3868" y="1307"/>
                      </a:lnTo>
                      <a:close/>
                      <a:moveTo>
                        <a:pt x="4271" y="881"/>
                      </a:moveTo>
                      <a:lnTo>
                        <a:pt x="4296" y="881"/>
                      </a:lnTo>
                      <a:lnTo>
                        <a:pt x="4320" y="890"/>
                      </a:lnTo>
                      <a:lnTo>
                        <a:pt x="4341" y="904"/>
                      </a:lnTo>
                      <a:lnTo>
                        <a:pt x="4451" y="1023"/>
                      </a:lnTo>
                      <a:lnTo>
                        <a:pt x="4556" y="1145"/>
                      </a:lnTo>
                      <a:lnTo>
                        <a:pt x="4652" y="1272"/>
                      </a:lnTo>
                      <a:lnTo>
                        <a:pt x="4741" y="1405"/>
                      </a:lnTo>
                      <a:lnTo>
                        <a:pt x="4821" y="1541"/>
                      </a:lnTo>
                      <a:lnTo>
                        <a:pt x="4893" y="1683"/>
                      </a:lnTo>
                      <a:lnTo>
                        <a:pt x="4957" y="1826"/>
                      </a:lnTo>
                      <a:lnTo>
                        <a:pt x="5015" y="1974"/>
                      </a:lnTo>
                      <a:lnTo>
                        <a:pt x="5062" y="2124"/>
                      </a:lnTo>
                      <a:lnTo>
                        <a:pt x="5102" y="2278"/>
                      </a:lnTo>
                      <a:lnTo>
                        <a:pt x="5133" y="2435"/>
                      </a:lnTo>
                      <a:lnTo>
                        <a:pt x="5154" y="2592"/>
                      </a:lnTo>
                      <a:lnTo>
                        <a:pt x="5168" y="2753"/>
                      </a:lnTo>
                      <a:lnTo>
                        <a:pt x="5174" y="2915"/>
                      </a:lnTo>
                      <a:lnTo>
                        <a:pt x="5168" y="3075"/>
                      </a:lnTo>
                      <a:lnTo>
                        <a:pt x="5156" y="3234"/>
                      </a:lnTo>
                      <a:lnTo>
                        <a:pt x="5133" y="3391"/>
                      </a:lnTo>
                      <a:lnTo>
                        <a:pt x="5104" y="3545"/>
                      </a:lnTo>
                      <a:lnTo>
                        <a:pt x="5064" y="3699"/>
                      </a:lnTo>
                      <a:lnTo>
                        <a:pt x="5016" y="3847"/>
                      </a:lnTo>
                      <a:lnTo>
                        <a:pt x="4962" y="3994"/>
                      </a:lnTo>
                      <a:lnTo>
                        <a:pt x="4898" y="4137"/>
                      </a:lnTo>
                      <a:lnTo>
                        <a:pt x="4826" y="4276"/>
                      </a:lnTo>
                      <a:lnTo>
                        <a:pt x="4748" y="4413"/>
                      </a:lnTo>
                      <a:lnTo>
                        <a:pt x="4660" y="4543"/>
                      </a:lnTo>
                      <a:lnTo>
                        <a:pt x="4566" y="4671"/>
                      </a:lnTo>
                      <a:lnTo>
                        <a:pt x="4463" y="4793"/>
                      </a:lnTo>
                      <a:lnTo>
                        <a:pt x="4355" y="4912"/>
                      </a:lnTo>
                      <a:lnTo>
                        <a:pt x="4337" y="4924"/>
                      </a:lnTo>
                      <a:lnTo>
                        <a:pt x="4318" y="4933"/>
                      </a:lnTo>
                      <a:lnTo>
                        <a:pt x="4297" y="4934"/>
                      </a:lnTo>
                      <a:lnTo>
                        <a:pt x="4276" y="4933"/>
                      </a:lnTo>
                      <a:lnTo>
                        <a:pt x="4257" y="4924"/>
                      </a:lnTo>
                      <a:lnTo>
                        <a:pt x="4241" y="4912"/>
                      </a:lnTo>
                      <a:lnTo>
                        <a:pt x="4226" y="4891"/>
                      </a:lnTo>
                      <a:lnTo>
                        <a:pt x="4219" y="4868"/>
                      </a:lnTo>
                      <a:lnTo>
                        <a:pt x="4219" y="4844"/>
                      </a:lnTo>
                      <a:lnTo>
                        <a:pt x="4226" y="4819"/>
                      </a:lnTo>
                      <a:lnTo>
                        <a:pt x="4240" y="4798"/>
                      </a:lnTo>
                      <a:lnTo>
                        <a:pt x="4351" y="4680"/>
                      </a:lnTo>
                      <a:lnTo>
                        <a:pt x="4454" y="4554"/>
                      </a:lnTo>
                      <a:lnTo>
                        <a:pt x="4549" y="4423"/>
                      </a:lnTo>
                      <a:lnTo>
                        <a:pt x="4634" y="4289"/>
                      </a:lnTo>
                      <a:lnTo>
                        <a:pt x="4713" y="4149"/>
                      </a:lnTo>
                      <a:lnTo>
                        <a:pt x="4781" y="4006"/>
                      </a:lnTo>
                      <a:lnTo>
                        <a:pt x="4842" y="3859"/>
                      </a:lnTo>
                      <a:lnTo>
                        <a:pt x="4894" y="3709"/>
                      </a:lnTo>
                      <a:lnTo>
                        <a:pt x="4936" y="3555"/>
                      </a:lnTo>
                      <a:lnTo>
                        <a:pt x="4969" y="3398"/>
                      </a:lnTo>
                      <a:lnTo>
                        <a:pt x="4994" y="3240"/>
                      </a:lnTo>
                      <a:lnTo>
                        <a:pt x="5008" y="3077"/>
                      </a:lnTo>
                      <a:lnTo>
                        <a:pt x="5013" y="2915"/>
                      </a:lnTo>
                      <a:lnTo>
                        <a:pt x="5008" y="2763"/>
                      </a:lnTo>
                      <a:lnTo>
                        <a:pt x="4995" y="2611"/>
                      </a:lnTo>
                      <a:lnTo>
                        <a:pt x="4975" y="2461"/>
                      </a:lnTo>
                      <a:lnTo>
                        <a:pt x="4945" y="2314"/>
                      </a:lnTo>
                      <a:lnTo>
                        <a:pt x="4908" y="2170"/>
                      </a:lnTo>
                      <a:lnTo>
                        <a:pt x="4863" y="2026"/>
                      </a:lnTo>
                      <a:lnTo>
                        <a:pt x="4809" y="1889"/>
                      </a:lnTo>
                      <a:lnTo>
                        <a:pt x="4748" y="1752"/>
                      </a:lnTo>
                      <a:lnTo>
                        <a:pt x="4680" y="1620"/>
                      </a:lnTo>
                      <a:lnTo>
                        <a:pt x="4605" y="1491"/>
                      </a:lnTo>
                      <a:lnTo>
                        <a:pt x="4521" y="1365"/>
                      </a:lnTo>
                      <a:lnTo>
                        <a:pt x="4430" y="1245"/>
                      </a:lnTo>
                      <a:lnTo>
                        <a:pt x="4332" y="1129"/>
                      </a:lnTo>
                      <a:lnTo>
                        <a:pt x="4226" y="1018"/>
                      </a:lnTo>
                      <a:lnTo>
                        <a:pt x="4212" y="997"/>
                      </a:lnTo>
                      <a:lnTo>
                        <a:pt x="4203" y="974"/>
                      </a:lnTo>
                      <a:lnTo>
                        <a:pt x="4203" y="950"/>
                      </a:lnTo>
                      <a:lnTo>
                        <a:pt x="4212" y="925"/>
                      </a:lnTo>
                      <a:lnTo>
                        <a:pt x="4226" y="904"/>
                      </a:lnTo>
                      <a:lnTo>
                        <a:pt x="4247" y="890"/>
                      </a:lnTo>
                      <a:lnTo>
                        <a:pt x="4271" y="881"/>
                      </a:lnTo>
                      <a:close/>
                      <a:moveTo>
                        <a:pt x="3053" y="276"/>
                      </a:moveTo>
                      <a:lnTo>
                        <a:pt x="1635" y="1702"/>
                      </a:lnTo>
                      <a:lnTo>
                        <a:pt x="1648" y="1740"/>
                      </a:lnTo>
                      <a:lnTo>
                        <a:pt x="1655" y="1780"/>
                      </a:lnTo>
                      <a:lnTo>
                        <a:pt x="1658" y="1822"/>
                      </a:lnTo>
                      <a:lnTo>
                        <a:pt x="1658" y="3985"/>
                      </a:lnTo>
                      <a:lnTo>
                        <a:pt x="1655" y="4030"/>
                      </a:lnTo>
                      <a:lnTo>
                        <a:pt x="1644" y="4074"/>
                      </a:lnTo>
                      <a:lnTo>
                        <a:pt x="3053" y="5486"/>
                      </a:lnTo>
                      <a:lnTo>
                        <a:pt x="3053" y="276"/>
                      </a:lnTo>
                      <a:close/>
                      <a:moveTo>
                        <a:pt x="3142" y="0"/>
                      </a:moveTo>
                      <a:lnTo>
                        <a:pt x="3165" y="5"/>
                      </a:lnTo>
                      <a:lnTo>
                        <a:pt x="3184" y="17"/>
                      </a:lnTo>
                      <a:lnTo>
                        <a:pt x="3199" y="35"/>
                      </a:lnTo>
                      <a:lnTo>
                        <a:pt x="3210" y="56"/>
                      </a:lnTo>
                      <a:lnTo>
                        <a:pt x="3213" y="80"/>
                      </a:lnTo>
                      <a:lnTo>
                        <a:pt x="3213" y="5680"/>
                      </a:lnTo>
                      <a:lnTo>
                        <a:pt x="3210" y="5702"/>
                      </a:lnTo>
                      <a:lnTo>
                        <a:pt x="3199" y="5725"/>
                      </a:lnTo>
                      <a:lnTo>
                        <a:pt x="3184" y="5741"/>
                      </a:lnTo>
                      <a:lnTo>
                        <a:pt x="3165" y="5753"/>
                      </a:lnTo>
                      <a:lnTo>
                        <a:pt x="3149" y="5758"/>
                      </a:lnTo>
                      <a:lnTo>
                        <a:pt x="3133" y="5760"/>
                      </a:lnTo>
                      <a:lnTo>
                        <a:pt x="3112" y="5757"/>
                      </a:lnTo>
                      <a:lnTo>
                        <a:pt x="3093" y="5750"/>
                      </a:lnTo>
                      <a:lnTo>
                        <a:pt x="3077" y="5737"/>
                      </a:lnTo>
                      <a:lnTo>
                        <a:pt x="1559" y="4217"/>
                      </a:lnTo>
                      <a:lnTo>
                        <a:pt x="1522" y="4248"/>
                      </a:lnTo>
                      <a:lnTo>
                        <a:pt x="1480" y="4273"/>
                      </a:lnTo>
                      <a:lnTo>
                        <a:pt x="1435" y="4292"/>
                      </a:lnTo>
                      <a:lnTo>
                        <a:pt x="1384" y="4304"/>
                      </a:lnTo>
                      <a:lnTo>
                        <a:pt x="1334" y="4310"/>
                      </a:lnTo>
                      <a:lnTo>
                        <a:pt x="325" y="4310"/>
                      </a:lnTo>
                      <a:lnTo>
                        <a:pt x="267" y="4304"/>
                      </a:lnTo>
                      <a:lnTo>
                        <a:pt x="211" y="4289"/>
                      </a:lnTo>
                      <a:lnTo>
                        <a:pt x="161" y="4264"/>
                      </a:lnTo>
                      <a:lnTo>
                        <a:pt x="115" y="4233"/>
                      </a:lnTo>
                      <a:lnTo>
                        <a:pt x="77" y="4193"/>
                      </a:lnTo>
                      <a:lnTo>
                        <a:pt x="44" y="4147"/>
                      </a:lnTo>
                      <a:lnTo>
                        <a:pt x="21" y="4097"/>
                      </a:lnTo>
                      <a:lnTo>
                        <a:pt x="5" y="4042"/>
                      </a:lnTo>
                      <a:lnTo>
                        <a:pt x="0" y="3985"/>
                      </a:lnTo>
                      <a:lnTo>
                        <a:pt x="0" y="1822"/>
                      </a:lnTo>
                      <a:lnTo>
                        <a:pt x="5" y="1763"/>
                      </a:lnTo>
                      <a:lnTo>
                        <a:pt x="21" y="1709"/>
                      </a:lnTo>
                      <a:lnTo>
                        <a:pt x="44" y="1658"/>
                      </a:lnTo>
                      <a:lnTo>
                        <a:pt x="77" y="1613"/>
                      </a:lnTo>
                      <a:lnTo>
                        <a:pt x="115" y="1574"/>
                      </a:lnTo>
                      <a:lnTo>
                        <a:pt x="161" y="1541"/>
                      </a:lnTo>
                      <a:lnTo>
                        <a:pt x="211" y="1517"/>
                      </a:lnTo>
                      <a:lnTo>
                        <a:pt x="267" y="1503"/>
                      </a:lnTo>
                      <a:lnTo>
                        <a:pt x="325" y="1498"/>
                      </a:lnTo>
                      <a:lnTo>
                        <a:pt x="1334" y="1498"/>
                      </a:lnTo>
                      <a:lnTo>
                        <a:pt x="1391" y="1503"/>
                      </a:lnTo>
                      <a:lnTo>
                        <a:pt x="1443" y="1517"/>
                      </a:lnTo>
                      <a:lnTo>
                        <a:pt x="1494" y="1541"/>
                      </a:lnTo>
                      <a:lnTo>
                        <a:pt x="1538" y="1573"/>
                      </a:lnTo>
                      <a:lnTo>
                        <a:pt x="3077" y="24"/>
                      </a:lnTo>
                      <a:lnTo>
                        <a:pt x="3096" y="9"/>
                      </a:lnTo>
                      <a:lnTo>
                        <a:pt x="3117" y="2"/>
                      </a:lnTo>
                      <a:lnTo>
                        <a:pt x="314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CAC9875F-5BBA-8A0E-E56F-93EF03E2C094}"/>
                    </a:ext>
                  </a:extLst>
                </p:cNvPr>
                <p:cNvSpPr>
                  <a:spLocks noChangeAspect="1" noEditPoints="1"/>
                </p:cNvSpPr>
                <p:nvPr/>
              </p:nvSpPr>
              <p:spPr bwMode="auto">
                <a:xfrm>
                  <a:off x="5264324" y="8099817"/>
                  <a:ext cx="555306" cy="556591"/>
                </a:xfrm>
                <a:custGeom>
                  <a:avLst/>
                  <a:gdLst>
                    <a:gd name="T0" fmla="*/ 4084 w 4788"/>
                    <a:gd name="T1" fmla="*/ 3461 h 4799"/>
                    <a:gd name="T2" fmla="*/ 3626 w 4788"/>
                    <a:gd name="T3" fmla="*/ 4038 h 4799"/>
                    <a:gd name="T4" fmla="*/ 3626 w 4788"/>
                    <a:gd name="T5" fmla="*/ 4172 h 4799"/>
                    <a:gd name="T6" fmla="*/ 4277 w 4788"/>
                    <a:gd name="T7" fmla="*/ 3520 h 4799"/>
                    <a:gd name="T8" fmla="*/ 3433 w 4788"/>
                    <a:gd name="T9" fmla="*/ 3979 h 4799"/>
                    <a:gd name="T10" fmla="*/ 2490 w 4788"/>
                    <a:gd name="T11" fmla="*/ 3520 h 4799"/>
                    <a:gd name="T12" fmla="*/ 3068 w 4788"/>
                    <a:gd name="T13" fmla="*/ 3979 h 4799"/>
                    <a:gd name="T14" fmla="*/ 2490 w 4788"/>
                    <a:gd name="T15" fmla="*/ 3520 h 4799"/>
                    <a:gd name="T16" fmla="*/ 3008 w 4788"/>
                    <a:gd name="T17" fmla="*/ 4172 h 4799"/>
                    <a:gd name="T18" fmla="*/ 2550 w 4788"/>
                    <a:gd name="T19" fmla="*/ 3327 h 4799"/>
                    <a:gd name="T20" fmla="*/ 2550 w 4788"/>
                    <a:gd name="T21" fmla="*/ 4172 h 4799"/>
                    <a:gd name="T22" fmla="*/ 1932 w 4788"/>
                    <a:gd name="T23" fmla="*/ 3461 h 4799"/>
                    <a:gd name="T24" fmla="*/ 1474 w 4788"/>
                    <a:gd name="T25" fmla="*/ 4038 h 4799"/>
                    <a:gd name="T26" fmla="*/ 1474 w 4788"/>
                    <a:gd name="T27" fmla="*/ 4172 h 4799"/>
                    <a:gd name="T28" fmla="*/ 2125 w 4788"/>
                    <a:gd name="T29" fmla="*/ 3520 h 4799"/>
                    <a:gd name="T30" fmla="*/ 1281 w 4788"/>
                    <a:gd name="T31" fmla="*/ 3979 h 4799"/>
                    <a:gd name="T32" fmla="*/ 3566 w 4788"/>
                    <a:gd name="T33" fmla="*/ 2201 h 4799"/>
                    <a:gd name="T34" fmla="*/ 4143 w 4788"/>
                    <a:gd name="T35" fmla="*/ 2660 h 4799"/>
                    <a:gd name="T36" fmla="*/ 3566 w 4788"/>
                    <a:gd name="T37" fmla="*/ 2201 h 4799"/>
                    <a:gd name="T38" fmla="*/ 4084 w 4788"/>
                    <a:gd name="T39" fmla="*/ 2853 h 4799"/>
                    <a:gd name="T40" fmla="*/ 3626 w 4788"/>
                    <a:gd name="T41" fmla="*/ 2008 h 4799"/>
                    <a:gd name="T42" fmla="*/ 3626 w 4788"/>
                    <a:gd name="T43" fmla="*/ 2853 h 4799"/>
                    <a:gd name="T44" fmla="*/ 3008 w 4788"/>
                    <a:gd name="T45" fmla="*/ 2142 h 4799"/>
                    <a:gd name="T46" fmla="*/ 2550 w 4788"/>
                    <a:gd name="T47" fmla="*/ 2719 h 4799"/>
                    <a:gd name="T48" fmla="*/ 2550 w 4788"/>
                    <a:gd name="T49" fmla="*/ 2853 h 4799"/>
                    <a:gd name="T50" fmla="*/ 3201 w 4788"/>
                    <a:gd name="T51" fmla="*/ 2201 h 4799"/>
                    <a:gd name="T52" fmla="*/ 2357 w 4788"/>
                    <a:gd name="T53" fmla="*/ 2660 h 4799"/>
                    <a:gd name="T54" fmla="*/ 1414 w 4788"/>
                    <a:gd name="T55" fmla="*/ 2201 h 4799"/>
                    <a:gd name="T56" fmla="*/ 1992 w 4788"/>
                    <a:gd name="T57" fmla="*/ 2660 h 4799"/>
                    <a:gd name="T58" fmla="*/ 1414 w 4788"/>
                    <a:gd name="T59" fmla="*/ 2201 h 4799"/>
                    <a:gd name="T60" fmla="*/ 1932 w 4788"/>
                    <a:gd name="T61" fmla="*/ 2853 h 4799"/>
                    <a:gd name="T62" fmla="*/ 1474 w 4788"/>
                    <a:gd name="T63" fmla="*/ 2008 h 4799"/>
                    <a:gd name="T64" fmla="*/ 1474 w 4788"/>
                    <a:gd name="T65" fmla="*/ 2853 h 4799"/>
                    <a:gd name="T66" fmla="*/ 4084 w 4788"/>
                    <a:gd name="T67" fmla="*/ 802 h 4799"/>
                    <a:gd name="T68" fmla="*/ 3626 w 4788"/>
                    <a:gd name="T69" fmla="*/ 1379 h 4799"/>
                    <a:gd name="T70" fmla="*/ 3626 w 4788"/>
                    <a:gd name="T71" fmla="*/ 1513 h 4799"/>
                    <a:gd name="T72" fmla="*/ 4277 w 4788"/>
                    <a:gd name="T73" fmla="*/ 861 h 4799"/>
                    <a:gd name="T74" fmla="*/ 3433 w 4788"/>
                    <a:gd name="T75" fmla="*/ 1320 h 4799"/>
                    <a:gd name="T76" fmla="*/ 2490 w 4788"/>
                    <a:gd name="T77" fmla="*/ 861 h 4799"/>
                    <a:gd name="T78" fmla="*/ 3068 w 4788"/>
                    <a:gd name="T79" fmla="*/ 1320 h 4799"/>
                    <a:gd name="T80" fmla="*/ 2490 w 4788"/>
                    <a:gd name="T81" fmla="*/ 861 h 4799"/>
                    <a:gd name="T82" fmla="*/ 3008 w 4788"/>
                    <a:gd name="T83" fmla="*/ 1513 h 4799"/>
                    <a:gd name="T84" fmla="*/ 2550 w 4788"/>
                    <a:gd name="T85" fmla="*/ 668 h 4799"/>
                    <a:gd name="T86" fmla="*/ 2550 w 4788"/>
                    <a:gd name="T87" fmla="*/ 1513 h 4799"/>
                    <a:gd name="T88" fmla="*/ 1932 w 4788"/>
                    <a:gd name="T89" fmla="*/ 802 h 4799"/>
                    <a:gd name="T90" fmla="*/ 1474 w 4788"/>
                    <a:gd name="T91" fmla="*/ 1379 h 4799"/>
                    <a:gd name="T92" fmla="*/ 1474 w 4788"/>
                    <a:gd name="T93" fmla="*/ 1513 h 4799"/>
                    <a:gd name="T94" fmla="*/ 2125 w 4788"/>
                    <a:gd name="T95" fmla="*/ 861 h 4799"/>
                    <a:gd name="T96" fmla="*/ 1281 w 4788"/>
                    <a:gd name="T97" fmla="*/ 1320 h 4799"/>
                    <a:gd name="T98" fmla="*/ 135 w 4788"/>
                    <a:gd name="T99" fmla="*/ 4480 h 4799"/>
                    <a:gd name="T100" fmla="*/ 4641 w 4788"/>
                    <a:gd name="T101" fmla="*/ 341 h 4799"/>
                    <a:gd name="T102" fmla="*/ 247 w 4788"/>
                    <a:gd name="T103" fmla="*/ 4650 h 4799"/>
                    <a:gd name="T104" fmla="*/ 4469 w 4788"/>
                    <a:gd name="T105" fmla="*/ 0 h 4799"/>
                    <a:gd name="T106" fmla="*/ 0 w 4788"/>
                    <a:gd name="T107" fmla="*/ 341 h 4799"/>
                    <a:gd name="T108" fmla="*/ 4469 w 4788"/>
                    <a:gd name="T109" fmla="*/ 4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88" h="4799">
                      <a:moveTo>
                        <a:pt x="3566" y="3520"/>
                      </a:moveTo>
                      <a:lnTo>
                        <a:pt x="3566" y="3520"/>
                      </a:lnTo>
                      <a:cubicBezTo>
                        <a:pt x="3566" y="3487"/>
                        <a:pt x="3593" y="3461"/>
                        <a:pt x="3626" y="3461"/>
                      </a:cubicBezTo>
                      <a:lnTo>
                        <a:pt x="4084" y="3461"/>
                      </a:lnTo>
                      <a:cubicBezTo>
                        <a:pt x="4117" y="3461"/>
                        <a:pt x="4143" y="3487"/>
                        <a:pt x="4143" y="3520"/>
                      </a:cubicBezTo>
                      <a:lnTo>
                        <a:pt x="4143" y="3979"/>
                      </a:lnTo>
                      <a:cubicBezTo>
                        <a:pt x="4143" y="4011"/>
                        <a:pt x="4117" y="4038"/>
                        <a:pt x="4084" y="4038"/>
                      </a:cubicBezTo>
                      <a:lnTo>
                        <a:pt x="3626" y="4038"/>
                      </a:lnTo>
                      <a:cubicBezTo>
                        <a:pt x="3593" y="4038"/>
                        <a:pt x="3566" y="4011"/>
                        <a:pt x="3566" y="3979"/>
                      </a:cubicBezTo>
                      <a:lnTo>
                        <a:pt x="3566" y="3520"/>
                      </a:lnTo>
                      <a:lnTo>
                        <a:pt x="3566" y="3520"/>
                      </a:lnTo>
                      <a:close/>
                      <a:moveTo>
                        <a:pt x="3626" y="4172"/>
                      </a:moveTo>
                      <a:lnTo>
                        <a:pt x="3626" y="4172"/>
                      </a:lnTo>
                      <a:lnTo>
                        <a:pt x="4084" y="4172"/>
                      </a:lnTo>
                      <a:cubicBezTo>
                        <a:pt x="4191" y="4172"/>
                        <a:pt x="4277" y="4085"/>
                        <a:pt x="4277" y="3979"/>
                      </a:cubicBezTo>
                      <a:lnTo>
                        <a:pt x="4277" y="3520"/>
                      </a:lnTo>
                      <a:cubicBezTo>
                        <a:pt x="4277" y="3413"/>
                        <a:pt x="4191" y="3327"/>
                        <a:pt x="4084" y="3327"/>
                      </a:cubicBezTo>
                      <a:lnTo>
                        <a:pt x="3626" y="3327"/>
                      </a:lnTo>
                      <a:cubicBezTo>
                        <a:pt x="3519" y="3327"/>
                        <a:pt x="3433" y="3413"/>
                        <a:pt x="3433" y="3520"/>
                      </a:cubicBezTo>
                      <a:lnTo>
                        <a:pt x="3433" y="3979"/>
                      </a:lnTo>
                      <a:cubicBezTo>
                        <a:pt x="3433" y="4085"/>
                        <a:pt x="3519" y="4172"/>
                        <a:pt x="3626" y="4172"/>
                      </a:cubicBezTo>
                      <a:lnTo>
                        <a:pt x="3626" y="4172"/>
                      </a:lnTo>
                      <a:close/>
                      <a:moveTo>
                        <a:pt x="2490" y="3520"/>
                      </a:moveTo>
                      <a:lnTo>
                        <a:pt x="2490" y="3520"/>
                      </a:lnTo>
                      <a:cubicBezTo>
                        <a:pt x="2490" y="3487"/>
                        <a:pt x="2517" y="3461"/>
                        <a:pt x="2550" y="3461"/>
                      </a:cubicBezTo>
                      <a:lnTo>
                        <a:pt x="3008" y="3461"/>
                      </a:lnTo>
                      <a:cubicBezTo>
                        <a:pt x="3041" y="3461"/>
                        <a:pt x="3068" y="3487"/>
                        <a:pt x="3068" y="3520"/>
                      </a:cubicBezTo>
                      <a:lnTo>
                        <a:pt x="3068" y="3979"/>
                      </a:lnTo>
                      <a:cubicBezTo>
                        <a:pt x="3068" y="4011"/>
                        <a:pt x="3041" y="4038"/>
                        <a:pt x="3008" y="4038"/>
                      </a:cubicBezTo>
                      <a:lnTo>
                        <a:pt x="2550" y="4038"/>
                      </a:lnTo>
                      <a:cubicBezTo>
                        <a:pt x="2517" y="4038"/>
                        <a:pt x="2490" y="4011"/>
                        <a:pt x="2490" y="3979"/>
                      </a:cubicBezTo>
                      <a:lnTo>
                        <a:pt x="2490" y="3520"/>
                      </a:lnTo>
                      <a:lnTo>
                        <a:pt x="2490" y="3520"/>
                      </a:lnTo>
                      <a:close/>
                      <a:moveTo>
                        <a:pt x="2550" y="4172"/>
                      </a:moveTo>
                      <a:lnTo>
                        <a:pt x="2550" y="4172"/>
                      </a:lnTo>
                      <a:lnTo>
                        <a:pt x="3008" y="4172"/>
                      </a:lnTo>
                      <a:cubicBezTo>
                        <a:pt x="3115" y="4172"/>
                        <a:pt x="3201" y="4085"/>
                        <a:pt x="3201" y="3979"/>
                      </a:cubicBezTo>
                      <a:lnTo>
                        <a:pt x="3201" y="3520"/>
                      </a:lnTo>
                      <a:cubicBezTo>
                        <a:pt x="3201" y="3413"/>
                        <a:pt x="3115" y="3327"/>
                        <a:pt x="3008" y="3327"/>
                      </a:cubicBezTo>
                      <a:lnTo>
                        <a:pt x="2550" y="3327"/>
                      </a:lnTo>
                      <a:cubicBezTo>
                        <a:pt x="2443" y="3327"/>
                        <a:pt x="2357" y="3413"/>
                        <a:pt x="2357" y="3520"/>
                      </a:cubicBezTo>
                      <a:lnTo>
                        <a:pt x="2357" y="3979"/>
                      </a:lnTo>
                      <a:cubicBezTo>
                        <a:pt x="2357" y="4085"/>
                        <a:pt x="2443" y="4172"/>
                        <a:pt x="2550" y="4172"/>
                      </a:cubicBezTo>
                      <a:lnTo>
                        <a:pt x="2550" y="4172"/>
                      </a:lnTo>
                      <a:close/>
                      <a:moveTo>
                        <a:pt x="1414" y="3520"/>
                      </a:moveTo>
                      <a:lnTo>
                        <a:pt x="1414" y="3520"/>
                      </a:lnTo>
                      <a:cubicBezTo>
                        <a:pt x="1414" y="3487"/>
                        <a:pt x="1441" y="3461"/>
                        <a:pt x="1474" y="3461"/>
                      </a:cubicBezTo>
                      <a:lnTo>
                        <a:pt x="1932" y="3461"/>
                      </a:lnTo>
                      <a:cubicBezTo>
                        <a:pt x="1965" y="3461"/>
                        <a:pt x="1992" y="3487"/>
                        <a:pt x="1992" y="3520"/>
                      </a:cubicBezTo>
                      <a:lnTo>
                        <a:pt x="1992" y="3979"/>
                      </a:lnTo>
                      <a:cubicBezTo>
                        <a:pt x="1992" y="4011"/>
                        <a:pt x="1965" y="4038"/>
                        <a:pt x="1932" y="4038"/>
                      </a:cubicBezTo>
                      <a:lnTo>
                        <a:pt x="1474" y="4038"/>
                      </a:lnTo>
                      <a:cubicBezTo>
                        <a:pt x="1441" y="4038"/>
                        <a:pt x="1414" y="4011"/>
                        <a:pt x="1414" y="3979"/>
                      </a:cubicBezTo>
                      <a:lnTo>
                        <a:pt x="1414" y="3520"/>
                      </a:lnTo>
                      <a:lnTo>
                        <a:pt x="1414" y="3520"/>
                      </a:lnTo>
                      <a:close/>
                      <a:moveTo>
                        <a:pt x="1474" y="4172"/>
                      </a:moveTo>
                      <a:lnTo>
                        <a:pt x="1474" y="4172"/>
                      </a:lnTo>
                      <a:lnTo>
                        <a:pt x="1932" y="4172"/>
                      </a:lnTo>
                      <a:cubicBezTo>
                        <a:pt x="2039" y="4172"/>
                        <a:pt x="2125" y="4085"/>
                        <a:pt x="2125" y="3979"/>
                      </a:cubicBezTo>
                      <a:lnTo>
                        <a:pt x="2125" y="3520"/>
                      </a:lnTo>
                      <a:cubicBezTo>
                        <a:pt x="2125" y="3413"/>
                        <a:pt x="2039" y="3327"/>
                        <a:pt x="1932" y="3327"/>
                      </a:cubicBezTo>
                      <a:lnTo>
                        <a:pt x="1474" y="3327"/>
                      </a:lnTo>
                      <a:cubicBezTo>
                        <a:pt x="1367" y="3327"/>
                        <a:pt x="1281" y="3413"/>
                        <a:pt x="1281" y="3520"/>
                      </a:cubicBezTo>
                      <a:lnTo>
                        <a:pt x="1281" y="3979"/>
                      </a:lnTo>
                      <a:cubicBezTo>
                        <a:pt x="1281" y="4085"/>
                        <a:pt x="1367" y="4172"/>
                        <a:pt x="1474" y="4172"/>
                      </a:cubicBezTo>
                      <a:lnTo>
                        <a:pt x="1474" y="4172"/>
                      </a:lnTo>
                      <a:close/>
                      <a:moveTo>
                        <a:pt x="3566" y="2201"/>
                      </a:moveTo>
                      <a:lnTo>
                        <a:pt x="3566" y="2201"/>
                      </a:lnTo>
                      <a:cubicBezTo>
                        <a:pt x="3566" y="2169"/>
                        <a:pt x="3593" y="2142"/>
                        <a:pt x="3626" y="2142"/>
                      </a:cubicBezTo>
                      <a:lnTo>
                        <a:pt x="4084" y="2142"/>
                      </a:lnTo>
                      <a:cubicBezTo>
                        <a:pt x="4117" y="2142"/>
                        <a:pt x="4143" y="2169"/>
                        <a:pt x="4143" y="2201"/>
                      </a:cubicBezTo>
                      <a:lnTo>
                        <a:pt x="4143" y="2660"/>
                      </a:lnTo>
                      <a:cubicBezTo>
                        <a:pt x="4143" y="2693"/>
                        <a:pt x="4117" y="2719"/>
                        <a:pt x="4084" y="2719"/>
                      </a:cubicBezTo>
                      <a:lnTo>
                        <a:pt x="3626" y="2719"/>
                      </a:lnTo>
                      <a:cubicBezTo>
                        <a:pt x="3593" y="2719"/>
                        <a:pt x="3566" y="2693"/>
                        <a:pt x="3566" y="2660"/>
                      </a:cubicBezTo>
                      <a:lnTo>
                        <a:pt x="3566" y="2201"/>
                      </a:lnTo>
                      <a:lnTo>
                        <a:pt x="3566" y="2201"/>
                      </a:lnTo>
                      <a:close/>
                      <a:moveTo>
                        <a:pt x="3626" y="2853"/>
                      </a:moveTo>
                      <a:lnTo>
                        <a:pt x="3626" y="2853"/>
                      </a:lnTo>
                      <a:lnTo>
                        <a:pt x="4084" y="2853"/>
                      </a:lnTo>
                      <a:cubicBezTo>
                        <a:pt x="4191" y="2853"/>
                        <a:pt x="4277" y="2767"/>
                        <a:pt x="4277" y="2660"/>
                      </a:cubicBezTo>
                      <a:lnTo>
                        <a:pt x="4277" y="2201"/>
                      </a:lnTo>
                      <a:cubicBezTo>
                        <a:pt x="4277" y="2095"/>
                        <a:pt x="4191" y="2008"/>
                        <a:pt x="4084" y="2008"/>
                      </a:cubicBezTo>
                      <a:lnTo>
                        <a:pt x="3626" y="2008"/>
                      </a:lnTo>
                      <a:cubicBezTo>
                        <a:pt x="3519" y="2008"/>
                        <a:pt x="3433" y="2095"/>
                        <a:pt x="3433" y="2201"/>
                      </a:cubicBezTo>
                      <a:lnTo>
                        <a:pt x="3433" y="2660"/>
                      </a:lnTo>
                      <a:cubicBezTo>
                        <a:pt x="3433" y="2767"/>
                        <a:pt x="3519" y="2853"/>
                        <a:pt x="3626" y="2853"/>
                      </a:cubicBezTo>
                      <a:lnTo>
                        <a:pt x="3626" y="2853"/>
                      </a:lnTo>
                      <a:close/>
                      <a:moveTo>
                        <a:pt x="2490" y="2201"/>
                      </a:moveTo>
                      <a:lnTo>
                        <a:pt x="2490" y="2201"/>
                      </a:lnTo>
                      <a:cubicBezTo>
                        <a:pt x="2490" y="2169"/>
                        <a:pt x="2517" y="2142"/>
                        <a:pt x="2550" y="2142"/>
                      </a:cubicBezTo>
                      <a:lnTo>
                        <a:pt x="3008" y="2142"/>
                      </a:lnTo>
                      <a:cubicBezTo>
                        <a:pt x="3041" y="2142"/>
                        <a:pt x="3068" y="2169"/>
                        <a:pt x="3068" y="2201"/>
                      </a:cubicBezTo>
                      <a:lnTo>
                        <a:pt x="3068" y="2660"/>
                      </a:lnTo>
                      <a:cubicBezTo>
                        <a:pt x="3068" y="2693"/>
                        <a:pt x="3041" y="2719"/>
                        <a:pt x="3008" y="2719"/>
                      </a:cubicBezTo>
                      <a:lnTo>
                        <a:pt x="2550" y="2719"/>
                      </a:lnTo>
                      <a:cubicBezTo>
                        <a:pt x="2517" y="2719"/>
                        <a:pt x="2490" y="2693"/>
                        <a:pt x="2490" y="2660"/>
                      </a:cubicBezTo>
                      <a:lnTo>
                        <a:pt x="2490" y="2201"/>
                      </a:lnTo>
                      <a:lnTo>
                        <a:pt x="2490" y="2201"/>
                      </a:lnTo>
                      <a:close/>
                      <a:moveTo>
                        <a:pt x="2550" y="2853"/>
                      </a:moveTo>
                      <a:lnTo>
                        <a:pt x="2550" y="2853"/>
                      </a:lnTo>
                      <a:lnTo>
                        <a:pt x="3008" y="2853"/>
                      </a:lnTo>
                      <a:cubicBezTo>
                        <a:pt x="3115" y="2853"/>
                        <a:pt x="3201" y="2767"/>
                        <a:pt x="3201" y="2660"/>
                      </a:cubicBezTo>
                      <a:lnTo>
                        <a:pt x="3201" y="2201"/>
                      </a:lnTo>
                      <a:cubicBezTo>
                        <a:pt x="3201" y="2095"/>
                        <a:pt x="3115" y="2008"/>
                        <a:pt x="3008" y="2008"/>
                      </a:cubicBezTo>
                      <a:lnTo>
                        <a:pt x="2550" y="2008"/>
                      </a:lnTo>
                      <a:cubicBezTo>
                        <a:pt x="2443" y="2008"/>
                        <a:pt x="2357" y="2095"/>
                        <a:pt x="2357" y="2201"/>
                      </a:cubicBezTo>
                      <a:lnTo>
                        <a:pt x="2357" y="2660"/>
                      </a:lnTo>
                      <a:cubicBezTo>
                        <a:pt x="2357" y="2767"/>
                        <a:pt x="2443" y="2853"/>
                        <a:pt x="2550" y="2853"/>
                      </a:cubicBezTo>
                      <a:lnTo>
                        <a:pt x="2550" y="2853"/>
                      </a:lnTo>
                      <a:close/>
                      <a:moveTo>
                        <a:pt x="1414" y="2201"/>
                      </a:moveTo>
                      <a:lnTo>
                        <a:pt x="1414" y="2201"/>
                      </a:lnTo>
                      <a:cubicBezTo>
                        <a:pt x="1414" y="2169"/>
                        <a:pt x="1441" y="2142"/>
                        <a:pt x="1474" y="2142"/>
                      </a:cubicBezTo>
                      <a:lnTo>
                        <a:pt x="1932" y="2142"/>
                      </a:lnTo>
                      <a:cubicBezTo>
                        <a:pt x="1965" y="2142"/>
                        <a:pt x="1992" y="2169"/>
                        <a:pt x="1992" y="2201"/>
                      </a:cubicBezTo>
                      <a:lnTo>
                        <a:pt x="1992" y="2660"/>
                      </a:lnTo>
                      <a:cubicBezTo>
                        <a:pt x="1992" y="2693"/>
                        <a:pt x="1965" y="2719"/>
                        <a:pt x="1932" y="2719"/>
                      </a:cubicBezTo>
                      <a:lnTo>
                        <a:pt x="1474" y="2719"/>
                      </a:lnTo>
                      <a:cubicBezTo>
                        <a:pt x="1441" y="2719"/>
                        <a:pt x="1414" y="2693"/>
                        <a:pt x="1414" y="2660"/>
                      </a:cubicBezTo>
                      <a:lnTo>
                        <a:pt x="1414" y="2201"/>
                      </a:lnTo>
                      <a:lnTo>
                        <a:pt x="1414" y="2201"/>
                      </a:lnTo>
                      <a:close/>
                      <a:moveTo>
                        <a:pt x="1474" y="2853"/>
                      </a:moveTo>
                      <a:lnTo>
                        <a:pt x="1474" y="2853"/>
                      </a:lnTo>
                      <a:lnTo>
                        <a:pt x="1932" y="2853"/>
                      </a:lnTo>
                      <a:cubicBezTo>
                        <a:pt x="2039" y="2853"/>
                        <a:pt x="2125" y="2767"/>
                        <a:pt x="2125" y="2660"/>
                      </a:cubicBezTo>
                      <a:lnTo>
                        <a:pt x="2125" y="2201"/>
                      </a:lnTo>
                      <a:cubicBezTo>
                        <a:pt x="2125" y="2095"/>
                        <a:pt x="2039" y="2008"/>
                        <a:pt x="1932" y="2008"/>
                      </a:cubicBezTo>
                      <a:lnTo>
                        <a:pt x="1474" y="2008"/>
                      </a:lnTo>
                      <a:cubicBezTo>
                        <a:pt x="1367" y="2008"/>
                        <a:pt x="1281" y="2095"/>
                        <a:pt x="1281" y="2201"/>
                      </a:cubicBezTo>
                      <a:lnTo>
                        <a:pt x="1281" y="2660"/>
                      </a:lnTo>
                      <a:cubicBezTo>
                        <a:pt x="1281" y="2767"/>
                        <a:pt x="1367" y="2853"/>
                        <a:pt x="1474" y="2853"/>
                      </a:cubicBezTo>
                      <a:lnTo>
                        <a:pt x="1474" y="2853"/>
                      </a:lnTo>
                      <a:close/>
                      <a:moveTo>
                        <a:pt x="3566" y="861"/>
                      </a:moveTo>
                      <a:lnTo>
                        <a:pt x="3566" y="861"/>
                      </a:lnTo>
                      <a:cubicBezTo>
                        <a:pt x="3566" y="828"/>
                        <a:pt x="3593" y="802"/>
                        <a:pt x="3626" y="802"/>
                      </a:cubicBezTo>
                      <a:lnTo>
                        <a:pt x="4084" y="802"/>
                      </a:lnTo>
                      <a:cubicBezTo>
                        <a:pt x="4117" y="802"/>
                        <a:pt x="4143" y="828"/>
                        <a:pt x="4143" y="861"/>
                      </a:cubicBezTo>
                      <a:lnTo>
                        <a:pt x="4143" y="1320"/>
                      </a:lnTo>
                      <a:cubicBezTo>
                        <a:pt x="4143" y="1352"/>
                        <a:pt x="4117" y="1379"/>
                        <a:pt x="4084" y="1379"/>
                      </a:cubicBezTo>
                      <a:lnTo>
                        <a:pt x="3626" y="1379"/>
                      </a:lnTo>
                      <a:cubicBezTo>
                        <a:pt x="3593" y="1379"/>
                        <a:pt x="3566" y="1352"/>
                        <a:pt x="3566" y="1320"/>
                      </a:cubicBezTo>
                      <a:lnTo>
                        <a:pt x="3566" y="861"/>
                      </a:lnTo>
                      <a:lnTo>
                        <a:pt x="3566" y="861"/>
                      </a:lnTo>
                      <a:close/>
                      <a:moveTo>
                        <a:pt x="3626" y="1513"/>
                      </a:moveTo>
                      <a:lnTo>
                        <a:pt x="3626" y="1513"/>
                      </a:lnTo>
                      <a:lnTo>
                        <a:pt x="4084" y="1513"/>
                      </a:lnTo>
                      <a:cubicBezTo>
                        <a:pt x="4191" y="1513"/>
                        <a:pt x="4277" y="1426"/>
                        <a:pt x="4277" y="1320"/>
                      </a:cubicBezTo>
                      <a:lnTo>
                        <a:pt x="4277" y="861"/>
                      </a:lnTo>
                      <a:cubicBezTo>
                        <a:pt x="4277" y="754"/>
                        <a:pt x="4191" y="668"/>
                        <a:pt x="4084" y="668"/>
                      </a:cubicBezTo>
                      <a:lnTo>
                        <a:pt x="3626" y="668"/>
                      </a:lnTo>
                      <a:cubicBezTo>
                        <a:pt x="3519" y="668"/>
                        <a:pt x="3433" y="754"/>
                        <a:pt x="3433" y="861"/>
                      </a:cubicBezTo>
                      <a:lnTo>
                        <a:pt x="3433" y="1320"/>
                      </a:lnTo>
                      <a:cubicBezTo>
                        <a:pt x="3433" y="1426"/>
                        <a:pt x="3519" y="1513"/>
                        <a:pt x="3626" y="1513"/>
                      </a:cubicBezTo>
                      <a:lnTo>
                        <a:pt x="3626" y="1513"/>
                      </a:lnTo>
                      <a:close/>
                      <a:moveTo>
                        <a:pt x="2490" y="861"/>
                      </a:moveTo>
                      <a:lnTo>
                        <a:pt x="2490" y="861"/>
                      </a:lnTo>
                      <a:cubicBezTo>
                        <a:pt x="2490" y="828"/>
                        <a:pt x="2517" y="802"/>
                        <a:pt x="2550" y="802"/>
                      </a:cubicBezTo>
                      <a:lnTo>
                        <a:pt x="3008" y="802"/>
                      </a:lnTo>
                      <a:cubicBezTo>
                        <a:pt x="3041" y="802"/>
                        <a:pt x="3068" y="828"/>
                        <a:pt x="3068" y="861"/>
                      </a:cubicBezTo>
                      <a:lnTo>
                        <a:pt x="3068" y="1320"/>
                      </a:lnTo>
                      <a:cubicBezTo>
                        <a:pt x="3068" y="1352"/>
                        <a:pt x="3041" y="1379"/>
                        <a:pt x="3008" y="1379"/>
                      </a:cubicBezTo>
                      <a:lnTo>
                        <a:pt x="2550" y="1379"/>
                      </a:lnTo>
                      <a:cubicBezTo>
                        <a:pt x="2517" y="1379"/>
                        <a:pt x="2490" y="1352"/>
                        <a:pt x="2490" y="1320"/>
                      </a:cubicBezTo>
                      <a:lnTo>
                        <a:pt x="2490" y="861"/>
                      </a:lnTo>
                      <a:lnTo>
                        <a:pt x="2490" y="861"/>
                      </a:lnTo>
                      <a:close/>
                      <a:moveTo>
                        <a:pt x="2550" y="1513"/>
                      </a:moveTo>
                      <a:lnTo>
                        <a:pt x="2550" y="1513"/>
                      </a:lnTo>
                      <a:lnTo>
                        <a:pt x="3008" y="1513"/>
                      </a:lnTo>
                      <a:cubicBezTo>
                        <a:pt x="3115" y="1513"/>
                        <a:pt x="3201" y="1426"/>
                        <a:pt x="3201" y="1320"/>
                      </a:cubicBezTo>
                      <a:lnTo>
                        <a:pt x="3201" y="861"/>
                      </a:lnTo>
                      <a:cubicBezTo>
                        <a:pt x="3201" y="754"/>
                        <a:pt x="3115" y="668"/>
                        <a:pt x="3008" y="668"/>
                      </a:cubicBezTo>
                      <a:lnTo>
                        <a:pt x="2550" y="668"/>
                      </a:lnTo>
                      <a:cubicBezTo>
                        <a:pt x="2443" y="668"/>
                        <a:pt x="2357" y="754"/>
                        <a:pt x="2357" y="861"/>
                      </a:cubicBezTo>
                      <a:lnTo>
                        <a:pt x="2357" y="1320"/>
                      </a:lnTo>
                      <a:cubicBezTo>
                        <a:pt x="2357" y="1426"/>
                        <a:pt x="2443" y="1513"/>
                        <a:pt x="2550" y="1513"/>
                      </a:cubicBezTo>
                      <a:lnTo>
                        <a:pt x="2550" y="1513"/>
                      </a:lnTo>
                      <a:close/>
                      <a:moveTo>
                        <a:pt x="1414" y="861"/>
                      </a:moveTo>
                      <a:lnTo>
                        <a:pt x="1414" y="861"/>
                      </a:lnTo>
                      <a:cubicBezTo>
                        <a:pt x="1414" y="828"/>
                        <a:pt x="1441" y="802"/>
                        <a:pt x="1474" y="802"/>
                      </a:cubicBezTo>
                      <a:lnTo>
                        <a:pt x="1932" y="802"/>
                      </a:lnTo>
                      <a:cubicBezTo>
                        <a:pt x="1965" y="802"/>
                        <a:pt x="1992" y="828"/>
                        <a:pt x="1992" y="861"/>
                      </a:cubicBezTo>
                      <a:lnTo>
                        <a:pt x="1992" y="1320"/>
                      </a:lnTo>
                      <a:cubicBezTo>
                        <a:pt x="1992" y="1352"/>
                        <a:pt x="1965" y="1379"/>
                        <a:pt x="1932" y="1379"/>
                      </a:cubicBezTo>
                      <a:lnTo>
                        <a:pt x="1474" y="1379"/>
                      </a:lnTo>
                      <a:cubicBezTo>
                        <a:pt x="1441" y="1379"/>
                        <a:pt x="1414" y="1352"/>
                        <a:pt x="1414" y="1320"/>
                      </a:cubicBezTo>
                      <a:lnTo>
                        <a:pt x="1414" y="861"/>
                      </a:lnTo>
                      <a:lnTo>
                        <a:pt x="1414" y="861"/>
                      </a:lnTo>
                      <a:close/>
                      <a:moveTo>
                        <a:pt x="1474" y="1513"/>
                      </a:moveTo>
                      <a:lnTo>
                        <a:pt x="1474" y="1513"/>
                      </a:lnTo>
                      <a:lnTo>
                        <a:pt x="1932" y="1513"/>
                      </a:lnTo>
                      <a:cubicBezTo>
                        <a:pt x="2039" y="1513"/>
                        <a:pt x="2125" y="1426"/>
                        <a:pt x="2125" y="1320"/>
                      </a:cubicBezTo>
                      <a:lnTo>
                        <a:pt x="2125" y="861"/>
                      </a:lnTo>
                      <a:cubicBezTo>
                        <a:pt x="2125" y="754"/>
                        <a:pt x="2039" y="668"/>
                        <a:pt x="1932" y="668"/>
                      </a:cubicBezTo>
                      <a:lnTo>
                        <a:pt x="1474" y="668"/>
                      </a:lnTo>
                      <a:cubicBezTo>
                        <a:pt x="1367" y="668"/>
                        <a:pt x="1281" y="754"/>
                        <a:pt x="1281" y="861"/>
                      </a:cubicBezTo>
                      <a:lnTo>
                        <a:pt x="1281" y="1320"/>
                      </a:lnTo>
                      <a:cubicBezTo>
                        <a:pt x="1281" y="1426"/>
                        <a:pt x="1367" y="1513"/>
                        <a:pt x="1474" y="1513"/>
                      </a:cubicBezTo>
                      <a:lnTo>
                        <a:pt x="1474" y="1513"/>
                      </a:lnTo>
                      <a:close/>
                      <a:moveTo>
                        <a:pt x="135" y="4480"/>
                      </a:moveTo>
                      <a:lnTo>
                        <a:pt x="135" y="4480"/>
                      </a:lnTo>
                      <a:lnTo>
                        <a:pt x="135" y="329"/>
                      </a:lnTo>
                      <a:cubicBezTo>
                        <a:pt x="141" y="233"/>
                        <a:pt x="221" y="156"/>
                        <a:pt x="318" y="156"/>
                      </a:cubicBezTo>
                      <a:lnTo>
                        <a:pt x="4456" y="156"/>
                      </a:lnTo>
                      <a:cubicBezTo>
                        <a:pt x="4558" y="156"/>
                        <a:pt x="4641" y="239"/>
                        <a:pt x="4641" y="341"/>
                      </a:cubicBezTo>
                      <a:lnTo>
                        <a:pt x="4641" y="4479"/>
                      </a:lnTo>
                      <a:cubicBezTo>
                        <a:pt x="4641" y="4581"/>
                        <a:pt x="4558" y="4664"/>
                        <a:pt x="4456" y="4664"/>
                      </a:cubicBezTo>
                      <a:lnTo>
                        <a:pt x="318" y="4664"/>
                      </a:lnTo>
                      <a:cubicBezTo>
                        <a:pt x="293" y="4664"/>
                        <a:pt x="269" y="4659"/>
                        <a:pt x="247" y="4650"/>
                      </a:cubicBezTo>
                      <a:cubicBezTo>
                        <a:pt x="181" y="4621"/>
                        <a:pt x="135" y="4556"/>
                        <a:pt x="135" y="4480"/>
                      </a:cubicBezTo>
                      <a:lnTo>
                        <a:pt x="135" y="4480"/>
                      </a:lnTo>
                      <a:close/>
                      <a:moveTo>
                        <a:pt x="4469" y="0"/>
                      </a:moveTo>
                      <a:lnTo>
                        <a:pt x="4469" y="0"/>
                      </a:lnTo>
                      <a:lnTo>
                        <a:pt x="320" y="0"/>
                      </a:lnTo>
                      <a:cubicBezTo>
                        <a:pt x="144" y="0"/>
                        <a:pt x="1" y="142"/>
                        <a:pt x="1" y="317"/>
                      </a:cubicBezTo>
                      <a:lnTo>
                        <a:pt x="1" y="329"/>
                      </a:lnTo>
                      <a:cubicBezTo>
                        <a:pt x="1" y="333"/>
                        <a:pt x="0" y="337"/>
                        <a:pt x="0" y="341"/>
                      </a:cubicBezTo>
                      <a:lnTo>
                        <a:pt x="0" y="4479"/>
                      </a:lnTo>
                      <a:cubicBezTo>
                        <a:pt x="0" y="4611"/>
                        <a:pt x="80" y="4725"/>
                        <a:pt x="195" y="4773"/>
                      </a:cubicBezTo>
                      <a:cubicBezTo>
                        <a:pt x="233" y="4789"/>
                        <a:pt x="275" y="4799"/>
                        <a:pt x="320" y="4799"/>
                      </a:cubicBezTo>
                      <a:lnTo>
                        <a:pt x="4469" y="4799"/>
                      </a:lnTo>
                      <a:cubicBezTo>
                        <a:pt x="4645" y="4799"/>
                        <a:pt x="4788" y="4655"/>
                        <a:pt x="4788" y="4480"/>
                      </a:cubicBezTo>
                      <a:lnTo>
                        <a:pt x="4788" y="317"/>
                      </a:lnTo>
                      <a:cubicBezTo>
                        <a:pt x="4788" y="142"/>
                        <a:pt x="4645" y="0"/>
                        <a:pt x="4469"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a16="http://schemas.microsoft.com/office/drawing/2014/main" id="{0C4A07A5-216F-9DF4-18CA-3F8B03524ECA}"/>
                    </a:ext>
                  </a:extLst>
                </p:cNvPr>
                <p:cNvGrpSpPr>
                  <a:grpSpLocks noChangeAspect="1"/>
                </p:cNvGrpSpPr>
                <p:nvPr/>
              </p:nvGrpSpPr>
              <p:grpSpPr>
                <a:xfrm>
                  <a:off x="5182777" y="8809146"/>
                  <a:ext cx="718400" cy="709062"/>
                  <a:chOff x="5684840" y="2647950"/>
                  <a:chExt cx="1709738" cy="1687513"/>
                </a:xfrm>
                <a:solidFill>
                  <a:schemeClr val="accent5"/>
                </a:solidFill>
              </p:grpSpPr>
              <p:sp>
                <p:nvSpPr>
                  <p:cNvPr id="23" name="Freeform 16">
                    <a:extLst>
                      <a:ext uri="{FF2B5EF4-FFF2-40B4-BE49-F238E27FC236}">
                        <a16:creationId xmlns:a16="http://schemas.microsoft.com/office/drawing/2014/main" id="{AFC31229-2727-DEAF-DFF9-DD424F91ECEC}"/>
                      </a:ext>
                    </a:extLst>
                  </p:cNvPr>
                  <p:cNvSpPr>
                    <a:spLocks/>
                  </p:cNvSpPr>
                  <p:nvPr/>
                </p:nvSpPr>
                <p:spPr bwMode="auto">
                  <a:xfrm>
                    <a:off x="6586540" y="3268663"/>
                    <a:ext cx="31750" cy="30163"/>
                  </a:xfrm>
                  <a:custGeom>
                    <a:avLst/>
                    <a:gdLst>
                      <a:gd name="T0" fmla="*/ 43 w 86"/>
                      <a:gd name="T1" fmla="*/ 0 h 86"/>
                      <a:gd name="T2" fmla="*/ 43 w 86"/>
                      <a:gd name="T3" fmla="*/ 0 h 86"/>
                      <a:gd name="T4" fmla="*/ 0 w 86"/>
                      <a:gd name="T5" fmla="*/ 43 h 86"/>
                      <a:gd name="T6" fmla="*/ 43 w 86"/>
                      <a:gd name="T7" fmla="*/ 86 h 86"/>
                      <a:gd name="T8" fmla="*/ 86 w 86"/>
                      <a:gd name="T9" fmla="*/ 43 h 86"/>
                      <a:gd name="T10" fmla="*/ 43 w 86"/>
                      <a:gd name="T11" fmla="*/ 0 h 86"/>
                    </a:gdLst>
                    <a:ahLst/>
                    <a:cxnLst>
                      <a:cxn ang="0">
                        <a:pos x="T0" y="T1"/>
                      </a:cxn>
                      <a:cxn ang="0">
                        <a:pos x="T2" y="T3"/>
                      </a:cxn>
                      <a:cxn ang="0">
                        <a:pos x="T4" y="T5"/>
                      </a:cxn>
                      <a:cxn ang="0">
                        <a:pos x="T6" y="T7"/>
                      </a:cxn>
                      <a:cxn ang="0">
                        <a:pos x="T8" y="T9"/>
                      </a:cxn>
                      <a:cxn ang="0">
                        <a:pos x="T10" y="T11"/>
                      </a:cxn>
                    </a:cxnLst>
                    <a:rect l="0" t="0" r="r" b="b"/>
                    <a:pathLst>
                      <a:path w="86" h="86">
                        <a:moveTo>
                          <a:pt x="43" y="0"/>
                        </a:moveTo>
                        <a:lnTo>
                          <a:pt x="43" y="0"/>
                        </a:lnTo>
                        <a:cubicBezTo>
                          <a:pt x="19" y="0"/>
                          <a:pt x="0" y="19"/>
                          <a:pt x="0" y="43"/>
                        </a:cubicBezTo>
                        <a:cubicBezTo>
                          <a:pt x="0" y="67"/>
                          <a:pt x="19" y="86"/>
                          <a:pt x="43" y="86"/>
                        </a:cubicBezTo>
                        <a:cubicBezTo>
                          <a:pt x="67" y="86"/>
                          <a:pt x="86" y="67"/>
                          <a:pt x="86" y="43"/>
                        </a:cubicBezTo>
                        <a:cubicBezTo>
                          <a:pt x="86" y="19"/>
                          <a:pt x="67" y="0"/>
                          <a:pt x="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5041E0EB-E1B2-D210-0EA6-5DE40255CBDC}"/>
                      </a:ext>
                    </a:extLst>
                  </p:cNvPr>
                  <p:cNvSpPr>
                    <a:spLocks noEditPoints="1"/>
                  </p:cNvSpPr>
                  <p:nvPr/>
                </p:nvSpPr>
                <p:spPr bwMode="auto">
                  <a:xfrm>
                    <a:off x="6230940" y="3025775"/>
                    <a:ext cx="611188" cy="814388"/>
                  </a:xfrm>
                  <a:custGeom>
                    <a:avLst/>
                    <a:gdLst>
                      <a:gd name="T0" fmla="*/ 469 w 1685"/>
                      <a:gd name="T1" fmla="*/ 1458 h 2251"/>
                      <a:gd name="T2" fmla="*/ 552 w 1685"/>
                      <a:gd name="T3" fmla="*/ 1446 h 2251"/>
                      <a:gd name="T4" fmla="*/ 781 w 1685"/>
                      <a:gd name="T5" fmla="*/ 2171 h 2251"/>
                      <a:gd name="T6" fmla="*/ 97 w 1685"/>
                      <a:gd name="T7" fmla="*/ 1977 h 2251"/>
                      <a:gd name="T8" fmla="*/ 469 w 1685"/>
                      <a:gd name="T9" fmla="*/ 1458 h 2251"/>
                      <a:gd name="T10" fmla="*/ 347 w 1685"/>
                      <a:gd name="T11" fmla="*/ 417 h 2251"/>
                      <a:gd name="T12" fmla="*/ 1002 w 1685"/>
                      <a:gd name="T13" fmla="*/ 164 h 2251"/>
                      <a:gd name="T14" fmla="*/ 1216 w 1685"/>
                      <a:gd name="T15" fmla="*/ 187 h 2251"/>
                      <a:gd name="T16" fmla="*/ 1218 w 1685"/>
                      <a:gd name="T17" fmla="*/ 1186 h 2251"/>
                      <a:gd name="T18" fmla="*/ 1287 w 1685"/>
                      <a:gd name="T19" fmla="*/ 735 h 2251"/>
                      <a:gd name="T20" fmla="*/ 986 w 1685"/>
                      <a:gd name="T21" fmla="*/ 377 h 2251"/>
                      <a:gd name="T22" fmla="*/ 275 w 1685"/>
                      <a:gd name="T23" fmla="*/ 895 h 2251"/>
                      <a:gd name="T24" fmla="*/ 416 w 1685"/>
                      <a:gd name="T25" fmla="*/ 952 h 2251"/>
                      <a:gd name="T26" fmla="*/ 400 w 1685"/>
                      <a:gd name="T27" fmla="*/ 1314 h 2251"/>
                      <a:gd name="T28" fmla="*/ 1605 w 1685"/>
                      <a:gd name="T29" fmla="*/ 1816 h 2251"/>
                      <a:gd name="T30" fmla="*/ 1605 w 1685"/>
                      <a:gd name="T31" fmla="*/ 1977 h 2251"/>
                      <a:gd name="T32" fmla="*/ 861 w 1685"/>
                      <a:gd name="T33" fmla="*/ 2171 h 2251"/>
                      <a:gd name="T34" fmla="*/ 1153 w 1685"/>
                      <a:gd name="T35" fmla="*/ 1446 h 2251"/>
                      <a:gd name="T36" fmla="*/ 1232 w 1685"/>
                      <a:gd name="T37" fmla="*/ 1458 h 2251"/>
                      <a:gd name="T38" fmla="*/ 646 w 1685"/>
                      <a:gd name="T39" fmla="*/ 1341 h 2251"/>
                      <a:gd name="T40" fmla="*/ 841 w 1685"/>
                      <a:gd name="T41" fmla="*/ 1425 h 2251"/>
                      <a:gd name="T42" fmla="*/ 1097 w 1685"/>
                      <a:gd name="T43" fmla="*/ 1362 h 2251"/>
                      <a:gd name="T44" fmla="*/ 1089 w 1685"/>
                      <a:gd name="T45" fmla="*/ 1391 h 2251"/>
                      <a:gd name="T46" fmla="*/ 617 w 1685"/>
                      <a:gd name="T47" fmla="*/ 1393 h 2251"/>
                      <a:gd name="T48" fmla="*/ 646 w 1685"/>
                      <a:gd name="T49" fmla="*/ 1341 h 2251"/>
                      <a:gd name="T50" fmla="*/ 1004 w 1685"/>
                      <a:gd name="T51" fmla="*/ 1278 h 2251"/>
                      <a:gd name="T52" fmla="*/ 902 w 1685"/>
                      <a:gd name="T53" fmla="*/ 1345 h 2251"/>
                      <a:gd name="T54" fmla="*/ 683 w 1685"/>
                      <a:gd name="T55" fmla="*/ 1269 h 2251"/>
                      <a:gd name="T56" fmla="*/ 670 w 1685"/>
                      <a:gd name="T57" fmla="*/ 1256 h 2251"/>
                      <a:gd name="T58" fmla="*/ 497 w 1685"/>
                      <a:gd name="T59" fmla="*/ 928 h 2251"/>
                      <a:gd name="T60" fmla="*/ 1208 w 1685"/>
                      <a:gd name="T61" fmla="*/ 749 h 2251"/>
                      <a:gd name="T62" fmla="*/ 17 w 1685"/>
                      <a:gd name="T63" fmla="*/ 1816 h 2251"/>
                      <a:gd name="T64" fmla="*/ 17 w 1685"/>
                      <a:gd name="T65" fmla="*/ 1977 h 2251"/>
                      <a:gd name="T66" fmla="*/ 818 w 1685"/>
                      <a:gd name="T67" fmla="*/ 2251 h 2251"/>
                      <a:gd name="T68" fmla="*/ 823 w 1685"/>
                      <a:gd name="T69" fmla="*/ 2251 h 2251"/>
                      <a:gd name="T70" fmla="*/ 1685 w 1685"/>
                      <a:gd name="T71" fmla="*/ 1977 h 2251"/>
                      <a:gd name="T72" fmla="*/ 1258 w 1685"/>
                      <a:gd name="T73" fmla="*/ 1382 h 2251"/>
                      <a:gd name="T74" fmla="*/ 1170 w 1685"/>
                      <a:gd name="T75" fmla="*/ 1338 h 2251"/>
                      <a:gd name="T76" fmla="*/ 1256 w 1685"/>
                      <a:gd name="T77" fmla="*/ 1256 h 2251"/>
                      <a:gd name="T78" fmla="*/ 1264 w 1685"/>
                      <a:gd name="T79" fmla="*/ 123 h 2251"/>
                      <a:gd name="T80" fmla="*/ 633 w 1685"/>
                      <a:gd name="T81" fmla="*/ 54 h 2251"/>
                      <a:gd name="T82" fmla="*/ 340 w 1685"/>
                      <a:gd name="T83" fmla="*/ 1367 h 2251"/>
                      <a:gd name="T84" fmla="*/ 395 w 1685"/>
                      <a:gd name="T85" fmla="*/ 1399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5" h="2251">
                        <a:moveTo>
                          <a:pt x="469" y="1458"/>
                        </a:moveTo>
                        <a:lnTo>
                          <a:pt x="469" y="1458"/>
                        </a:lnTo>
                        <a:cubicBezTo>
                          <a:pt x="485" y="1452"/>
                          <a:pt x="509" y="1448"/>
                          <a:pt x="538" y="1447"/>
                        </a:cubicBezTo>
                        <a:cubicBezTo>
                          <a:pt x="543" y="1447"/>
                          <a:pt x="547" y="1446"/>
                          <a:pt x="552" y="1446"/>
                        </a:cubicBezTo>
                        <a:cubicBezTo>
                          <a:pt x="594" y="1542"/>
                          <a:pt x="680" y="1611"/>
                          <a:pt x="781" y="1634"/>
                        </a:cubicBezTo>
                        <a:lnTo>
                          <a:pt x="781" y="2171"/>
                        </a:lnTo>
                        <a:lnTo>
                          <a:pt x="291" y="2171"/>
                        </a:lnTo>
                        <a:cubicBezTo>
                          <a:pt x="184" y="2171"/>
                          <a:pt x="97" y="2084"/>
                          <a:pt x="97" y="1977"/>
                        </a:cubicBezTo>
                        <a:lnTo>
                          <a:pt x="97" y="1816"/>
                        </a:lnTo>
                        <a:cubicBezTo>
                          <a:pt x="98" y="1653"/>
                          <a:pt x="206" y="1549"/>
                          <a:pt x="469" y="1458"/>
                        </a:cubicBezTo>
                        <a:close/>
                        <a:moveTo>
                          <a:pt x="347" y="417"/>
                        </a:moveTo>
                        <a:lnTo>
                          <a:pt x="347" y="417"/>
                        </a:lnTo>
                        <a:cubicBezTo>
                          <a:pt x="427" y="265"/>
                          <a:pt x="531" y="168"/>
                          <a:pt x="655" y="131"/>
                        </a:cubicBezTo>
                        <a:cubicBezTo>
                          <a:pt x="835" y="76"/>
                          <a:pt x="1000" y="163"/>
                          <a:pt x="1002" y="164"/>
                        </a:cubicBezTo>
                        <a:cubicBezTo>
                          <a:pt x="1013" y="170"/>
                          <a:pt x="1027" y="170"/>
                          <a:pt x="1039" y="164"/>
                        </a:cubicBezTo>
                        <a:cubicBezTo>
                          <a:pt x="1099" y="134"/>
                          <a:pt x="1157" y="142"/>
                          <a:pt x="1216" y="187"/>
                        </a:cubicBezTo>
                        <a:cubicBezTo>
                          <a:pt x="1372" y="305"/>
                          <a:pt x="1490" y="668"/>
                          <a:pt x="1446" y="893"/>
                        </a:cubicBezTo>
                        <a:cubicBezTo>
                          <a:pt x="1422" y="1012"/>
                          <a:pt x="1345" y="1111"/>
                          <a:pt x="1218" y="1186"/>
                        </a:cubicBezTo>
                        <a:cubicBezTo>
                          <a:pt x="1194" y="1200"/>
                          <a:pt x="1170" y="1211"/>
                          <a:pt x="1148" y="1221"/>
                        </a:cubicBezTo>
                        <a:cubicBezTo>
                          <a:pt x="1266" y="1052"/>
                          <a:pt x="1312" y="888"/>
                          <a:pt x="1287" y="735"/>
                        </a:cubicBezTo>
                        <a:cubicBezTo>
                          <a:pt x="1248" y="495"/>
                          <a:pt x="1047" y="372"/>
                          <a:pt x="1038" y="367"/>
                        </a:cubicBezTo>
                        <a:cubicBezTo>
                          <a:pt x="1021" y="356"/>
                          <a:pt x="998" y="361"/>
                          <a:pt x="986" y="377"/>
                        </a:cubicBezTo>
                        <a:cubicBezTo>
                          <a:pt x="563" y="943"/>
                          <a:pt x="332" y="875"/>
                          <a:pt x="326" y="873"/>
                        </a:cubicBezTo>
                        <a:cubicBezTo>
                          <a:pt x="306" y="865"/>
                          <a:pt x="283" y="875"/>
                          <a:pt x="275" y="895"/>
                        </a:cubicBezTo>
                        <a:cubicBezTo>
                          <a:pt x="267" y="915"/>
                          <a:pt x="276" y="938"/>
                          <a:pt x="297" y="947"/>
                        </a:cubicBezTo>
                        <a:cubicBezTo>
                          <a:pt x="307" y="951"/>
                          <a:pt x="347" y="965"/>
                          <a:pt x="416" y="952"/>
                        </a:cubicBezTo>
                        <a:cubicBezTo>
                          <a:pt x="415" y="1105"/>
                          <a:pt x="528" y="1233"/>
                          <a:pt x="585" y="1288"/>
                        </a:cubicBezTo>
                        <a:cubicBezTo>
                          <a:pt x="498" y="1366"/>
                          <a:pt x="421" y="1327"/>
                          <a:pt x="400" y="1314"/>
                        </a:cubicBezTo>
                        <a:cubicBezTo>
                          <a:pt x="366" y="1265"/>
                          <a:pt x="109" y="869"/>
                          <a:pt x="347" y="417"/>
                        </a:cubicBezTo>
                        <a:close/>
                        <a:moveTo>
                          <a:pt x="1605" y="1816"/>
                        </a:moveTo>
                        <a:lnTo>
                          <a:pt x="1605" y="1816"/>
                        </a:lnTo>
                        <a:lnTo>
                          <a:pt x="1605" y="1977"/>
                        </a:lnTo>
                        <a:cubicBezTo>
                          <a:pt x="1605" y="2084"/>
                          <a:pt x="1517" y="2171"/>
                          <a:pt x="1410" y="2171"/>
                        </a:cubicBezTo>
                        <a:lnTo>
                          <a:pt x="861" y="2171"/>
                        </a:lnTo>
                        <a:lnTo>
                          <a:pt x="861" y="1641"/>
                        </a:lnTo>
                        <a:cubicBezTo>
                          <a:pt x="986" y="1637"/>
                          <a:pt x="1102" y="1559"/>
                          <a:pt x="1153" y="1446"/>
                        </a:cubicBezTo>
                        <a:cubicBezTo>
                          <a:pt x="1156" y="1446"/>
                          <a:pt x="1160" y="1447"/>
                          <a:pt x="1165" y="1447"/>
                        </a:cubicBezTo>
                        <a:cubicBezTo>
                          <a:pt x="1193" y="1448"/>
                          <a:pt x="1216" y="1452"/>
                          <a:pt x="1232" y="1458"/>
                        </a:cubicBezTo>
                        <a:cubicBezTo>
                          <a:pt x="1495" y="1549"/>
                          <a:pt x="1603" y="1653"/>
                          <a:pt x="1605" y="1816"/>
                        </a:cubicBezTo>
                        <a:close/>
                        <a:moveTo>
                          <a:pt x="646" y="1341"/>
                        </a:moveTo>
                        <a:lnTo>
                          <a:pt x="646" y="1341"/>
                        </a:lnTo>
                        <a:cubicBezTo>
                          <a:pt x="699" y="1383"/>
                          <a:pt x="767" y="1425"/>
                          <a:pt x="841" y="1425"/>
                        </a:cubicBezTo>
                        <a:lnTo>
                          <a:pt x="902" y="1425"/>
                        </a:lnTo>
                        <a:cubicBezTo>
                          <a:pt x="968" y="1425"/>
                          <a:pt x="1033" y="1404"/>
                          <a:pt x="1097" y="1362"/>
                        </a:cubicBezTo>
                        <a:cubicBezTo>
                          <a:pt x="1097" y="1363"/>
                          <a:pt x="1097" y="1363"/>
                          <a:pt x="1098" y="1364"/>
                        </a:cubicBezTo>
                        <a:lnTo>
                          <a:pt x="1089" y="1391"/>
                        </a:lnTo>
                        <a:cubicBezTo>
                          <a:pt x="1055" y="1491"/>
                          <a:pt x="957" y="1561"/>
                          <a:pt x="851" y="1562"/>
                        </a:cubicBezTo>
                        <a:cubicBezTo>
                          <a:pt x="745" y="1561"/>
                          <a:pt x="651" y="1493"/>
                          <a:pt x="617" y="1393"/>
                        </a:cubicBezTo>
                        <a:lnTo>
                          <a:pt x="610" y="1371"/>
                        </a:lnTo>
                        <a:cubicBezTo>
                          <a:pt x="622" y="1363"/>
                          <a:pt x="634" y="1353"/>
                          <a:pt x="646" y="1341"/>
                        </a:cubicBezTo>
                        <a:close/>
                        <a:moveTo>
                          <a:pt x="1004" y="1278"/>
                        </a:moveTo>
                        <a:lnTo>
                          <a:pt x="1004" y="1278"/>
                        </a:lnTo>
                        <a:cubicBezTo>
                          <a:pt x="993" y="1291"/>
                          <a:pt x="991" y="1309"/>
                          <a:pt x="1000" y="1324"/>
                        </a:cubicBezTo>
                        <a:cubicBezTo>
                          <a:pt x="967" y="1338"/>
                          <a:pt x="935" y="1345"/>
                          <a:pt x="902" y="1345"/>
                        </a:cubicBezTo>
                        <a:lnTo>
                          <a:pt x="841" y="1345"/>
                        </a:lnTo>
                        <a:cubicBezTo>
                          <a:pt x="786" y="1345"/>
                          <a:pt x="728" y="1305"/>
                          <a:pt x="683" y="1269"/>
                        </a:cubicBezTo>
                        <a:lnTo>
                          <a:pt x="671" y="1257"/>
                        </a:lnTo>
                        <a:cubicBezTo>
                          <a:pt x="671" y="1257"/>
                          <a:pt x="670" y="1257"/>
                          <a:pt x="670" y="1256"/>
                        </a:cubicBezTo>
                        <a:cubicBezTo>
                          <a:pt x="669" y="1256"/>
                          <a:pt x="669" y="1255"/>
                          <a:pt x="668" y="1255"/>
                        </a:cubicBezTo>
                        <a:cubicBezTo>
                          <a:pt x="666" y="1253"/>
                          <a:pt x="477" y="1100"/>
                          <a:pt x="497" y="928"/>
                        </a:cubicBezTo>
                        <a:cubicBezTo>
                          <a:pt x="621" y="879"/>
                          <a:pt x="798" y="754"/>
                          <a:pt x="1026" y="456"/>
                        </a:cubicBezTo>
                        <a:cubicBezTo>
                          <a:pt x="1078" y="497"/>
                          <a:pt x="1184" y="597"/>
                          <a:pt x="1208" y="749"/>
                        </a:cubicBezTo>
                        <a:cubicBezTo>
                          <a:pt x="1234" y="910"/>
                          <a:pt x="1166" y="1088"/>
                          <a:pt x="1004" y="1278"/>
                        </a:cubicBezTo>
                        <a:close/>
                        <a:moveTo>
                          <a:pt x="17" y="1816"/>
                        </a:moveTo>
                        <a:lnTo>
                          <a:pt x="17" y="1816"/>
                        </a:lnTo>
                        <a:lnTo>
                          <a:pt x="17" y="1977"/>
                        </a:lnTo>
                        <a:cubicBezTo>
                          <a:pt x="17" y="2128"/>
                          <a:pt x="140" y="2251"/>
                          <a:pt x="291" y="2251"/>
                        </a:cubicBezTo>
                        <a:lnTo>
                          <a:pt x="818" y="2251"/>
                        </a:lnTo>
                        <a:cubicBezTo>
                          <a:pt x="819" y="2251"/>
                          <a:pt x="820" y="2251"/>
                          <a:pt x="821" y="2251"/>
                        </a:cubicBezTo>
                        <a:cubicBezTo>
                          <a:pt x="822" y="2251"/>
                          <a:pt x="823" y="2251"/>
                          <a:pt x="823" y="2251"/>
                        </a:cubicBezTo>
                        <a:lnTo>
                          <a:pt x="1410" y="2251"/>
                        </a:lnTo>
                        <a:cubicBezTo>
                          <a:pt x="1561" y="2251"/>
                          <a:pt x="1685" y="2128"/>
                          <a:pt x="1685" y="1977"/>
                        </a:cubicBezTo>
                        <a:lnTo>
                          <a:pt x="1685" y="1815"/>
                        </a:lnTo>
                        <a:cubicBezTo>
                          <a:pt x="1682" y="1563"/>
                          <a:pt x="1468" y="1455"/>
                          <a:pt x="1258" y="1382"/>
                        </a:cubicBezTo>
                        <a:cubicBezTo>
                          <a:pt x="1246" y="1378"/>
                          <a:pt x="1231" y="1374"/>
                          <a:pt x="1215" y="1372"/>
                        </a:cubicBezTo>
                        <a:cubicBezTo>
                          <a:pt x="1196" y="1365"/>
                          <a:pt x="1175" y="1354"/>
                          <a:pt x="1170" y="1338"/>
                        </a:cubicBezTo>
                        <a:cubicBezTo>
                          <a:pt x="1166" y="1324"/>
                          <a:pt x="1172" y="1307"/>
                          <a:pt x="1178" y="1296"/>
                        </a:cubicBezTo>
                        <a:cubicBezTo>
                          <a:pt x="1203" y="1285"/>
                          <a:pt x="1229" y="1271"/>
                          <a:pt x="1256" y="1256"/>
                        </a:cubicBezTo>
                        <a:cubicBezTo>
                          <a:pt x="1403" y="1170"/>
                          <a:pt x="1496" y="1050"/>
                          <a:pt x="1524" y="908"/>
                        </a:cubicBezTo>
                        <a:cubicBezTo>
                          <a:pt x="1570" y="677"/>
                          <a:pt x="1464" y="275"/>
                          <a:pt x="1264" y="123"/>
                        </a:cubicBezTo>
                        <a:cubicBezTo>
                          <a:pt x="1186" y="64"/>
                          <a:pt x="1103" y="51"/>
                          <a:pt x="1021" y="84"/>
                        </a:cubicBezTo>
                        <a:cubicBezTo>
                          <a:pt x="968" y="60"/>
                          <a:pt x="809" y="0"/>
                          <a:pt x="633" y="54"/>
                        </a:cubicBezTo>
                        <a:cubicBezTo>
                          <a:pt x="487" y="98"/>
                          <a:pt x="367" y="207"/>
                          <a:pt x="277" y="380"/>
                        </a:cubicBezTo>
                        <a:cubicBezTo>
                          <a:pt x="0" y="905"/>
                          <a:pt x="336" y="1363"/>
                          <a:pt x="340" y="1367"/>
                        </a:cubicBezTo>
                        <a:cubicBezTo>
                          <a:pt x="342" y="1370"/>
                          <a:pt x="345" y="1373"/>
                          <a:pt x="348" y="1375"/>
                        </a:cubicBezTo>
                        <a:cubicBezTo>
                          <a:pt x="348" y="1376"/>
                          <a:pt x="366" y="1388"/>
                          <a:pt x="395" y="1399"/>
                        </a:cubicBezTo>
                        <a:cubicBezTo>
                          <a:pt x="202" y="1472"/>
                          <a:pt x="19" y="1582"/>
                          <a:pt x="17" y="18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B4AB32A-1AFA-7BBB-BEBA-FAB5E84694E0}"/>
                      </a:ext>
                    </a:extLst>
                  </p:cNvPr>
                  <p:cNvSpPr>
                    <a:spLocks/>
                  </p:cNvSpPr>
                  <p:nvPr/>
                </p:nvSpPr>
                <p:spPr bwMode="auto">
                  <a:xfrm>
                    <a:off x="6557965" y="3635375"/>
                    <a:ext cx="30163" cy="31750"/>
                  </a:xfrm>
                  <a:custGeom>
                    <a:avLst/>
                    <a:gdLst>
                      <a:gd name="T0" fmla="*/ 43 w 86"/>
                      <a:gd name="T1" fmla="*/ 0 h 86"/>
                      <a:gd name="T2" fmla="*/ 43 w 86"/>
                      <a:gd name="T3" fmla="*/ 0 h 86"/>
                      <a:gd name="T4" fmla="*/ 0 w 86"/>
                      <a:gd name="T5" fmla="*/ 43 h 86"/>
                      <a:gd name="T6" fmla="*/ 43 w 86"/>
                      <a:gd name="T7" fmla="*/ 86 h 86"/>
                      <a:gd name="T8" fmla="*/ 86 w 86"/>
                      <a:gd name="T9" fmla="*/ 43 h 86"/>
                      <a:gd name="T10" fmla="*/ 43 w 86"/>
                      <a:gd name="T11" fmla="*/ 0 h 86"/>
                    </a:gdLst>
                    <a:ahLst/>
                    <a:cxnLst>
                      <a:cxn ang="0">
                        <a:pos x="T0" y="T1"/>
                      </a:cxn>
                      <a:cxn ang="0">
                        <a:pos x="T2" y="T3"/>
                      </a:cxn>
                      <a:cxn ang="0">
                        <a:pos x="T4" y="T5"/>
                      </a:cxn>
                      <a:cxn ang="0">
                        <a:pos x="T6" y="T7"/>
                      </a:cxn>
                      <a:cxn ang="0">
                        <a:pos x="T8" y="T9"/>
                      </a:cxn>
                      <a:cxn ang="0">
                        <a:pos x="T10" y="T11"/>
                      </a:cxn>
                    </a:cxnLst>
                    <a:rect l="0" t="0" r="r" b="b"/>
                    <a:pathLst>
                      <a:path w="86" h="86">
                        <a:moveTo>
                          <a:pt x="43" y="0"/>
                        </a:moveTo>
                        <a:lnTo>
                          <a:pt x="43" y="0"/>
                        </a:lnTo>
                        <a:cubicBezTo>
                          <a:pt x="19" y="0"/>
                          <a:pt x="0" y="20"/>
                          <a:pt x="0" y="43"/>
                        </a:cubicBezTo>
                        <a:cubicBezTo>
                          <a:pt x="0" y="67"/>
                          <a:pt x="19" y="86"/>
                          <a:pt x="43" y="86"/>
                        </a:cubicBezTo>
                        <a:cubicBezTo>
                          <a:pt x="67" y="86"/>
                          <a:pt x="86" y="67"/>
                          <a:pt x="86" y="43"/>
                        </a:cubicBezTo>
                        <a:cubicBezTo>
                          <a:pt x="86" y="20"/>
                          <a:pt x="67" y="0"/>
                          <a:pt x="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081AA11B-68DA-58D7-6AA7-AD9127872BE9}"/>
                      </a:ext>
                    </a:extLst>
                  </p:cNvPr>
                  <p:cNvSpPr>
                    <a:spLocks/>
                  </p:cNvSpPr>
                  <p:nvPr/>
                </p:nvSpPr>
                <p:spPr bwMode="auto">
                  <a:xfrm>
                    <a:off x="6557965" y="3698875"/>
                    <a:ext cx="30163" cy="31750"/>
                  </a:xfrm>
                  <a:custGeom>
                    <a:avLst/>
                    <a:gdLst>
                      <a:gd name="T0" fmla="*/ 43 w 86"/>
                      <a:gd name="T1" fmla="*/ 0 h 86"/>
                      <a:gd name="T2" fmla="*/ 43 w 86"/>
                      <a:gd name="T3" fmla="*/ 0 h 86"/>
                      <a:gd name="T4" fmla="*/ 0 w 86"/>
                      <a:gd name="T5" fmla="*/ 43 h 86"/>
                      <a:gd name="T6" fmla="*/ 43 w 86"/>
                      <a:gd name="T7" fmla="*/ 86 h 86"/>
                      <a:gd name="T8" fmla="*/ 86 w 86"/>
                      <a:gd name="T9" fmla="*/ 43 h 86"/>
                      <a:gd name="T10" fmla="*/ 43 w 86"/>
                      <a:gd name="T11" fmla="*/ 0 h 86"/>
                    </a:gdLst>
                    <a:ahLst/>
                    <a:cxnLst>
                      <a:cxn ang="0">
                        <a:pos x="T0" y="T1"/>
                      </a:cxn>
                      <a:cxn ang="0">
                        <a:pos x="T2" y="T3"/>
                      </a:cxn>
                      <a:cxn ang="0">
                        <a:pos x="T4" y="T5"/>
                      </a:cxn>
                      <a:cxn ang="0">
                        <a:pos x="T6" y="T7"/>
                      </a:cxn>
                      <a:cxn ang="0">
                        <a:pos x="T8" y="T9"/>
                      </a:cxn>
                      <a:cxn ang="0">
                        <a:pos x="T10" y="T11"/>
                      </a:cxn>
                    </a:cxnLst>
                    <a:rect l="0" t="0" r="r" b="b"/>
                    <a:pathLst>
                      <a:path w="86" h="86">
                        <a:moveTo>
                          <a:pt x="43" y="0"/>
                        </a:moveTo>
                        <a:lnTo>
                          <a:pt x="43" y="0"/>
                        </a:lnTo>
                        <a:cubicBezTo>
                          <a:pt x="19" y="0"/>
                          <a:pt x="0" y="19"/>
                          <a:pt x="0" y="43"/>
                        </a:cubicBezTo>
                        <a:cubicBezTo>
                          <a:pt x="0" y="67"/>
                          <a:pt x="19" y="86"/>
                          <a:pt x="43" y="86"/>
                        </a:cubicBezTo>
                        <a:cubicBezTo>
                          <a:pt x="67" y="86"/>
                          <a:pt x="86" y="67"/>
                          <a:pt x="86" y="43"/>
                        </a:cubicBezTo>
                        <a:cubicBezTo>
                          <a:pt x="86" y="19"/>
                          <a:pt x="67" y="0"/>
                          <a:pt x="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67215F6C-2B37-1648-030C-E58AE459A918}"/>
                      </a:ext>
                    </a:extLst>
                  </p:cNvPr>
                  <p:cNvSpPr>
                    <a:spLocks/>
                  </p:cNvSpPr>
                  <p:nvPr/>
                </p:nvSpPr>
                <p:spPr bwMode="auto">
                  <a:xfrm>
                    <a:off x="6557965" y="3762375"/>
                    <a:ext cx="30163" cy="31750"/>
                  </a:xfrm>
                  <a:custGeom>
                    <a:avLst/>
                    <a:gdLst>
                      <a:gd name="T0" fmla="*/ 43 w 86"/>
                      <a:gd name="T1" fmla="*/ 0 h 86"/>
                      <a:gd name="T2" fmla="*/ 43 w 86"/>
                      <a:gd name="T3" fmla="*/ 0 h 86"/>
                      <a:gd name="T4" fmla="*/ 0 w 86"/>
                      <a:gd name="T5" fmla="*/ 43 h 86"/>
                      <a:gd name="T6" fmla="*/ 43 w 86"/>
                      <a:gd name="T7" fmla="*/ 86 h 86"/>
                      <a:gd name="T8" fmla="*/ 86 w 86"/>
                      <a:gd name="T9" fmla="*/ 43 h 86"/>
                      <a:gd name="T10" fmla="*/ 43 w 86"/>
                      <a:gd name="T11" fmla="*/ 0 h 86"/>
                    </a:gdLst>
                    <a:ahLst/>
                    <a:cxnLst>
                      <a:cxn ang="0">
                        <a:pos x="T0" y="T1"/>
                      </a:cxn>
                      <a:cxn ang="0">
                        <a:pos x="T2" y="T3"/>
                      </a:cxn>
                      <a:cxn ang="0">
                        <a:pos x="T4" y="T5"/>
                      </a:cxn>
                      <a:cxn ang="0">
                        <a:pos x="T6" y="T7"/>
                      </a:cxn>
                      <a:cxn ang="0">
                        <a:pos x="T8" y="T9"/>
                      </a:cxn>
                      <a:cxn ang="0">
                        <a:pos x="T10" y="T11"/>
                      </a:cxn>
                    </a:cxnLst>
                    <a:rect l="0" t="0" r="r" b="b"/>
                    <a:pathLst>
                      <a:path w="86" h="86">
                        <a:moveTo>
                          <a:pt x="43" y="0"/>
                        </a:moveTo>
                        <a:lnTo>
                          <a:pt x="43" y="0"/>
                        </a:lnTo>
                        <a:cubicBezTo>
                          <a:pt x="19" y="0"/>
                          <a:pt x="0" y="19"/>
                          <a:pt x="0" y="43"/>
                        </a:cubicBezTo>
                        <a:cubicBezTo>
                          <a:pt x="0" y="66"/>
                          <a:pt x="19" y="86"/>
                          <a:pt x="43" y="86"/>
                        </a:cubicBezTo>
                        <a:cubicBezTo>
                          <a:pt x="67" y="86"/>
                          <a:pt x="86" y="66"/>
                          <a:pt x="86" y="43"/>
                        </a:cubicBezTo>
                        <a:cubicBezTo>
                          <a:pt x="86" y="19"/>
                          <a:pt x="67" y="0"/>
                          <a:pt x="4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2B302428-AD1B-8EBD-D639-DA5982A56E01}"/>
                      </a:ext>
                    </a:extLst>
                  </p:cNvPr>
                  <p:cNvSpPr>
                    <a:spLocks/>
                  </p:cNvSpPr>
                  <p:nvPr/>
                </p:nvSpPr>
                <p:spPr bwMode="auto">
                  <a:xfrm>
                    <a:off x="5684840" y="2647950"/>
                    <a:ext cx="1709738" cy="1687513"/>
                  </a:xfrm>
                  <a:custGeom>
                    <a:avLst/>
                    <a:gdLst>
                      <a:gd name="T0" fmla="*/ 3813 w 4716"/>
                      <a:gd name="T1" fmla="*/ 1673 h 4664"/>
                      <a:gd name="T2" fmla="*/ 3813 w 4716"/>
                      <a:gd name="T3" fmla="*/ 1673 h 4664"/>
                      <a:gd name="T4" fmla="*/ 3761 w 4716"/>
                      <a:gd name="T5" fmla="*/ 1697 h 4664"/>
                      <a:gd name="T6" fmla="*/ 3785 w 4716"/>
                      <a:gd name="T7" fmla="*/ 1748 h 4664"/>
                      <a:gd name="T8" fmla="*/ 4636 w 4716"/>
                      <a:gd name="T9" fmla="*/ 2537 h 4664"/>
                      <a:gd name="T10" fmla="*/ 3980 w 4716"/>
                      <a:gd name="T11" fmla="*/ 3248 h 4664"/>
                      <a:gd name="T12" fmla="*/ 2358 w 4716"/>
                      <a:gd name="T13" fmla="*/ 3553 h 4664"/>
                      <a:gd name="T14" fmla="*/ 1460 w 4716"/>
                      <a:gd name="T15" fmla="*/ 3471 h 4664"/>
                      <a:gd name="T16" fmla="*/ 1316 w 4716"/>
                      <a:gd name="T17" fmla="*/ 2331 h 4664"/>
                      <a:gd name="T18" fmla="*/ 1629 w 4716"/>
                      <a:gd name="T19" fmla="*/ 727 h 4664"/>
                      <a:gd name="T20" fmla="*/ 2358 w 4716"/>
                      <a:gd name="T21" fmla="*/ 79 h 4664"/>
                      <a:gd name="T22" fmla="*/ 3086 w 4716"/>
                      <a:gd name="T23" fmla="*/ 727 h 4664"/>
                      <a:gd name="T24" fmla="*/ 3399 w 4716"/>
                      <a:gd name="T25" fmla="*/ 2331 h 4664"/>
                      <a:gd name="T26" fmla="*/ 3394 w 4716"/>
                      <a:gd name="T27" fmla="*/ 2553 h 4664"/>
                      <a:gd name="T28" fmla="*/ 3258 w 4716"/>
                      <a:gd name="T29" fmla="*/ 2396 h 4664"/>
                      <a:gd name="T30" fmla="*/ 3217 w 4716"/>
                      <a:gd name="T31" fmla="*/ 2432 h 4664"/>
                      <a:gd name="T32" fmla="*/ 3434 w 4716"/>
                      <a:gd name="T33" fmla="*/ 2682 h 4664"/>
                      <a:gd name="T34" fmla="*/ 3666 w 4716"/>
                      <a:gd name="T35" fmla="*/ 2447 h 4664"/>
                      <a:gd name="T36" fmla="*/ 3627 w 4716"/>
                      <a:gd name="T37" fmla="*/ 2408 h 4664"/>
                      <a:gd name="T38" fmla="*/ 3474 w 4716"/>
                      <a:gd name="T39" fmla="*/ 2563 h 4664"/>
                      <a:gd name="T40" fmla="*/ 3479 w 4716"/>
                      <a:gd name="T41" fmla="*/ 2331 h 4664"/>
                      <a:gd name="T42" fmla="*/ 3159 w 4716"/>
                      <a:gd name="T43" fmla="*/ 693 h 4664"/>
                      <a:gd name="T44" fmla="*/ 2358 w 4716"/>
                      <a:gd name="T45" fmla="*/ 0 h 4664"/>
                      <a:gd name="T46" fmla="*/ 1557 w 4716"/>
                      <a:gd name="T47" fmla="*/ 693 h 4664"/>
                      <a:gd name="T48" fmla="*/ 1236 w 4716"/>
                      <a:gd name="T49" fmla="*/ 2331 h 4664"/>
                      <a:gd name="T50" fmla="*/ 1372 w 4716"/>
                      <a:gd name="T51" fmla="*/ 3453 h 4664"/>
                      <a:gd name="T52" fmla="*/ 735 w 4716"/>
                      <a:gd name="T53" fmla="*/ 3248 h 4664"/>
                      <a:gd name="T54" fmla="*/ 79 w 4716"/>
                      <a:gd name="T55" fmla="*/ 2537 h 4664"/>
                      <a:gd name="T56" fmla="*/ 895 w 4716"/>
                      <a:gd name="T57" fmla="*/ 1761 h 4664"/>
                      <a:gd name="T58" fmla="*/ 799 w 4716"/>
                      <a:gd name="T59" fmla="*/ 1960 h 4664"/>
                      <a:gd name="T60" fmla="*/ 849 w 4716"/>
                      <a:gd name="T61" fmla="*/ 1983 h 4664"/>
                      <a:gd name="T62" fmla="*/ 992 w 4716"/>
                      <a:gd name="T63" fmla="*/ 1685 h 4664"/>
                      <a:gd name="T64" fmla="*/ 684 w 4716"/>
                      <a:gd name="T65" fmla="*/ 1565 h 4664"/>
                      <a:gd name="T66" fmla="*/ 664 w 4716"/>
                      <a:gd name="T67" fmla="*/ 1616 h 4664"/>
                      <a:gd name="T68" fmla="*/ 854 w 4716"/>
                      <a:gd name="T69" fmla="*/ 1691 h 4664"/>
                      <a:gd name="T70" fmla="*/ 0 w 4716"/>
                      <a:gd name="T71" fmla="*/ 2537 h 4664"/>
                      <a:gd name="T72" fmla="*/ 702 w 4716"/>
                      <a:gd name="T73" fmla="*/ 3320 h 4664"/>
                      <a:gd name="T74" fmla="*/ 1396 w 4716"/>
                      <a:gd name="T75" fmla="*/ 3540 h 4664"/>
                      <a:gd name="T76" fmla="*/ 1557 w 4716"/>
                      <a:gd name="T77" fmla="*/ 3969 h 4664"/>
                      <a:gd name="T78" fmla="*/ 2358 w 4716"/>
                      <a:gd name="T79" fmla="*/ 4664 h 4664"/>
                      <a:gd name="T80" fmla="*/ 3230 w 4716"/>
                      <a:gd name="T81" fmla="*/ 3802 h 4664"/>
                      <a:gd name="T82" fmla="*/ 3208 w 4716"/>
                      <a:gd name="T83" fmla="*/ 3750 h 4664"/>
                      <a:gd name="T84" fmla="*/ 3156 w 4716"/>
                      <a:gd name="T85" fmla="*/ 3773 h 4664"/>
                      <a:gd name="T86" fmla="*/ 2358 w 4716"/>
                      <a:gd name="T87" fmla="*/ 4584 h 4664"/>
                      <a:gd name="T88" fmla="*/ 1629 w 4716"/>
                      <a:gd name="T89" fmla="*/ 3935 h 4664"/>
                      <a:gd name="T90" fmla="*/ 1485 w 4716"/>
                      <a:gd name="T91" fmla="*/ 3557 h 4664"/>
                      <a:gd name="T92" fmla="*/ 2358 w 4716"/>
                      <a:gd name="T93" fmla="*/ 3633 h 4664"/>
                      <a:gd name="T94" fmla="*/ 4013 w 4716"/>
                      <a:gd name="T95" fmla="*/ 3320 h 4664"/>
                      <a:gd name="T96" fmla="*/ 4716 w 4716"/>
                      <a:gd name="T97" fmla="*/ 2537 h 4664"/>
                      <a:gd name="T98" fmla="*/ 3813 w 4716"/>
                      <a:gd name="T99" fmla="*/ 1673 h 4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16" h="4664">
                        <a:moveTo>
                          <a:pt x="3813" y="1673"/>
                        </a:moveTo>
                        <a:lnTo>
                          <a:pt x="3813" y="1673"/>
                        </a:lnTo>
                        <a:cubicBezTo>
                          <a:pt x="3792" y="1665"/>
                          <a:pt x="3769" y="1676"/>
                          <a:pt x="3761" y="1697"/>
                        </a:cubicBezTo>
                        <a:cubicBezTo>
                          <a:pt x="3754" y="1717"/>
                          <a:pt x="3765" y="1740"/>
                          <a:pt x="3785" y="1748"/>
                        </a:cubicBezTo>
                        <a:cubicBezTo>
                          <a:pt x="4326" y="1943"/>
                          <a:pt x="4636" y="2231"/>
                          <a:pt x="4636" y="2537"/>
                        </a:cubicBezTo>
                        <a:cubicBezTo>
                          <a:pt x="4636" y="2803"/>
                          <a:pt x="4403" y="3055"/>
                          <a:pt x="3980" y="3248"/>
                        </a:cubicBezTo>
                        <a:cubicBezTo>
                          <a:pt x="3547" y="3445"/>
                          <a:pt x="2971" y="3553"/>
                          <a:pt x="2358" y="3553"/>
                        </a:cubicBezTo>
                        <a:cubicBezTo>
                          <a:pt x="2044" y="3553"/>
                          <a:pt x="1740" y="3525"/>
                          <a:pt x="1460" y="3471"/>
                        </a:cubicBezTo>
                        <a:cubicBezTo>
                          <a:pt x="1366" y="3129"/>
                          <a:pt x="1316" y="2738"/>
                          <a:pt x="1316" y="2331"/>
                        </a:cubicBezTo>
                        <a:cubicBezTo>
                          <a:pt x="1316" y="1725"/>
                          <a:pt x="1427" y="1155"/>
                          <a:pt x="1629" y="727"/>
                        </a:cubicBezTo>
                        <a:cubicBezTo>
                          <a:pt x="1826" y="309"/>
                          <a:pt x="2085" y="79"/>
                          <a:pt x="2358" y="79"/>
                        </a:cubicBezTo>
                        <a:cubicBezTo>
                          <a:pt x="2630" y="79"/>
                          <a:pt x="2889" y="309"/>
                          <a:pt x="3086" y="727"/>
                        </a:cubicBezTo>
                        <a:cubicBezTo>
                          <a:pt x="3288" y="1155"/>
                          <a:pt x="3399" y="1725"/>
                          <a:pt x="3399" y="2331"/>
                        </a:cubicBezTo>
                        <a:cubicBezTo>
                          <a:pt x="3399" y="2405"/>
                          <a:pt x="3398" y="2479"/>
                          <a:pt x="3394" y="2553"/>
                        </a:cubicBezTo>
                        <a:lnTo>
                          <a:pt x="3258" y="2396"/>
                        </a:lnTo>
                        <a:lnTo>
                          <a:pt x="3217" y="2432"/>
                        </a:lnTo>
                        <a:lnTo>
                          <a:pt x="3434" y="2682"/>
                        </a:lnTo>
                        <a:lnTo>
                          <a:pt x="3666" y="2447"/>
                        </a:lnTo>
                        <a:lnTo>
                          <a:pt x="3627" y="2408"/>
                        </a:lnTo>
                        <a:lnTo>
                          <a:pt x="3474" y="2563"/>
                        </a:lnTo>
                        <a:cubicBezTo>
                          <a:pt x="3477" y="2486"/>
                          <a:pt x="3479" y="2408"/>
                          <a:pt x="3479" y="2331"/>
                        </a:cubicBezTo>
                        <a:cubicBezTo>
                          <a:pt x="3479" y="1713"/>
                          <a:pt x="3366" y="1131"/>
                          <a:pt x="3159" y="693"/>
                        </a:cubicBezTo>
                        <a:cubicBezTo>
                          <a:pt x="2947" y="245"/>
                          <a:pt x="2663" y="0"/>
                          <a:pt x="2358" y="0"/>
                        </a:cubicBezTo>
                        <a:cubicBezTo>
                          <a:pt x="2052" y="0"/>
                          <a:pt x="1768" y="245"/>
                          <a:pt x="1557" y="693"/>
                        </a:cubicBezTo>
                        <a:cubicBezTo>
                          <a:pt x="1350" y="1131"/>
                          <a:pt x="1236" y="1713"/>
                          <a:pt x="1236" y="2331"/>
                        </a:cubicBezTo>
                        <a:cubicBezTo>
                          <a:pt x="1236" y="2730"/>
                          <a:pt x="1283" y="3113"/>
                          <a:pt x="1372" y="3453"/>
                        </a:cubicBezTo>
                        <a:cubicBezTo>
                          <a:pt x="1139" y="3402"/>
                          <a:pt x="923" y="3333"/>
                          <a:pt x="735" y="3248"/>
                        </a:cubicBezTo>
                        <a:cubicBezTo>
                          <a:pt x="312" y="3055"/>
                          <a:pt x="79" y="2803"/>
                          <a:pt x="79" y="2537"/>
                        </a:cubicBezTo>
                        <a:cubicBezTo>
                          <a:pt x="79" y="2239"/>
                          <a:pt x="377" y="1956"/>
                          <a:pt x="895" y="1761"/>
                        </a:cubicBezTo>
                        <a:lnTo>
                          <a:pt x="799" y="1960"/>
                        </a:lnTo>
                        <a:lnTo>
                          <a:pt x="849" y="1983"/>
                        </a:lnTo>
                        <a:lnTo>
                          <a:pt x="992" y="1685"/>
                        </a:lnTo>
                        <a:lnTo>
                          <a:pt x="684" y="1565"/>
                        </a:lnTo>
                        <a:lnTo>
                          <a:pt x="664" y="1616"/>
                        </a:lnTo>
                        <a:lnTo>
                          <a:pt x="854" y="1691"/>
                        </a:lnTo>
                        <a:cubicBezTo>
                          <a:pt x="311" y="1898"/>
                          <a:pt x="0" y="2206"/>
                          <a:pt x="0" y="2537"/>
                        </a:cubicBezTo>
                        <a:cubicBezTo>
                          <a:pt x="0" y="2836"/>
                          <a:pt x="249" y="3114"/>
                          <a:pt x="702" y="3320"/>
                        </a:cubicBezTo>
                        <a:cubicBezTo>
                          <a:pt x="906" y="3413"/>
                          <a:pt x="1141" y="3487"/>
                          <a:pt x="1396" y="3540"/>
                        </a:cubicBezTo>
                        <a:cubicBezTo>
                          <a:pt x="1441" y="3694"/>
                          <a:pt x="1495" y="3838"/>
                          <a:pt x="1557" y="3969"/>
                        </a:cubicBezTo>
                        <a:cubicBezTo>
                          <a:pt x="1768" y="4417"/>
                          <a:pt x="2052" y="4664"/>
                          <a:pt x="2358" y="4664"/>
                        </a:cubicBezTo>
                        <a:cubicBezTo>
                          <a:pt x="2700" y="4664"/>
                          <a:pt x="3018" y="4349"/>
                          <a:pt x="3230" y="3802"/>
                        </a:cubicBezTo>
                        <a:cubicBezTo>
                          <a:pt x="3238" y="3781"/>
                          <a:pt x="3228" y="3758"/>
                          <a:pt x="3208" y="3750"/>
                        </a:cubicBezTo>
                        <a:cubicBezTo>
                          <a:pt x="3187" y="3742"/>
                          <a:pt x="3164" y="3752"/>
                          <a:pt x="3156" y="3773"/>
                        </a:cubicBezTo>
                        <a:cubicBezTo>
                          <a:pt x="2956" y="4288"/>
                          <a:pt x="2665" y="4584"/>
                          <a:pt x="2358" y="4584"/>
                        </a:cubicBezTo>
                        <a:cubicBezTo>
                          <a:pt x="2085" y="4584"/>
                          <a:pt x="1826" y="4353"/>
                          <a:pt x="1629" y="3935"/>
                        </a:cubicBezTo>
                        <a:cubicBezTo>
                          <a:pt x="1574" y="3819"/>
                          <a:pt x="1526" y="3692"/>
                          <a:pt x="1485" y="3557"/>
                        </a:cubicBezTo>
                        <a:cubicBezTo>
                          <a:pt x="1759" y="3607"/>
                          <a:pt x="2054" y="3633"/>
                          <a:pt x="2358" y="3633"/>
                        </a:cubicBezTo>
                        <a:cubicBezTo>
                          <a:pt x="2982" y="3633"/>
                          <a:pt x="3570" y="3522"/>
                          <a:pt x="4013" y="3320"/>
                        </a:cubicBezTo>
                        <a:cubicBezTo>
                          <a:pt x="4466" y="3114"/>
                          <a:pt x="4716" y="2836"/>
                          <a:pt x="4716" y="2537"/>
                        </a:cubicBezTo>
                        <a:cubicBezTo>
                          <a:pt x="4716" y="2196"/>
                          <a:pt x="4387" y="1880"/>
                          <a:pt x="3813" y="167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grpSp>
        <p:nvGrpSpPr>
          <p:cNvPr id="29" name="Group 28">
            <a:extLst>
              <a:ext uri="{FF2B5EF4-FFF2-40B4-BE49-F238E27FC236}">
                <a16:creationId xmlns:a16="http://schemas.microsoft.com/office/drawing/2014/main" id="{E19F1B59-34EE-7B64-F135-3182DDF2A331}"/>
              </a:ext>
            </a:extLst>
          </p:cNvPr>
          <p:cNvGrpSpPr/>
          <p:nvPr/>
        </p:nvGrpSpPr>
        <p:grpSpPr>
          <a:xfrm>
            <a:off x="6791870" y="3647147"/>
            <a:ext cx="873466" cy="4276175"/>
            <a:chOff x="10059577" y="3283061"/>
            <a:chExt cx="873466" cy="4276175"/>
          </a:xfrm>
        </p:grpSpPr>
        <p:cxnSp>
          <p:nvCxnSpPr>
            <p:cNvPr id="30" name="Straight Arrow Connector 29">
              <a:extLst>
                <a:ext uri="{FF2B5EF4-FFF2-40B4-BE49-F238E27FC236}">
                  <a16:creationId xmlns:a16="http://schemas.microsoft.com/office/drawing/2014/main" id="{A263B643-2553-014B-641D-8EA582A7E3AF}"/>
                </a:ext>
              </a:extLst>
            </p:cNvPr>
            <p:cNvCxnSpPr>
              <a:cxnSpLocks/>
            </p:cNvCxnSpPr>
            <p:nvPr/>
          </p:nvCxnSpPr>
          <p:spPr>
            <a:xfrm>
              <a:off x="10137598" y="5441214"/>
              <a:ext cx="795445"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5358EF0-AF92-5CEE-3FC3-33BE27045FED}"/>
                </a:ext>
              </a:extLst>
            </p:cNvPr>
            <p:cNvCxnSpPr>
              <a:cxnSpLocks/>
            </p:cNvCxnSpPr>
            <p:nvPr/>
          </p:nvCxnSpPr>
          <p:spPr>
            <a:xfrm>
              <a:off x="10059577" y="3283061"/>
              <a:ext cx="0" cy="4276175"/>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08A5AB76-EF53-8804-08B1-7CC33AC124D8}"/>
              </a:ext>
            </a:extLst>
          </p:cNvPr>
          <p:cNvSpPr/>
          <p:nvPr/>
        </p:nvSpPr>
        <p:spPr>
          <a:xfrm>
            <a:off x="7791082" y="4796156"/>
            <a:ext cx="2056464" cy="2056464"/>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B02EB40-A6FC-3D15-7F25-42B7466AF27D}"/>
              </a:ext>
            </a:extLst>
          </p:cNvPr>
          <p:cNvGrpSpPr/>
          <p:nvPr/>
        </p:nvGrpSpPr>
        <p:grpSpPr>
          <a:xfrm>
            <a:off x="9957963" y="3787315"/>
            <a:ext cx="1317934" cy="4151586"/>
            <a:chOff x="13225670" y="3423229"/>
            <a:chExt cx="1317934" cy="4151586"/>
          </a:xfrm>
        </p:grpSpPr>
        <p:cxnSp>
          <p:nvCxnSpPr>
            <p:cNvPr id="34" name="Straight Arrow Connector 33">
              <a:extLst>
                <a:ext uri="{FF2B5EF4-FFF2-40B4-BE49-F238E27FC236}">
                  <a16:creationId xmlns:a16="http://schemas.microsoft.com/office/drawing/2014/main" id="{9A243F6D-1635-FA71-B7CB-1E60023473C4}"/>
                </a:ext>
              </a:extLst>
            </p:cNvPr>
            <p:cNvCxnSpPr>
              <a:cxnSpLocks/>
            </p:cNvCxnSpPr>
            <p:nvPr/>
          </p:nvCxnSpPr>
          <p:spPr>
            <a:xfrm>
              <a:off x="13225670" y="5477080"/>
              <a:ext cx="1317934"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B37C0-B8EA-DC04-72F1-F923BBD16754}"/>
                </a:ext>
              </a:extLst>
            </p:cNvPr>
            <p:cNvCxnSpPr>
              <a:cxnSpLocks/>
            </p:cNvCxnSpPr>
            <p:nvPr/>
          </p:nvCxnSpPr>
          <p:spPr>
            <a:xfrm>
              <a:off x="13720486" y="4444757"/>
              <a:ext cx="812608"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F0E137B-70ED-8332-8146-D27D834797D2}"/>
                </a:ext>
              </a:extLst>
            </p:cNvPr>
            <p:cNvCxnSpPr>
              <a:cxnSpLocks/>
            </p:cNvCxnSpPr>
            <p:nvPr/>
          </p:nvCxnSpPr>
          <p:spPr>
            <a:xfrm>
              <a:off x="13720486" y="3423229"/>
              <a:ext cx="812608"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A3EFD6D-B617-EE07-CFF9-82EB8E342ADC}"/>
                </a:ext>
              </a:extLst>
            </p:cNvPr>
            <p:cNvCxnSpPr>
              <a:cxnSpLocks/>
            </p:cNvCxnSpPr>
            <p:nvPr/>
          </p:nvCxnSpPr>
          <p:spPr>
            <a:xfrm>
              <a:off x="13730996" y="6502759"/>
              <a:ext cx="812608"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4A582A-613E-0AEA-3AAB-2EC22C274F98}"/>
                </a:ext>
              </a:extLst>
            </p:cNvPr>
            <p:cNvCxnSpPr>
              <a:cxnSpLocks/>
            </p:cNvCxnSpPr>
            <p:nvPr/>
          </p:nvCxnSpPr>
          <p:spPr>
            <a:xfrm>
              <a:off x="13720485" y="7574815"/>
              <a:ext cx="812608" cy="0"/>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AC798B6-B0B2-60C7-E5EF-5810C0CC778E}"/>
                </a:ext>
              </a:extLst>
            </p:cNvPr>
            <p:cNvCxnSpPr>
              <a:cxnSpLocks/>
            </p:cNvCxnSpPr>
            <p:nvPr/>
          </p:nvCxnSpPr>
          <p:spPr>
            <a:xfrm>
              <a:off x="13720485" y="3423229"/>
              <a:ext cx="0" cy="4151586"/>
            </a:xfrm>
            <a:prstGeom prst="line">
              <a:avLst/>
            </a:prstGeom>
            <a:ln w="25400" cap="rnd">
              <a:solidFill>
                <a:schemeClr val="accent5"/>
              </a:solidFill>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1C15F13-67C9-4A5F-B313-12F6312E3A6F}"/>
              </a:ext>
            </a:extLst>
          </p:cNvPr>
          <p:cNvGrpSpPr/>
          <p:nvPr/>
        </p:nvGrpSpPr>
        <p:grpSpPr>
          <a:xfrm>
            <a:off x="9957963" y="2529702"/>
            <a:ext cx="5509397" cy="5781418"/>
            <a:chOff x="13225670" y="2165616"/>
            <a:chExt cx="5509397" cy="5781418"/>
          </a:xfrm>
        </p:grpSpPr>
        <p:sp>
          <p:nvSpPr>
            <p:cNvPr id="41" name="Rounded Rectangle 37">
              <a:extLst>
                <a:ext uri="{FF2B5EF4-FFF2-40B4-BE49-F238E27FC236}">
                  <a16:creationId xmlns:a16="http://schemas.microsoft.com/office/drawing/2014/main" id="{7FFC1DE8-ACEB-9C74-655C-978BDA27CBAD}"/>
                </a:ext>
              </a:extLst>
            </p:cNvPr>
            <p:cNvSpPr/>
            <p:nvPr/>
          </p:nvSpPr>
          <p:spPr>
            <a:xfrm>
              <a:off x="13225670" y="2165616"/>
              <a:ext cx="5509397" cy="556591"/>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accent1"/>
                  </a:solidFill>
                  <a:latin typeface="+mj-lt"/>
                </a:rPr>
                <a:t>GENERATES AN OUTPUT</a:t>
              </a:r>
            </a:p>
          </p:txBody>
        </p:sp>
        <p:sp>
          <p:nvSpPr>
            <p:cNvPr id="42" name="Round Same Side Corner Rectangle 38">
              <a:extLst>
                <a:ext uri="{FF2B5EF4-FFF2-40B4-BE49-F238E27FC236}">
                  <a16:creationId xmlns:a16="http://schemas.microsoft.com/office/drawing/2014/main" id="{B2CDEDE0-8B18-EFEF-716C-6F804F332F34}"/>
                </a:ext>
              </a:extLst>
            </p:cNvPr>
            <p:cNvSpPr/>
            <p:nvPr/>
          </p:nvSpPr>
          <p:spPr>
            <a:xfrm>
              <a:off x="14638197" y="3044114"/>
              <a:ext cx="2919960" cy="775596"/>
            </a:xfrm>
            <a:prstGeom prst="round2Same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Text</a:t>
              </a:r>
            </a:p>
          </p:txBody>
        </p:sp>
        <p:sp>
          <p:nvSpPr>
            <p:cNvPr id="43" name="Rounded Rectangle 39">
              <a:extLst>
                <a:ext uri="{FF2B5EF4-FFF2-40B4-BE49-F238E27FC236}">
                  <a16:creationId xmlns:a16="http://schemas.microsoft.com/office/drawing/2014/main" id="{FEDF114A-9C1E-8AF5-817F-DE8ADEDA6C98}"/>
                </a:ext>
              </a:extLst>
            </p:cNvPr>
            <p:cNvSpPr/>
            <p:nvPr/>
          </p:nvSpPr>
          <p:spPr>
            <a:xfrm>
              <a:off x="14638197" y="4075945"/>
              <a:ext cx="2919960" cy="775596"/>
            </a:xfrm>
            <a:prstGeom prst="roundRect">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Conversations</a:t>
              </a:r>
            </a:p>
          </p:txBody>
        </p:sp>
        <p:sp>
          <p:nvSpPr>
            <p:cNvPr id="44" name="Rounded Rectangle 40">
              <a:extLst>
                <a:ext uri="{FF2B5EF4-FFF2-40B4-BE49-F238E27FC236}">
                  <a16:creationId xmlns:a16="http://schemas.microsoft.com/office/drawing/2014/main" id="{21A4A61D-E1C5-BF80-EA90-78FDC208A98F}"/>
                </a:ext>
              </a:extLst>
            </p:cNvPr>
            <p:cNvSpPr/>
            <p:nvPr/>
          </p:nvSpPr>
          <p:spPr>
            <a:xfrm>
              <a:off x="14638197" y="5107776"/>
              <a:ext cx="2919960" cy="775596"/>
            </a:xfrm>
            <a:prstGeom prst="roundRect">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Videos/Images</a:t>
              </a:r>
            </a:p>
          </p:txBody>
        </p:sp>
        <p:sp>
          <p:nvSpPr>
            <p:cNvPr id="45" name="Rounded Rectangle 41">
              <a:extLst>
                <a:ext uri="{FF2B5EF4-FFF2-40B4-BE49-F238E27FC236}">
                  <a16:creationId xmlns:a16="http://schemas.microsoft.com/office/drawing/2014/main" id="{872DD6CF-23C4-9A67-10D7-21560DAB4C4D}"/>
                </a:ext>
              </a:extLst>
            </p:cNvPr>
            <p:cNvSpPr/>
            <p:nvPr/>
          </p:nvSpPr>
          <p:spPr>
            <a:xfrm>
              <a:off x="14638197" y="6139607"/>
              <a:ext cx="2919960" cy="775596"/>
            </a:xfrm>
            <a:prstGeom prst="roundRect">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3D Systems</a:t>
              </a:r>
            </a:p>
          </p:txBody>
        </p:sp>
        <p:sp>
          <p:nvSpPr>
            <p:cNvPr id="46" name="Round Same Side Corner Rectangle 42">
              <a:extLst>
                <a:ext uri="{FF2B5EF4-FFF2-40B4-BE49-F238E27FC236}">
                  <a16:creationId xmlns:a16="http://schemas.microsoft.com/office/drawing/2014/main" id="{F08A8A7D-E4E6-FD41-A124-355980AB929C}"/>
                </a:ext>
              </a:extLst>
            </p:cNvPr>
            <p:cNvSpPr/>
            <p:nvPr/>
          </p:nvSpPr>
          <p:spPr>
            <a:xfrm>
              <a:off x="14638197" y="7171438"/>
              <a:ext cx="2919960" cy="775596"/>
            </a:xfrm>
            <a:prstGeom prst="round2SameRect">
              <a:avLst>
                <a:gd name="adj1" fmla="val 0"/>
                <a:gd name="adj2" fmla="val 2163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1"/>
                  </a:solidFill>
                </a:rPr>
                <a:t>Graphs</a:t>
              </a:r>
            </a:p>
          </p:txBody>
        </p:sp>
      </p:grpSp>
      <p:grpSp>
        <p:nvGrpSpPr>
          <p:cNvPr id="47" name="Group 46">
            <a:extLst>
              <a:ext uri="{FF2B5EF4-FFF2-40B4-BE49-F238E27FC236}">
                <a16:creationId xmlns:a16="http://schemas.microsoft.com/office/drawing/2014/main" id="{EFEE5238-9F2D-8957-4ED2-D456714A0526}"/>
              </a:ext>
            </a:extLst>
          </p:cNvPr>
          <p:cNvGrpSpPr/>
          <p:nvPr/>
        </p:nvGrpSpPr>
        <p:grpSpPr>
          <a:xfrm rot="16200000">
            <a:off x="8182544" y="6051621"/>
            <a:ext cx="1338851" cy="4276175"/>
            <a:chOff x="10059577" y="3283061"/>
            <a:chExt cx="1338851" cy="4276175"/>
          </a:xfrm>
        </p:grpSpPr>
        <p:cxnSp>
          <p:nvCxnSpPr>
            <p:cNvPr id="48" name="Straight Arrow Connector 47">
              <a:extLst>
                <a:ext uri="{FF2B5EF4-FFF2-40B4-BE49-F238E27FC236}">
                  <a16:creationId xmlns:a16="http://schemas.microsoft.com/office/drawing/2014/main" id="{22B0C714-9D57-AED8-C81B-69FFF44EC47B}"/>
                </a:ext>
              </a:extLst>
            </p:cNvPr>
            <p:cNvCxnSpPr>
              <a:cxnSpLocks/>
            </p:cNvCxnSpPr>
            <p:nvPr/>
          </p:nvCxnSpPr>
          <p:spPr>
            <a:xfrm rot="5400000" flipH="1" flipV="1">
              <a:off x="10757981" y="4800767"/>
              <a:ext cx="20064" cy="1260831"/>
            </a:xfrm>
            <a:prstGeom prst="straightConnector1">
              <a:avLst/>
            </a:prstGeom>
            <a:ln w="25400" cap="rnd">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C2453CD-EC79-9F03-877B-58DD26CF4919}"/>
                </a:ext>
              </a:extLst>
            </p:cNvPr>
            <p:cNvCxnSpPr>
              <a:cxnSpLocks/>
            </p:cNvCxnSpPr>
            <p:nvPr/>
          </p:nvCxnSpPr>
          <p:spPr>
            <a:xfrm>
              <a:off x="10059577" y="3283061"/>
              <a:ext cx="0" cy="4276175"/>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grpSp>
      <p:sp>
        <p:nvSpPr>
          <p:cNvPr id="50" name="Rounded Rectangle 46">
            <a:extLst>
              <a:ext uri="{FF2B5EF4-FFF2-40B4-BE49-F238E27FC236}">
                <a16:creationId xmlns:a16="http://schemas.microsoft.com/office/drawing/2014/main" id="{E228B440-6024-0459-4CBE-8C781155D7C2}"/>
              </a:ext>
            </a:extLst>
          </p:cNvPr>
          <p:cNvSpPr/>
          <p:nvPr/>
        </p:nvSpPr>
        <p:spPr>
          <a:xfrm>
            <a:off x="7218132" y="8909861"/>
            <a:ext cx="3234646" cy="907299"/>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accent1"/>
                </a:solidFill>
              </a:rPr>
              <a:t>Human types/asks something</a:t>
            </a:r>
          </a:p>
        </p:txBody>
      </p:sp>
    </p:spTree>
    <p:extLst>
      <p:ext uri="{BB962C8B-B14F-4D97-AF65-F5344CB8AC3E}">
        <p14:creationId xmlns:p14="http://schemas.microsoft.com/office/powerpoint/2010/main" val="315088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99A9BF7-4841-7AD9-44BE-FD2E91B4121F}"/>
              </a:ext>
            </a:extLst>
          </p:cNvPr>
          <p:cNvGrpSpPr/>
          <p:nvPr/>
        </p:nvGrpSpPr>
        <p:grpSpPr>
          <a:xfrm>
            <a:off x="1971288" y="127386"/>
            <a:ext cx="16226812" cy="9960436"/>
            <a:chOff x="985644" y="63693"/>
            <a:chExt cx="8113406" cy="4980218"/>
          </a:xfrm>
        </p:grpSpPr>
        <p:grpSp>
          <p:nvGrpSpPr>
            <p:cNvPr id="9" name="Group 8">
              <a:extLst>
                <a:ext uri="{FF2B5EF4-FFF2-40B4-BE49-F238E27FC236}">
                  <a16:creationId xmlns:a16="http://schemas.microsoft.com/office/drawing/2014/main" id="{7F889ACA-B112-777A-CADA-7E4DBE523311}"/>
                </a:ext>
              </a:extLst>
            </p:cNvPr>
            <p:cNvGrpSpPr/>
            <p:nvPr/>
          </p:nvGrpSpPr>
          <p:grpSpPr>
            <a:xfrm>
              <a:off x="985644" y="63693"/>
              <a:ext cx="8113406" cy="4980218"/>
              <a:chOff x="985644" y="63693"/>
              <a:chExt cx="8113406" cy="4980218"/>
            </a:xfrm>
          </p:grpSpPr>
          <p:sp>
            <p:nvSpPr>
              <p:cNvPr id="12" name="Rectangle: Rounded Corners 11">
                <a:extLst>
                  <a:ext uri="{FF2B5EF4-FFF2-40B4-BE49-F238E27FC236}">
                    <a16:creationId xmlns:a16="http://schemas.microsoft.com/office/drawing/2014/main" id="{5945020E-A91C-A6C0-7273-13D77CA43197}"/>
                  </a:ext>
                </a:extLst>
              </p:cNvPr>
              <p:cNvSpPr/>
              <p:nvPr/>
            </p:nvSpPr>
            <p:spPr>
              <a:xfrm>
                <a:off x="2186095" y="2159180"/>
                <a:ext cx="2558784" cy="1964067"/>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Rounded Corners 12">
                <a:extLst>
                  <a:ext uri="{FF2B5EF4-FFF2-40B4-BE49-F238E27FC236}">
                    <a16:creationId xmlns:a16="http://schemas.microsoft.com/office/drawing/2014/main" id="{8F6F5684-25EE-A87A-BC31-E7EDB5FF3EE3}"/>
                  </a:ext>
                </a:extLst>
              </p:cNvPr>
              <p:cNvSpPr/>
              <p:nvPr/>
            </p:nvSpPr>
            <p:spPr>
              <a:xfrm>
                <a:off x="4948371" y="1402608"/>
                <a:ext cx="3209986" cy="2720640"/>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Rounded Corners 13">
                <a:extLst>
                  <a:ext uri="{FF2B5EF4-FFF2-40B4-BE49-F238E27FC236}">
                    <a16:creationId xmlns:a16="http://schemas.microsoft.com/office/drawing/2014/main" id="{807C4DC6-7EC1-30CF-45B9-4F02FF79A34F}"/>
                  </a:ext>
                </a:extLst>
              </p:cNvPr>
              <p:cNvSpPr/>
              <p:nvPr/>
            </p:nvSpPr>
            <p:spPr>
              <a:xfrm>
                <a:off x="5851537" y="548132"/>
                <a:ext cx="1280160" cy="3017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softmax</a:t>
                </a:r>
              </a:p>
            </p:txBody>
          </p:sp>
          <p:sp>
            <p:nvSpPr>
              <p:cNvPr id="16" name="Rectangle: Rounded Corners 15">
                <a:extLst>
                  <a:ext uri="{FF2B5EF4-FFF2-40B4-BE49-F238E27FC236}">
                    <a16:creationId xmlns:a16="http://schemas.microsoft.com/office/drawing/2014/main" id="{D43BA553-BAB7-4DF3-1FDE-83566320F1B5}"/>
                  </a:ext>
                </a:extLst>
              </p:cNvPr>
              <p:cNvSpPr/>
              <p:nvPr/>
            </p:nvSpPr>
            <p:spPr>
              <a:xfrm>
                <a:off x="5851537" y="995769"/>
                <a:ext cx="1280160" cy="30175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linear</a:t>
                </a:r>
              </a:p>
            </p:txBody>
          </p:sp>
          <p:sp>
            <p:nvSpPr>
              <p:cNvPr id="17" name="Rectangle: Rounded Corners 16">
                <a:extLst>
                  <a:ext uri="{FF2B5EF4-FFF2-40B4-BE49-F238E27FC236}">
                    <a16:creationId xmlns:a16="http://schemas.microsoft.com/office/drawing/2014/main" id="{B82E89EF-3FF9-91BC-0C71-212F5604ECC2}"/>
                  </a:ext>
                </a:extLst>
              </p:cNvPr>
              <p:cNvSpPr/>
              <p:nvPr/>
            </p:nvSpPr>
            <p:spPr>
              <a:xfrm>
                <a:off x="5752147" y="1819125"/>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18" name="Rectangle: Rounded Corners 17">
                <a:extLst>
                  <a:ext uri="{FF2B5EF4-FFF2-40B4-BE49-F238E27FC236}">
                    <a16:creationId xmlns:a16="http://schemas.microsoft.com/office/drawing/2014/main" id="{06CA8529-B400-25C2-1FA2-B6304EFEA6C6}"/>
                  </a:ext>
                </a:extLst>
              </p:cNvPr>
              <p:cNvSpPr/>
              <p:nvPr/>
            </p:nvSpPr>
            <p:spPr>
              <a:xfrm>
                <a:off x="5422164" y="2632207"/>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20" name="Rectangle: Rounded Corners 19">
                <a:extLst>
                  <a:ext uri="{FF2B5EF4-FFF2-40B4-BE49-F238E27FC236}">
                    <a16:creationId xmlns:a16="http://schemas.microsoft.com/office/drawing/2014/main" id="{1E59A691-E7F9-A82C-8913-23BD247A65A0}"/>
                  </a:ext>
                </a:extLst>
              </p:cNvPr>
              <p:cNvSpPr/>
              <p:nvPr/>
            </p:nvSpPr>
            <p:spPr>
              <a:xfrm>
                <a:off x="2636424" y="4309535"/>
                <a:ext cx="1904651"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input embedding</a:t>
                </a:r>
              </a:p>
            </p:txBody>
          </p:sp>
          <p:sp>
            <p:nvSpPr>
              <p:cNvPr id="21" name="Rectangle: Rounded Corners 20">
                <a:extLst>
                  <a:ext uri="{FF2B5EF4-FFF2-40B4-BE49-F238E27FC236}">
                    <a16:creationId xmlns:a16="http://schemas.microsoft.com/office/drawing/2014/main" id="{107C7155-9FEA-304A-CD11-58268C9DBEA0}"/>
                  </a:ext>
                </a:extLst>
              </p:cNvPr>
              <p:cNvSpPr/>
              <p:nvPr/>
            </p:nvSpPr>
            <p:spPr>
              <a:xfrm>
                <a:off x="5485460" y="4309535"/>
                <a:ext cx="2012314"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output embedding</a:t>
                </a:r>
              </a:p>
            </p:txBody>
          </p:sp>
          <p:sp>
            <p:nvSpPr>
              <p:cNvPr id="22" name="TextBox 21">
                <a:extLst>
                  <a:ext uri="{FF2B5EF4-FFF2-40B4-BE49-F238E27FC236}">
                    <a16:creationId xmlns:a16="http://schemas.microsoft.com/office/drawing/2014/main" id="{3FB3079B-2794-C057-E958-8D902B2E01D6}"/>
                  </a:ext>
                </a:extLst>
              </p:cNvPr>
              <p:cNvSpPr txBox="1"/>
              <p:nvPr/>
            </p:nvSpPr>
            <p:spPr>
              <a:xfrm>
                <a:off x="5348617" y="63693"/>
                <a:ext cx="2286000" cy="292388"/>
              </a:xfrm>
              <a:prstGeom prst="rect">
                <a:avLst/>
              </a:prstGeom>
              <a:noFill/>
            </p:spPr>
            <p:txBody>
              <a:bodyPr wrap="square">
                <a:spAutoFit/>
              </a:bodyPr>
              <a:lstStyle/>
              <a:p>
                <a:pPr algn="ctr"/>
                <a:r>
                  <a:rPr lang="en-US" sz="3200"/>
                  <a:t>output probabilities</a:t>
                </a:r>
              </a:p>
            </p:txBody>
          </p:sp>
          <p:sp>
            <p:nvSpPr>
              <p:cNvPr id="23" name="Rectangle: Rounded Corners 22">
                <a:extLst>
                  <a:ext uri="{FF2B5EF4-FFF2-40B4-BE49-F238E27FC236}">
                    <a16:creationId xmlns:a16="http://schemas.microsoft.com/office/drawing/2014/main" id="{68933754-C111-32DA-AE39-AFD325700BF8}"/>
                  </a:ext>
                </a:extLst>
              </p:cNvPr>
              <p:cNvSpPr/>
              <p:nvPr/>
            </p:nvSpPr>
            <p:spPr>
              <a:xfrm>
                <a:off x="5055716" y="3455563"/>
                <a:ext cx="2871802"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masked multi-head attention</a:t>
                </a:r>
              </a:p>
            </p:txBody>
          </p:sp>
          <p:sp>
            <p:nvSpPr>
              <p:cNvPr id="24" name="TextBox 23">
                <a:extLst>
                  <a:ext uri="{FF2B5EF4-FFF2-40B4-BE49-F238E27FC236}">
                    <a16:creationId xmlns:a16="http://schemas.microsoft.com/office/drawing/2014/main" id="{FF4FAB10-BA1E-586B-92CB-76EE34317CF6}"/>
                  </a:ext>
                </a:extLst>
              </p:cNvPr>
              <p:cNvSpPr txBox="1"/>
              <p:nvPr/>
            </p:nvSpPr>
            <p:spPr>
              <a:xfrm>
                <a:off x="5348617" y="4751523"/>
                <a:ext cx="2286000" cy="292388"/>
              </a:xfrm>
              <a:prstGeom prst="rect">
                <a:avLst/>
              </a:prstGeom>
              <a:noFill/>
            </p:spPr>
            <p:txBody>
              <a:bodyPr wrap="square">
                <a:spAutoFit/>
              </a:bodyPr>
              <a:lstStyle/>
              <a:p>
                <a:pPr algn="ctr"/>
                <a:r>
                  <a:rPr lang="en-US" sz="3200"/>
                  <a:t>outputs (shifted right)</a:t>
                </a:r>
              </a:p>
            </p:txBody>
          </p:sp>
          <p:cxnSp>
            <p:nvCxnSpPr>
              <p:cNvPr id="25" name="Straight Arrow Connector 24">
                <a:extLst>
                  <a:ext uri="{FF2B5EF4-FFF2-40B4-BE49-F238E27FC236}">
                    <a16:creationId xmlns:a16="http://schemas.microsoft.com/office/drawing/2014/main" id="{25503EF1-D656-CCA6-C8D9-AF11905284BD}"/>
                  </a:ext>
                </a:extLst>
              </p:cNvPr>
              <p:cNvCxnSpPr>
                <a:cxnSpLocks/>
                <a:stCxn id="14" idx="0"/>
                <a:endCxn id="22" idx="2"/>
              </p:cNvCxnSpPr>
              <p:nvPr/>
            </p:nvCxnSpPr>
            <p:spPr>
              <a:xfrm flipV="1">
                <a:off x="6491617" y="356081"/>
                <a:ext cx="0" cy="192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DF8EA54-7E15-8535-0170-401F7FB6B90B}"/>
                  </a:ext>
                </a:extLst>
              </p:cNvPr>
              <p:cNvCxnSpPr>
                <a:cxnSpLocks/>
                <a:stCxn id="16" idx="0"/>
                <a:endCxn id="14" idx="2"/>
              </p:cNvCxnSpPr>
              <p:nvPr/>
            </p:nvCxnSpPr>
            <p:spPr>
              <a:xfrm flipV="1">
                <a:off x="6491617" y="849884"/>
                <a:ext cx="0" cy="14588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62D96F-61C5-4EC0-E6F0-F42BA90EF35A}"/>
                  </a:ext>
                </a:extLst>
              </p:cNvPr>
              <p:cNvCxnSpPr>
                <a:cxnSpLocks/>
                <a:stCxn id="17" idx="0"/>
                <a:endCxn id="16" idx="2"/>
              </p:cNvCxnSpPr>
              <p:nvPr/>
            </p:nvCxnSpPr>
            <p:spPr>
              <a:xfrm flipV="1">
                <a:off x="6491617" y="1297521"/>
                <a:ext cx="0"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A499F6F-F56B-3491-6829-35F6B3F6CF3A}"/>
                  </a:ext>
                </a:extLst>
              </p:cNvPr>
              <p:cNvSpPr/>
              <p:nvPr/>
            </p:nvSpPr>
            <p:spPr>
              <a:xfrm>
                <a:off x="5851537" y="1474228"/>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29" name="Straight Arrow Connector 28">
                <a:extLst>
                  <a:ext uri="{FF2B5EF4-FFF2-40B4-BE49-F238E27FC236}">
                    <a16:creationId xmlns:a16="http://schemas.microsoft.com/office/drawing/2014/main" id="{35FEE45A-F2E2-0164-AB65-8BAA1B32C15A}"/>
                  </a:ext>
                </a:extLst>
              </p:cNvPr>
              <p:cNvCxnSpPr>
                <a:cxnSpLocks/>
                <a:stCxn id="18" idx="0"/>
                <a:endCxn id="17" idx="2"/>
              </p:cNvCxnSpPr>
              <p:nvPr/>
            </p:nvCxnSpPr>
            <p:spPr>
              <a:xfrm flipH="1" flipV="1">
                <a:off x="6491617" y="2120877"/>
                <a:ext cx="1" cy="51133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ED535268-58A0-BB83-4D66-BCFE6FAF4EC1}"/>
                  </a:ext>
                </a:extLst>
              </p:cNvPr>
              <p:cNvSpPr/>
              <p:nvPr/>
            </p:nvSpPr>
            <p:spPr>
              <a:xfrm>
                <a:off x="5851537"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1" name="Straight Arrow Connector 30">
                <a:extLst>
                  <a:ext uri="{FF2B5EF4-FFF2-40B4-BE49-F238E27FC236}">
                    <a16:creationId xmlns:a16="http://schemas.microsoft.com/office/drawing/2014/main" id="{508097BE-FE78-E13E-0CF4-ACC771EC76E4}"/>
                  </a:ext>
                </a:extLst>
              </p:cNvPr>
              <p:cNvCxnSpPr>
                <a:cxnSpLocks/>
                <a:stCxn id="23" idx="0"/>
                <a:endCxn id="18" idx="2"/>
              </p:cNvCxnSpPr>
              <p:nvPr/>
            </p:nvCxnSpPr>
            <p:spPr>
              <a:xfrm flipV="1">
                <a:off x="6491617"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AF7FD5E-A48C-07A9-6EB1-8A749108CB71}"/>
                  </a:ext>
                </a:extLst>
              </p:cNvPr>
              <p:cNvSpPr/>
              <p:nvPr/>
            </p:nvSpPr>
            <p:spPr>
              <a:xfrm>
                <a:off x="5851537"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3" name="Straight Arrow Connector 32">
                <a:extLst>
                  <a:ext uri="{FF2B5EF4-FFF2-40B4-BE49-F238E27FC236}">
                    <a16:creationId xmlns:a16="http://schemas.microsoft.com/office/drawing/2014/main" id="{C41F588A-BC51-0DF3-BF0B-1D80CBA34343}"/>
                  </a:ext>
                </a:extLst>
              </p:cNvPr>
              <p:cNvCxnSpPr>
                <a:cxnSpLocks/>
                <a:stCxn id="24" idx="0"/>
                <a:endCxn id="21" idx="2"/>
              </p:cNvCxnSpPr>
              <p:nvPr/>
            </p:nvCxnSpPr>
            <p:spPr>
              <a:xfrm flipV="1">
                <a:off x="6491617" y="4611287"/>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1A55D6-ECD3-9994-5644-8723BDDE493D}"/>
                  </a:ext>
                </a:extLst>
              </p:cNvPr>
              <p:cNvCxnSpPr>
                <a:cxnSpLocks/>
                <a:stCxn id="21" idx="0"/>
                <a:endCxn id="23" idx="2"/>
              </p:cNvCxnSpPr>
              <p:nvPr/>
            </p:nvCxnSpPr>
            <p:spPr>
              <a:xfrm flipV="1">
                <a:off x="6491617" y="3757315"/>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F6E2E8-B766-F4F9-0C41-DFBE561D215B}"/>
                  </a:ext>
                </a:extLst>
              </p:cNvPr>
              <p:cNvCxnSpPr>
                <a:cxnSpLocks/>
                <a:endCxn id="37" idx="6"/>
              </p:cNvCxnSpPr>
              <p:nvPr/>
            </p:nvCxnSpPr>
            <p:spPr>
              <a:xfrm flipH="1">
                <a:off x="6594497" y="4170150"/>
                <a:ext cx="1333021"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6F4628E-B58D-699E-8039-E41B34F1FACA}"/>
                  </a:ext>
                </a:extLst>
              </p:cNvPr>
              <p:cNvSpPr txBox="1"/>
              <p:nvPr/>
            </p:nvSpPr>
            <p:spPr>
              <a:xfrm>
                <a:off x="8005945" y="4010589"/>
                <a:ext cx="1093105" cy="538609"/>
              </a:xfrm>
              <a:prstGeom prst="rect">
                <a:avLst/>
              </a:prstGeom>
              <a:noFill/>
            </p:spPr>
            <p:txBody>
              <a:bodyPr wrap="square">
                <a:spAutoFit/>
              </a:bodyPr>
              <a:lstStyle/>
              <a:p>
                <a:r>
                  <a:rPr lang="en-US" sz="3200"/>
                  <a:t>positional encoding</a:t>
                </a:r>
              </a:p>
            </p:txBody>
          </p:sp>
          <p:sp>
            <p:nvSpPr>
              <p:cNvPr id="37" name="Oval 36">
                <a:extLst>
                  <a:ext uri="{FF2B5EF4-FFF2-40B4-BE49-F238E27FC236}">
                    <a16:creationId xmlns:a16="http://schemas.microsoft.com/office/drawing/2014/main" id="{14FC1726-6158-C7B8-8EA5-7B9E76637DA4}"/>
                  </a:ext>
                </a:extLst>
              </p:cNvPr>
              <p:cNvSpPr/>
              <p:nvPr/>
            </p:nvSpPr>
            <p:spPr>
              <a:xfrm>
                <a:off x="6411617" y="407871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sp>
            <p:nvSpPr>
              <p:cNvPr id="38" name="Rectangle: Rounded Corners 37">
                <a:extLst>
                  <a:ext uri="{FF2B5EF4-FFF2-40B4-BE49-F238E27FC236}">
                    <a16:creationId xmlns:a16="http://schemas.microsoft.com/office/drawing/2014/main" id="{7DAC33E2-B6CA-1A3E-44C1-D9A0D29292AB}"/>
                  </a:ext>
                </a:extLst>
              </p:cNvPr>
              <p:cNvSpPr/>
              <p:nvPr/>
            </p:nvSpPr>
            <p:spPr>
              <a:xfrm>
                <a:off x="2849279" y="2632207"/>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39" name="Rectangle: Rounded Corners 38">
                <a:extLst>
                  <a:ext uri="{FF2B5EF4-FFF2-40B4-BE49-F238E27FC236}">
                    <a16:creationId xmlns:a16="http://schemas.microsoft.com/office/drawing/2014/main" id="{9C1B4409-2964-F16B-66CF-691AA1BE5637}"/>
                  </a:ext>
                </a:extLst>
              </p:cNvPr>
              <p:cNvSpPr/>
              <p:nvPr/>
            </p:nvSpPr>
            <p:spPr>
              <a:xfrm>
                <a:off x="2519296" y="3455563"/>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40" name="TextBox 39">
                <a:extLst>
                  <a:ext uri="{FF2B5EF4-FFF2-40B4-BE49-F238E27FC236}">
                    <a16:creationId xmlns:a16="http://schemas.microsoft.com/office/drawing/2014/main" id="{87B1C5C2-04BC-82EA-ABF1-EE035E68B772}"/>
                  </a:ext>
                </a:extLst>
              </p:cNvPr>
              <p:cNvSpPr txBox="1"/>
              <p:nvPr/>
            </p:nvSpPr>
            <p:spPr>
              <a:xfrm>
                <a:off x="2445749" y="4751523"/>
                <a:ext cx="2286000" cy="292388"/>
              </a:xfrm>
              <a:prstGeom prst="rect">
                <a:avLst/>
              </a:prstGeom>
              <a:noFill/>
            </p:spPr>
            <p:txBody>
              <a:bodyPr wrap="square">
                <a:spAutoFit/>
              </a:bodyPr>
              <a:lstStyle/>
              <a:p>
                <a:pPr algn="ctr"/>
                <a:r>
                  <a:rPr lang="en-US" sz="3200"/>
                  <a:t>inputs</a:t>
                </a:r>
              </a:p>
            </p:txBody>
          </p:sp>
          <p:cxnSp>
            <p:nvCxnSpPr>
              <p:cNvPr id="41" name="Straight Arrow Connector 40">
                <a:extLst>
                  <a:ext uri="{FF2B5EF4-FFF2-40B4-BE49-F238E27FC236}">
                    <a16:creationId xmlns:a16="http://schemas.microsoft.com/office/drawing/2014/main" id="{2187DE53-619F-46D7-4390-C6937C1303C4}"/>
                  </a:ext>
                </a:extLst>
              </p:cNvPr>
              <p:cNvCxnSpPr>
                <a:cxnSpLocks/>
                <a:stCxn id="39" idx="0"/>
                <a:endCxn id="38" idx="2"/>
              </p:cNvCxnSpPr>
              <p:nvPr/>
            </p:nvCxnSpPr>
            <p:spPr>
              <a:xfrm flipH="1" flipV="1">
                <a:off x="3588749"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0BDE3946-7FC6-EBBF-EFF9-D429A2CC7831}"/>
                  </a:ext>
                </a:extLst>
              </p:cNvPr>
              <p:cNvSpPr/>
              <p:nvPr/>
            </p:nvSpPr>
            <p:spPr>
              <a:xfrm>
                <a:off x="2948669"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43" name="Straight Arrow Connector 42">
                <a:extLst>
                  <a:ext uri="{FF2B5EF4-FFF2-40B4-BE49-F238E27FC236}">
                    <a16:creationId xmlns:a16="http://schemas.microsoft.com/office/drawing/2014/main" id="{552A4A98-2B38-E86D-58A8-25DD9D9EA24F}"/>
                  </a:ext>
                </a:extLst>
              </p:cNvPr>
              <p:cNvCxnSpPr>
                <a:cxnSpLocks/>
                <a:stCxn id="38" idx="0"/>
                <a:endCxn id="60" idx="0"/>
              </p:cNvCxnSpPr>
              <p:nvPr/>
            </p:nvCxnSpPr>
            <p:spPr>
              <a:xfrm flipV="1">
                <a:off x="3588749" y="2287310"/>
                <a:ext cx="0" cy="34489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4798C92-15E5-5E79-035C-64E7CC42FF99}"/>
                  </a:ext>
                </a:extLst>
              </p:cNvPr>
              <p:cNvCxnSpPr>
                <a:cxnSpLocks/>
              </p:cNvCxnSpPr>
              <p:nvPr/>
            </p:nvCxnSpPr>
            <p:spPr>
              <a:xfrm flipV="1">
                <a:off x="3596010" y="4620513"/>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86B218E-8AC3-87B0-BCEE-B7430F4A61EF}"/>
                  </a:ext>
                </a:extLst>
              </p:cNvPr>
              <p:cNvCxnSpPr>
                <a:cxnSpLocks/>
              </p:cNvCxnSpPr>
              <p:nvPr/>
            </p:nvCxnSpPr>
            <p:spPr>
              <a:xfrm flipV="1">
                <a:off x="3596010" y="3766541"/>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902E07F-64D0-5E60-AF5A-7BB51697B51D}"/>
                  </a:ext>
                </a:extLst>
              </p:cNvPr>
              <p:cNvSpPr/>
              <p:nvPr/>
            </p:nvSpPr>
            <p:spPr>
              <a:xfrm>
                <a:off x="3516010" y="4087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47" name="Straight Connector 46">
                <a:extLst>
                  <a:ext uri="{FF2B5EF4-FFF2-40B4-BE49-F238E27FC236}">
                    <a16:creationId xmlns:a16="http://schemas.microsoft.com/office/drawing/2014/main" id="{112933F7-595C-07CE-D3AB-33F022A7154D}"/>
                  </a:ext>
                </a:extLst>
              </p:cNvPr>
              <p:cNvCxnSpPr>
                <a:cxnSpLocks/>
              </p:cNvCxnSpPr>
              <p:nvPr/>
            </p:nvCxnSpPr>
            <p:spPr>
              <a:xfrm flipH="1">
                <a:off x="2035606" y="4185176"/>
                <a:ext cx="1489965"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431A5F-5416-A20B-0357-4B942A90B38D}"/>
                  </a:ext>
                </a:extLst>
              </p:cNvPr>
              <p:cNvSpPr txBox="1"/>
              <p:nvPr/>
            </p:nvSpPr>
            <p:spPr>
              <a:xfrm>
                <a:off x="985644" y="4004348"/>
                <a:ext cx="1093105" cy="538609"/>
              </a:xfrm>
              <a:prstGeom prst="rect">
                <a:avLst/>
              </a:prstGeom>
              <a:noFill/>
            </p:spPr>
            <p:txBody>
              <a:bodyPr wrap="square">
                <a:spAutoFit/>
              </a:bodyPr>
              <a:lstStyle/>
              <a:p>
                <a:pPr algn="r"/>
                <a:r>
                  <a:rPr lang="en-US" sz="3200"/>
                  <a:t>positional encoding</a:t>
                </a:r>
              </a:p>
            </p:txBody>
          </p:sp>
          <p:cxnSp>
            <p:nvCxnSpPr>
              <p:cNvPr id="49" name="Connector: Elbow 48">
                <a:extLst>
                  <a:ext uri="{FF2B5EF4-FFF2-40B4-BE49-F238E27FC236}">
                    <a16:creationId xmlns:a16="http://schemas.microsoft.com/office/drawing/2014/main" id="{57CD1AB0-CDB9-F62A-6810-6B481EA83F91}"/>
                  </a:ext>
                </a:extLst>
              </p:cNvPr>
              <p:cNvCxnSpPr>
                <a:cxnSpLocks/>
                <a:stCxn id="60" idx="0"/>
              </p:cNvCxnSpPr>
              <p:nvPr/>
            </p:nvCxnSpPr>
            <p:spPr>
              <a:xfrm rot="16200000" flipH="1">
                <a:off x="4318631" y="1557427"/>
                <a:ext cx="370589" cy="1830354"/>
              </a:xfrm>
              <a:prstGeom prst="bentConnector4">
                <a:avLst>
                  <a:gd name="adj1" fmla="val -61686"/>
                  <a:gd name="adj2" fmla="val 6748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2CD773E-2DF2-D133-53E0-B6D73BD5B470}"/>
                  </a:ext>
                </a:extLst>
              </p:cNvPr>
              <p:cNvCxnSpPr>
                <a:cxnSpLocks/>
              </p:cNvCxnSpPr>
              <p:nvPr/>
            </p:nvCxnSpPr>
            <p:spPr>
              <a:xfrm rot="16200000" flipH="1">
                <a:off x="4257569" y="1650019"/>
                <a:ext cx="495773" cy="1833415"/>
              </a:xfrm>
              <a:prstGeom prst="bentConnector4">
                <a:avLst>
                  <a:gd name="adj1" fmla="val -54590"/>
                  <a:gd name="adj2" fmla="val 6745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782F408-4B0D-9E75-E382-B07C0897AF32}"/>
                  </a:ext>
                </a:extLst>
              </p:cNvPr>
              <p:cNvCxnSpPr>
                <a:cxnSpLocks/>
              </p:cNvCxnSpPr>
              <p:nvPr/>
            </p:nvCxnSpPr>
            <p:spPr>
              <a:xfrm rot="10800000">
                <a:off x="2948669" y="2420602"/>
                <a:ext cx="647340" cy="638677"/>
              </a:xfrm>
              <a:prstGeom prst="bentConnector3">
                <a:avLst>
                  <a:gd name="adj1" fmla="val 171818"/>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73CA13D-60A8-80E7-CD15-7169C029AD1A}"/>
                  </a:ext>
                </a:extLst>
              </p:cNvPr>
              <p:cNvCxnSpPr>
                <a:cxnSpLocks/>
                <a:endCxn id="42" idx="1"/>
              </p:cNvCxnSpPr>
              <p:nvPr/>
            </p:nvCxnSpPr>
            <p:spPr>
              <a:xfrm rot="16200000" flipV="1">
                <a:off x="2872120" y="3348366"/>
                <a:ext cx="789003" cy="635903"/>
              </a:xfrm>
              <a:prstGeom prst="bentConnector4">
                <a:avLst>
                  <a:gd name="adj1" fmla="val 2676"/>
                  <a:gd name="adj2" fmla="val 19734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BA3C57BB-97A8-0A87-0830-5A3A5F521E3A}"/>
                  </a:ext>
                </a:extLst>
              </p:cNvPr>
              <p:cNvCxnSpPr>
                <a:cxnSpLocks/>
              </p:cNvCxnSpPr>
              <p:nvPr/>
            </p:nvCxnSpPr>
            <p:spPr>
              <a:xfrm flipV="1">
                <a:off x="3607450"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096BA22-5903-8B2E-8422-E228B0C8B4F7}"/>
                  </a:ext>
                </a:extLst>
              </p:cNvPr>
              <p:cNvCxnSpPr>
                <a:cxnSpLocks/>
              </p:cNvCxnSpPr>
              <p:nvPr/>
            </p:nvCxnSpPr>
            <p:spPr>
              <a:xfrm flipH="1" flipV="1">
                <a:off x="3370003"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46FD9C3-50F1-1A88-E20E-34597693583B}"/>
                  </a:ext>
                </a:extLst>
              </p:cNvPr>
              <p:cNvCxnSpPr>
                <a:cxnSpLocks/>
              </p:cNvCxnSpPr>
              <p:nvPr/>
            </p:nvCxnSpPr>
            <p:spPr>
              <a:xfrm flipV="1">
                <a:off x="6492783"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1B1A057C-6129-ABEE-6F5A-829192075EBD}"/>
                  </a:ext>
                </a:extLst>
              </p:cNvPr>
              <p:cNvCxnSpPr>
                <a:cxnSpLocks/>
              </p:cNvCxnSpPr>
              <p:nvPr/>
            </p:nvCxnSpPr>
            <p:spPr>
              <a:xfrm flipH="1" flipV="1">
                <a:off x="6265610"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4A01B44-237C-62C3-51C4-8DBF7C857CB6}"/>
                  </a:ext>
                </a:extLst>
              </p:cNvPr>
              <p:cNvCxnSpPr>
                <a:cxnSpLocks/>
                <a:endCxn id="32" idx="3"/>
              </p:cNvCxnSpPr>
              <p:nvPr/>
            </p:nvCxnSpPr>
            <p:spPr>
              <a:xfrm rot="5400000" flipH="1" flipV="1">
                <a:off x="6430349" y="3317942"/>
                <a:ext cx="747474" cy="655222"/>
              </a:xfrm>
              <a:prstGeom prst="bentConnector4">
                <a:avLst>
                  <a:gd name="adj1" fmla="val -1328"/>
                  <a:gd name="adj2" fmla="val 23053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0402EBC2-FA98-FA7A-F652-D488DEA2B5C4}"/>
                  </a:ext>
                </a:extLst>
              </p:cNvPr>
              <p:cNvCxnSpPr>
                <a:cxnSpLocks/>
                <a:endCxn id="30" idx="3"/>
              </p:cNvCxnSpPr>
              <p:nvPr/>
            </p:nvCxnSpPr>
            <p:spPr>
              <a:xfrm flipV="1">
                <a:off x="6494679" y="2438186"/>
                <a:ext cx="637018" cy="634742"/>
              </a:xfrm>
              <a:prstGeom prst="bentConnector3">
                <a:avLst>
                  <a:gd name="adj1" fmla="val 18265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E867156-8A1F-1B8F-F874-5CADD5753DC5}"/>
                  </a:ext>
                </a:extLst>
              </p:cNvPr>
              <p:cNvCxnSpPr>
                <a:cxnSpLocks/>
              </p:cNvCxnSpPr>
              <p:nvPr/>
            </p:nvCxnSpPr>
            <p:spPr>
              <a:xfrm flipV="1">
                <a:off x="6494679" y="1625042"/>
                <a:ext cx="637018" cy="634742"/>
              </a:xfrm>
              <a:prstGeom prst="bentConnector3">
                <a:avLst>
                  <a:gd name="adj1" fmla="val 13588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F5CD9E89-BF67-264F-D13B-67561FD964C5}"/>
                  </a:ext>
                </a:extLst>
              </p:cNvPr>
              <p:cNvSpPr/>
              <p:nvPr/>
            </p:nvSpPr>
            <p:spPr>
              <a:xfrm>
                <a:off x="2948669"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grpSp>
        <p:sp>
          <p:nvSpPr>
            <p:cNvPr id="10" name="TextBox 9">
              <a:extLst>
                <a:ext uri="{FF2B5EF4-FFF2-40B4-BE49-F238E27FC236}">
                  <a16:creationId xmlns:a16="http://schemas.microsoft.com/office/drawing/2014/main" id="{362BE39F-27EC-31CD-C224-BBDE88725264}"/>
                </a:ext>
              </a:extLst>
            </p:cNvPr>
            <p:cNvSpPr txBox="1"/>
            <p:nvPr/>
          </p:nvSpPr>
          <p:spPr>
            <a:xfrm>
              <a:off x="1766099" y="2971936"/>
              <a:ext cx="418465" cy="292388"/>
            </a:xfrm>
            <a:prstGeom prst="rect">
              <a:avLst/>
            </a:prstGeom>
            <a:noFill/>
          </p:spPr>
          <p:txBody>
            <a:bodyPr wrap="square">
              <a:spAutoFit/>
            </a:bodyPr>
            <a:lstStyle/>
            <a:p>
              <a:pPr algn="r"/>
              <a:r>
                <a:rPr lang="en-US" sz="3200"/>
                <a:t>N</a:t>
              </a:r>
              <a:r>
                <a:rPr lang="en-US" sz="3200" baseline="-25000"/>
                <a:t>x</a:t>
              </a:r>
            </a:p>
          </p:txBody>
        </p:sp>
        <p:sp>
          <p:nvSpPr>
            <p:cNvPr id="11" name="TextBox 10">
              <a:extLst>
                <a:ext uri="{FF2B5EF4-FFF2-40B4-BE49-F238E27FC236}">
                  <a16:creationId xmlns:a16="http://schemas.microsoft.com/office/drawing/2014/main" id="{C871991B-8130-51C0-AE51-C06301C098A0}"/>
                </a:ext>
              </a:extLst>
            </p:cNvPr>
            <p:cNvSpPr txBox="1"/>
            <p:nvPr/>
          </p:nvSpPr>
          <p:spPr>
            <a:xfrm>
              <a:off x="8138305" y="2626935"/>
              <a:ext cx="418465" cy="292388"/>
            </a:xfrm>
            <a:prstGeom prst="rect">
              <a:avLst/>
            </a:prstGeom>
            <a:noFill/>
          </p:spPr>
          <p:txBody>
            <a:bodyPr wrap="square">
              <a:spAutoFit/>
            </a:bodyPr>
            <a:lstStyle/>
            <a:p>
              <a:pPr algn="r"/>
              <a:r>
                <a:rPr lang="en-US" sz="3200"/>
                <a:t>N</a:t>
              </a:r>
              <a:r>
                <a:rPr lang="en-US" sz="3200" baseline="-25000"/>
                <a:t>x</a:t>
              </a:r>
            </a:p>
          </p:txBody>
        </p:sp>
      </p:grpSp>
      <p:sp>
        <p:nvSpPr>
          <p:cNvPr id="64" name="Rectangle 63">
            <a:extLst>
              <a:ext uri="{FF2B5EF4-FFF2-40B4-BE49-F238E27FC236}">
                <a16:creationId xmlns:a16="http://schemas.microsoft.com/office/drawing/2014/main" id="{938FB313-1BE9-6ED3-82E7-490130EA979B}"/>
              </a:ext>
            </a:extLst>
          </p:cNvPr>
          <p:cNvSpPr/>
          <p:nvPr/>
        </p:nvSpPr>
        <p:spPr>
          <a:xfrm>
            <a:off x="1744717" y="3846785"/>
            <a:ext cx="8049022" cy="630044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61" name="Group 60">
            <a:extLst>
              <a:ext uri="{FF2B5EF4-FFF2-40B4-BE49-F238E27FC236}">
                <a16:creationId xmlns:a16="http://schemas.microsoft.com/office/drawing/2014/main" id="{269CA126-4BED-F1D7-41BF-85A176E8C259}"/>
              </a:ext>
            </a:extLst>
          </p:cNvPr>
          <p:cNvGrpSpPr/>
          <p:nvPr/>
        </p:nvGrpSpPr>
        <p:grpSpPr>
          <a:xfrm>
            <a:off x="438581" y="424931"/>
            <a:ext cx="2573238" cy="3575036"/>
            <a:chOff x="909858" y="1093401"/>
            <a:chExt cx="1286619" cy="1787518"/>
          </a:xfrm>
        </p:grpSpPr>
        <p:sp>
          <p:nvSpPr>
            <p:cNvPr id="62" name="Freeform 21">
              <a:extLst>
                <a:ext uri="{FF2B5EF4-FFF2-40B4-BE49-F238E27FC236}">
                  <a16:creationId xmlns:a16="http://schemas.microsoft.com/office/drawing/2014/main" id="{3222F933-FDB5-D31C-B066-0E3F93B222EE}"/>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63" name="TextBox 62">
              <a:extLst>
                <a:ext uri="{FF2B5EF4-FFF2-40B4-BE49-F238E27FC236}">
                  <a16:creationId xmlns:a16="http://schemas.microsoft.com/office/drawing/2014/main" id="{35CF6B73-53F2-4FE6-03A8-C8837CD8A267}"/>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transformer</a:t>
              </a:r>
            </a:p>
            <a:p>
              <a:pPr algn="ctr"/>
              <a:r>
                <a:rPr lang="en-US" sz="3200"/>
                <a:t>model </a:t>
              </a:r>
            </a:p>
            <a:p>
              <a:pPr algn="ctr"/>
              <a:r>
                <a:rPr lang="en-US" sz="3200"/>
                <a:t>architecture</a:t>
              </a:r>
            </a:p>
          </p:txBody>
        </p:sp>
      </p:grpSp>
    </p:spTree>
    <p:extLst>
      <p:ext uri="{BB962C8B-B14F-4D97-AF65-F5344CB8AC3E}">
        <p14:creationId xmlns:p14="http://schemas.microsoft.com/office/powerpoint/2010/main" val="352573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5">
            <a:extLst>
              <a:ext uri="{FF2B5EF4-FFF2-40B4-BE49-F238E27FC236}">
                <a16:creationId xmlns:a16="http://schemas.microsoft.com/office/drawing/2014/main" id="{0E2E14ED-AB44-BCF0-2B60-30240317CB57}"/>
              </a:ext>
            </a:extLst>
          </p:cNvPr>
          <p:cNvSpPr>
            <a:spLocks noChangeAspect="1" noEditPoints="1"/>
          </p:cNvSpPr>
          <p:nvPr/>
        </p:nvSpPr>
        <p:spPr bwMode="auto">
          <a:xfrm>
            <a:off x="15402911" y="7346443"/>
            <a:ext cx="1524000" cy="1649773"/>
          </a:xfrm>
          <a:custGeom>
            <a:avLst/>
            <a:gdLst>
              <a:gd name="T0" fmla="*/ 2293 w 4427"/>
              <a:gd name="T1" fmla="*/ 4184 h 4799"/>
              <a:gd name="T2" fmla="*/ 1911 w 4427"/>
              <a:gd name="T3" fmla="*/ 3664 h 4799"/>
              <a:gd name="T4" fmla="*/ 2744 w 4427"/>
              <a:gd name="T5" fmla="*/ 3596 h 4799"/>
              <a:gd name="T6" fmla="*/ 2928 w 4427"/>
              <a:gd name="T7" fmla="*/ 2515 h 4799"/>
              <a:gd name="T8" fmla="*/ 2561 w 4427"/>
              <a:gd name="T9" fmla="*/ 2515 h 4799"/>
              <a:gd name="T10" fmla="*/ 2928 w 4427"/>
              <a:gd name="T11" fmla="*/ 2515 h 4799"/>
              <a:gd name="T12" fmla="*/ 1659 w 4427"/>
              <a:gd name="T13" fmla="*/ 2515 h 4799"/>
              <a:gd name="T14" fmla="*/ 1843 w 4427"/>
              <a:gd name="T15" fmla="*/ 2698 h 4799"/>
              <a:gd name="T16" fmla="*/ 3979 w 4427"/>
              <a:gd name="T17" fmla="*/ 4325 h 4799"/>
              <a:gd name="T18" fmla="*/ 3916 w 4427"/>
              <a:gd name="T19" fmla="*/ 2886 h 4799"/>
              <a:gd name="T20" fmla="*/ 3979 w 4427"/>
              <a:gd name="T21" fmla="*/ 4325 h 4799"/>
              <a:gd name="T22" fmla="*/ 686 w 4427"/>
              <a:gd name="T23" fmla="*/ 3144 h 4799"/>
              <a:gd name="T24" fmla="*/ 2212 w 4427"/>
              <a:gd name="T25" fmla="*/ 2136 h 4799"/>
              <a:gd name="T26" fmla="*/ 3779 w 4427"/>
              <a:gd name="T27" fmla="*/ 3146 h 4799"/>
              <a:gd name="T28" fmla="*/ 2203 w 4427"/>
              <a:gd name="T29" fmla="*/ 4661 h 4799"/>
              <a:gd name="T30" fmla="*/ 536 w 4427"/>
              <a:gd name="T31" fmla="*/ 2910 h 4799"/>
              <a:gd name="T32" fmla="*/ 978 w 4427"/>
              <a:gd name="T33" fmla="*/ 4255 h 4799"/>
              <a:gd name="T34" fmla="*/ 223 w 4427"/>
              <a:gd name="T35" fmla="*/ 2809 h 4799"/>
              <a:gd name="T36" fmla="*/ 2525 w 4427"/>
              <a:gd name="T37" fmla="*/ 155 h 4799"/>
              <a:gd name="T38" fmla="*/ 2255 w 4427"/>
              <a:gd name="T39" fmla="*/ 136 h 4799"/>
              <a:gd name="T40" fmla="*/ 3916 w 4427"/>
              <a:gd name="T41" fmla="*/ 1999 h 4799"/>
              <a:gd name="T42" fmla="*/ 3916 w 4427"/>
              <a:gd name="T43" fmla="*/ 1999 h 4799"/>
              <a:gd name="T44" fmla="*/ 3788 w 4427"/>
              <a:gd name="T45" fmla="*/ 863 h 4799"/>
              <a:gd name="T46" fmla="*/ 3916 w 4427"/>
              <a:gd name="T47" fmla="*/ 1573 h 4799"/>
              <a:gd name="T48" fmla="*/ 3788 w 4427"/>
              <a:gd name="T49" fmla="*/ 863 h 4799"/>
              <a:gd name="T50" fmla="*/ 397 w 4427"/>
              <a:gd name="T51" fmla="*/ 1824 h 4799"/>
              <a:gd name="T52" fmla="*/ 2734 w 4427"/>
              <a:gd name="T53" fmla="*/ 646 h 4799"/>
              <a:gd name="T54" fmla="*/ 280 w 4427"/>
              <a:gd name="T55" fmla="*/ 1994 h 4799"/>
              <a:gd name="T56" fmla="*/ 1754 w 4427"/>
              <a:gd name="T57" fmla="*/ 1293 h 4799"/>
              <a:gd name="T58" fmla="*/ 1396 w 4427"/>
              <a:gd name="T59" fmla="*/ 676 h 4799"/>
              <a:gd name="T60" fmla="*/ 1754 w 4427"/>
              <a:gd name="T61" fmla="*/ 1293 h 4799"/>
              <a:gd name="T62" fmla="*/ 2807 w 4427"/>
              <a:gd name="T63" fmla="*/ 511 h 4799"/>
              <a:gd name="T64" fmla="*/ 3546 w 4427"/>
              <a:gd name="T65" fmla="*/ 618 h 4799"/>
              <a:gd name="T66" fmla="*/ 536 w 4427"/>
              <a:gd name="T67" fmla="*/ 2773 h 4799"/>
              <a:gd name="T68" fmla="*/ 549 w 4427"/>
              <a:gd name="T69" fmla="*/ 2211 h 4799"/>
              <a:gd name="T70" fmla="*/ 2255 w 4427"/>
              <a:gd name="T71" fmla="*/ 0 h 4799"/>
              <a:gd name="T72" fmla="*/ 94 w 4427"/>
              <a:gd name="T73" fmla="*/ 2070 h 4799"/>
              <a:gd name="T74" fmla="*/ 84 w 4427"/>
              <a:gd name="T75" fmla="*/ 2664 h 4799"/>
              <a:gd name="T76" fmla="*/ 1119 w 4427"/>
              <a:gd name="T77" fmla="*/ 4395 h 4799"/>
              <a:gd name="T78" fmla="*/ 2203 w 4427"/>
              <a:gd name="T79" fmla="*/ 4799 h 4799"/>
              <a:gd name="T80" fmla="*/ 3295 w 4427"/>
              <a:gd name="T81" fmla="*/ 4445 h 4799"/>
              <a:gd name="T82" fmla="*/ 4063 w 4427"/>
              <a:gd name="T83" fmla="*/ 44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27" h="4799">
                <a:moveTo>
                  <a:pt x="2813" y="3664"/>
                </a:moveTo>
                <a:lnTo>
                  <a:pt x="2813" y="3664"/>
                </a:lnTo>
                <a:cubicBezTo>
                  <a:pt x="2813" y="3951"/>
                  <a:pt x="2580" y="4184"/>
                  <a:pt x="2293" y="4184"/>
                </a:cubicBezTo>
                <a:cubicBezTo>
                  <a:pt x="2007" y="4184"/>
                  <a:pt x="1774" y="3951"/>
                  <a:pt x="1774" y="3664"/>
                </a:cubicBezTo>
                <a:cubicBezTo>
                  <a:pt x="1774" y="3626"/>
                  <a:pt x="1805" y="3596"/>
                  <a:pt x="1843" y="3596"/>
                </a:cubicBezTo>
                <a:cubicBezTo>
                  <a:pt x="1881" y="3596"/>
                  <a:pt x="1911" y="3626"/>
                  <a:pt x="1911" y="3664"/>
                </a:cubicBezTo>
                <a:cubicBezTo>
                  <a:pt x="1911" y="3875"/>
                  <a:pt x="2083" y="4046"/>
                  <a:pt x="2293" y="4046"/>
                </a:cubicBezTo>
                <a:cubicBezTo>
                  <a:pt x="2504" y="4046"/>
                  <a:pt x="2676" y="3875"/>
                  <a:pt x="2676" y="3664"/>
                </a:cubicBezTo>
                <a:cubicBezTo>
                  <a:pt x="2676" y="3626"/>
                  <a:pt x="2706" y="3596"/>
                  <a:pt x="2744" y="3596"/>
                </a:cubicBezTo>
                <a:cubicBezTo>
                  <a:pt x="2782" y="3596"/>
                  <a:pt x="2813" y="3626"/>
                  <a:pt x="2813" y="3664"/>
                </a:cubicBezTo>
                <a:lnTo>
                  <a:pt x="2813" y="3664"/>
                </a:lnTo>
                <a:close/>
                <a:moveTo>
                  <a:pt x="2928" y="2515"/>
                </a:moveTo>
                <a:lnTo>
                  <a:pt x="2928" y="2515"/>
                </a:lnTo>
                <a:cubicBezTo>
                  <a:pt x="2928" y="2616"/>
                  <a:pt x="2845" y="2698"/>
                  <a:pt x="2744" y="2698"/>
                </a:cubicBezTo>
                <a:cubicBezTo>
                  <a:pt x="2643" y="2698"/>
                  <a:pt x="2561" y="2616"/>
                  <a:pt x="2561" y="2515"/>
                </a:cubicBezTo>
                <a:cubicBezTo>
                  <a:pt x="2561" y="2414"/>
                  <a:pt x="2643" y="2332"/>
                  <a:pt x="2744" y="2332"/>
                </a:cubicBezTo>
                <a:cubicBezTo>
                  <a:pt x="2845" y="2332"/>
                  <a:pt x="2928" y="2414"/>
                  <a:pt x="2928" y="2515"/>
                </a:cubicBezTo>
                <a:lnTo>
                  <a:pt x="2928" y="2515"/>
                </a:lnTo>
                <a:close/>
                <a:moveTo>
                  <a:pt x="1843" y="2698"/>
                </a:moveTo>
                <a:lnTo>
                  <a:pt x="1843" y="2698"/>
                </a:lnTo>
                <a:cubicBezTo>
                  <a:pt x="1742" y="2698"/>
                  <a:pt x="1659" y="2616"/>
                  <a:pt x="1659" y="2515"/>
                </a:cubicBezTo>
                <a:cubicBezTo>
                  <a:pt x="1659" y="2414"/>
                  <a:pt x="1742" y="2332"/>
                  <a:pt x="1843" y="2332"/>
                </a:cubicBezTo>
                <a:cubicBezTo>
                  <a:pt x="1944" y="2332"/>
                  <a:pt x="2026" y="2414"/>
                  <a:pt x="2026" y="2515"/>
                </a:cubicBezTo>
                <a:cubicBezTo>
                  <a:pt x="2026" y="2616"/>
                  <a:pt x="1944" y="2698"/>
                  <a:pt x="1843" y="2698"/>
                </a:cubicBezTo>
                <a:lnTo>
                  <a:pt x="1843" y="2698"/>
                </a:lnTo>
                <a:close/>
                <a:moveTo>
                  <a:pt x="3979" y="4325"/>
                </a:moveTo>
                <a:lnTo>
                  <a:pt x="3979" y="4325"/>
                </a:lnTo>
                <a:lnTo>
                  <a:pt x="3434" y="4311"/>
                </a:lnTo>
                <a:cubicBezTo>
                  <a:pt x="3731" y="4012"/>
                  <a:pt x="3916" y="3600"/>
                  <a:pt x="3916" y="3146"/>
                </a:cubicBezTo>
                <a:lnTo>
                  <a:pt x="3916" y="2886"/>
                </a:lnTo>
                <a:cubicBezTo>
                  <a:pt x="4060" y="2886"/>
                  <a:pt x="4189" y="2825"/>
                  <a:pt x="4282" y="2729"/>
                </a:cubicBezTo>
                <a:cubicBezTo>
                  <a:pt x="4255" y="3556"/>
                  <a:pt x="4154" y="4093"/>
                  <a:pt x="3979" y="4325"/>
                </a:cubicBezTo>
                <a:lnTo>
                  <a:pt x="3979" y="4325"/>
                </a:lnTo>
                <a:close/>
                <a:moveTo>
                  <a:pt x="2203" y="4661"/>
                </a:moveTo>
                <a:lnTo>
                  <a:pt x="2203" y="4661"/>
                </a:lnTo>
                <a:cubicBezTo>
                  <a:pt x="1367" y="4661"/>
                  <a:pt x="686" y="3981"/>
                  <a:pt x="686" y="3144"/>
                </a:cubicBezTo>
                <a:lnTo>
                  <a:pt x="686" y="2238"/>
                </a:lnTo>
                <a:cubicBezTo>
                  <a:pt x="854" y="2268"/>
                  <a:pt x="1053" y="2291"/>
                  <a:pt x="1272" y="2291"/>
                </a:cubicBezTo>
                <a:cubicBezTo>
                  <a:pt x="1561" y="2291"/>
                  <a:pt x="1884" y="2251"/>
                  <a:pt x="2212" y="2136"/>
                </a:cubicBezTo>
                <a:cubicBezTo>
                  <a:pt x="2877" y="1902"/>
                  <a:pt x="3346" y="1431"/>
                  <a:pt x="3603" y="1113"/>
                </a:cubicBezTo>
                <a:cubicBezTo>
                  <a:pt x="3715" y="1240"/>
                  <a:pt x="3779" y="1404"/>
                  <a:pt x="3779" y="1573"/>
                </a:cubicBezTo>
                <a:lnTo>
                  <a:pt x="3779" y="3146"/>
                </a:lnTo>
                <a:cubicBezTo>
                  <a:pt x="3779" y="3981"/>
                  <a:pt x="3099" y="4661"/>
                  <a:pt x="2263" y="4661"/>
                </a:cubicBezTo>
                <a:lnTo>
                  <a:pt x="2203" y="4661"/>
                </a:lnTo>
                <a:lnTo>
                  <a:pt x="2203" y="4661"/>
                </a:lnTo>
                <a:close/>
                <a:moveTo>
                  <a:pt x="223" y="2809"/>
                </a:moveTo>
                <a:lnTo>
                  <a:pt x="223" y="2809"/>
                </a:lnTo>
                <a:cubicBezTo>
                  <a:pt x="311" y="2872"/>
                  <a:pt x="419" y="2910"/>
                  <a:pt x="536" y="2910"/>
                </a:cubicBezTo>
                <a:cubicBezTo>
                  <a:pt x="540" y="2910"/>
                  <a:pt x="545" y="2910"/>
                  <a:pt x="549" y="2909"/>
                </a:cubicBezTo>
                <a:lnTo>
                  <a:pt x="549" y="3144"/>
                </a:lnTo>
                <a:cubicBezTo>
                  <a:pt x="549" y="3571"/>
                  <a:pt x="712" y="3961"/>
                  <a:pt x="978" y="4255"/>
                </a:cubicBezTo>
                <a:lnTo>
                  <a:pt x="478" y="4243"/>
                </a:lnTo>
                <a:cubicBezTo>
                  <a:pt x="266" y="3943"/>
                  <a:pt x="231" y="3199"/>
                  <a:pt x="223" y="2809"/>
                </a:cubicBezTo>
                <a:lnTo>
                  <a:pt x="223" y="2809"/>
                </a:lnTo>
                <a:close/>
                <a:moveTo>
                  <a:pt x="2255" y="136"/>
                </a:moveTo>
                <a:lnTo>
                  <a:pt x="2255" y="136"/>
                </a:lnTo>
                <a:cubicBezTo>
                  <a:pt x="2346" y="136"/>
                  <a:pt x="2436" y="143"/>
                  <a:pt x="2525" y="155"/>
                </a:cubicBezTo>
                <a:cubicBezTo>
                  <a:pt x="2214" y="198"/>
                  <a:pt x="1765" y="302"/>
                  <a:pt x="1327" y="557"/>
                </a:cubicBezTo>
                <a:cubicBezTo>
                  <a:pt x="870" y="823"/>
                  <a:pt x="562" y="1173"/>
                  <a:pt x="383" y="1420"/>
                </a:cubicBezTo>
                <a:cubicBezTo>
                  <a:pt x="696" y="659"/>
                  <a:pt x="1424" y="136"/>
                  <a:pt x="2255" y="136"/>
                </a:cubicBezTo>
                <a:lnTo>
                  <a:pt x="2255" y="136"/>
                </a:lnTo>
                <a:close/>
                <a:moveTo>
                  <a:pt x="3916" y="1999"/>
                </a:moveTo>
                <a:lnTo>
                  <a:pt x="3916" y="1999"/>
                </a:lnTo>
                <a:cubicBezTo>
                  <a:pt x="4122" y="2000"/>
                  <a:pt x="4289" y="2168"/>
                  <a:pt x="4289" y="2374"/>
                </a:cubicBezTo>
                <a:cubicBezTo>
                  <a:pt x="4289" y="2580"/>
                  <a:pt x="4122" y="2748"/>
                  <a:pt x="3916" y="2749"/>
                </a:cubicBezTo>
                <a:lnTo>
                  <a:pt x="3916" y="1999"/>
                </a:lnTo>
                <a:lnTo>
                  <a:pt x="3916" y="1999"/>
                </a:lnTo>
                <a:close/>
                <a:moveTo>
                  <a:pt x="3788" y="863"/>
                </a:moveTo>
                <a:lnTo>
                  <a:pt x="3788" y="863"/>
                </a:lnTo>
                <a:cubicBezTo>
                  <a:pt x="4052" y="1178"/>
                  <a:pt x="4229" y="1575"/>
                  <a:pt x="4276" y="2012"/>
                </a:cubicBezTo>
                <a:cubicBezTo>
                  <a:pt x="4184" y="1920"/>
                  <a:pt x="4057" y="1862"/>
                  <a:pt x="3916" y="1861"/>
                </a:cubicBezTo>
                <a:lnTo>
                  <a:pt x="3916" y="1573"/>
                </a:lnTo>
                <a:cubicBezTo>
                  <a:pt x="3916" y="1362"/>
                  <a:pt x="3833" y="1158"/>
                  <a:pt x="3688" y="1004"/>
                </a:cubicBezTo>
                <a:cubicBezTo>
                  <a:pt x="3731" y="947"/>
                  <a:pt x="3764" y="899"/>
                  <a:pt x="3788" y="863"/>
                </a:cubicBezTo>
                <a:lnTo>
                  <a:pt x="3788" y="863"/>
                </a:lnTo>
                <a:close/>
                <a:moveTo>
                  <a:pt x="280" y="1994"/>
                </a:moveTo>
                <a:lnTo>
                  <a:pt x="280" y="1994"/>
                </a:lnTo>
                <a:cubicBezTo>
                  <a:pt x="306" y="1952"/>
                  <a:pt x="346" y="1893"/>
                  <a:pt x="397" y="1824"/>
                </a:cubicBezTo>
                <a:cubicBezTo>
                  <a:pt x="661" y="1813"/>
                  <a:pt x="1241" y="1750"/>
                  <a:pt x="1823" y="1411"/>
                </a:cubicBezTo>
                <a:cubicBezTo>
                  <a:pt x="2221" y="1180"/>
                  <a:pt x="2515" y="880"/>
                  <a:pt x="2708" y="640"/>
                </a:cubicBezTo>
                <a:cubicBezTo>
                  <a:pt x="2716" y="643"/>
                  <a:pt x="2725" y="646"/>
                  <a:pt x="2734" y="646"/>
                </a:cubicBezTo>
                <a:cubicBezTo>
                  <a:pt x="3163" y="655"/>
                  <a:pt x="3515" y="747"/>
                  <a:pt x="3668" y="794"/>
                </a:cubicBezTo>
                <a:cubicBezTo>
                  <a:pt x="3516" y="1020"/>
                  <a:pt x="2994" y="1715"/>
                  <a:pt x="2166" y="2006"/>
                </a:cubicBezTo>
                <a:cubicBezTo>
                  <a:pt x="1339" y="2297"/>
                  <a:pt x="527" y="2076"/>
                  <a:pt x="280" y="1994"/>
                </a:cubicBezTo>
                <a:lnTo>
                  <a:pt x="280" y="1994"/>
                </a:lnTo>
                <a:close/>
                <a:moveTo>
                  <a:pt x="1754" y="1293"/>
                </a:moveTo>
                <a:lnTo>
                  <a:pt x="1754" y="1293"/>
                </a:lnTo>
                <a:cubicBezTo>
                  <a:pt x="1190" y="1621"/>
                  <a:pt x="615" y="1678"/>
                  <a:pt x="374" y="1687"/>
                </a:cubicBezTo>
                <a:cubicBezTo>
                  <a:pt x="373" y="1686"/>
                  <a:pt x="373" y="1687"/>
                  <a:pt x="372" y="1686"/>
                </a:cubicBezTo>
                <a:cubicBezTo>
                  <a:pt x="497" y="1481"/>
                  <a:pt x="830" y="1005"/>
                  <a:pt x="1396" y="676"/>
                </a:cubicBezTo>
                <a:cubicBezTo>
                  <a:pt x="1961" y="347"/>
                  <a:pt x="2558" y="280"/>
                  <a:pt x="2807" y="266"/>
                </a:cubicBezTo>
                <a:cubicBezTo>
                  <a:pt x="2673" y="477"/>
                  <a:pt x="2321" y="963"/>
                  <a:pt x="1754" y="1293"/>
                </a:cubicBezTo>
                <a:lnTo>
                  <a:pt x="1754" y="1293"/>
                </a:lnTo>
                <a:close/>
                <a:moveTo>
                  <a:pt x="3546" y="618"/>
                </a:moveTo>
                <a:lnTo>
                  <a:pt x="3546" y="618"/>
                </a:lnTo>
                <a:cubicBezTo>
                  <a:pt x="3369" y="573"/>
                  <a:pt x="3110" y="524"/>
                  <a:pt x="2807" y="511"/>
                </a:cubicBezTo>
                <a:cubicBezTo>
                  <a:pt x="2885" y="404"/>
                  <a:pt x="2938" y="318"/>
                  <a:pt x="2967" y="270"/>
                </a:cubicBezTo>
                <a:cubicBezTo>
                  <a:pt x="3179" y="352"/>
                  <a:pt x="3374" y="470"/>
                  <a:pt x="3546" y="618"/>
                </a:cubicBezTo>
                <a:lnTo>
                  <a:pt x="3546" y="618"/>
                </a:lnTo>
                <a:close/>
                <a:moveTo>
                  <a:pt x="549" y="2772"/>
                </a:moveTo>
                <a:lnTo>
                  <a:pt x="549" y="2772"/>
                </a:lnTo>
                <a:cubicBezTo>
                  <a:pt x="545" y="2772"/>
                  <a:pt x="540" y="2773"/>
                  <a:pt x="536" y="2773"/>
                </a:cubicBezTo>
                <a:cubicBezTo>
                  <a:pt x="316" y="2773"/>
                  <a:pt x="137" y="2594"/>
                  <a:pt x="137" y="2374"/>
                </a:cubicBezTo>
                <a:cubicBezTo>
                  <a:pt x="137" y="2281"/>
                  <a:pt x="170" y="2192"/>
                  <a:pt x="228" y="2121"/>
                </a:cubicBezTo>
                <a:cubicBezTo>
                  <a:pt x="296" y="2145"/>
                  <a:pt x="406" y="2179"/>
                  <a:pt x="549" y="2211"/>
                </a:cubicBezTo>
                <a:lnTo>
                  <a:pt x="549" y="2772"/>
                </a:lnTo>
                <a:lnTo>
                  <a:pt x="549" y="2772"/>
                </a:lnTo>
                <a:close/>
                <a:moveTo>
                  <a:pt x="2255" y="0"/>
                </a:moveTo>
                <a:lnTo>
                  <a:pt x="2255" y="0"/>
                </a:lnTo>
                <a:cubicBezTo>
                  <a:pt x="1159" y="0"/>
                  <a:pt x="232" y="848"/>
                  <a:pt x="99" y="1979"/>
                </a:cubicBezTo>
                <a:lnTo>
                  <a:pt x="94" y="2070"/>
                </a:lnTo>
                <a:cubicBezTo>
                  <a:pt x="33" y="2159"/>
                  <a:pt x="0" y="2265"/>
                  <a:pt x="0" y="2374"/>
                </a:cubicBezTo>
                <a:cubicBezTo>
                  <a:pt x="0" y="2480"/>
                  <a:pt x="31" y="2579"/>
                  <a:pt x="84" y="2662"/>
                </a:cubicBezTo>
                <a:cubicBezTo>
                  <a:pt x="84" y="2663"/>
                  <a:pt x="84" y="2663"/>
                  <a:pt x="84" y="2664"/>
                </a:cubicBezTo>
                <a:cubicBezTo>
                  <a:pt x="90" y="3236"/>
                  <a:pt x="129" y="4033"/>
                  <a:pt x="390" y="4354"/>
                </a:cubicBezTo>
                <a:cubicBezTo>
                  <a:pt x="403" y="4370"/>
                  <a:pt x="422" y="4379"/>
                  <a:pt x="442" y="4379"/>
                </a:cubicBezTo>
                <a:lnTo>
                  <a:pt x="1119" y="4395"/>
                </a:lnTo>
                <a:cubicBezTo>
                  <a:pt x="1120" y="4395"/>
                  <a:pt x="1120" y="4395"/>
                  <a:pt x="1121" y="4395"/>
                </a:cubicBezTo>
                <a:cubicBezTo>
                  <a:pt x="1122" y="4395"/>
                  <a:pt x="1122" y="4395"/>
                  <a:pt x="1123" y="4395"/>
                </a:cubicBezTo>
                <a:cubicBezTo>
                  <a:pt x="1413" y="4646"/>
                  <a:pt x="1791" y="4799"/>
                  <a:pt x="2203" y="4799"/>
                </a:cubicBezTo>
                <a:lnTo>
                  <a:pt x="2263" y="4799"/>
                </a:lnTo>
                <a:cubicBezTo>
                  <a:pt x="2649" y="4799"/>
                  <a:pt x="3004" y="4665"/>
                  <a:pt x="3286" y="4443"/>
                </a:cubicBezTo>
                <a:cubicBezTo>
                  <a:pt x="3289" y="4443"/>
                  <a:pt x="3292" y="4445"/>
                  <a:pt x="3295" y="4445"/>
                </a:cubicBezTo>
                <a:lnTo>
                  <a:pt x="4010" y="4463"/>
                </a:lnTo>
                <a:cubicBezTo>
                  <a:pt x="4010" y="4463"/>
                  <a:pt x="4011" y="4463"/>
                  <a:pt x="4011" y="4463"/>
                </a:cubicBezTo>
                <a:cubicBezTo>
                  <a:pt x="4031" y="4463"/>
                  <a:pt x="4050" y="4455"/>
                  <a:pt x="4063" y="4439"/>
                </a:cubicBezTo>
                <a:cubicBezTo>
                  <a:pt x="4389" y="4059"/>
                  <a:pt x="4427" y="3009"/>
                  <a:pt x="4427" y="2252"/>
                </a:cubicBezTo>
                <a:cubicBezTo>
                  <a:pt x="4427" y="1009"/>
                  <a:pt x="3453" y="0"/>
                  <a:pt x="2255" y="0"/>
                </a:cubicBez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73" name="Speech Bubble: Rectangle with Corners Rounded 72">
            <a:extLst>
              <a:ext uri="{FF2B5EF4-FFF2-40B4-BE49-F238E27FC236}">
                <a16:creationId xmlns:a16="http://schemas.microsoft.com/office/drawing/2014/main" id="{5B950C90-AB62-0C32-2B8A-6030653ADA6C}"/>
              </a:ext>
            </a:extLst>
          </p:cNvPr>
          <p:cNvSpPr/>
          <p:nvPr/>
        </p:nvSpPr>
        <p:spPr>
          <a:xfrm>
            <a:off x="9144001" y="4851549"/>
            <a:ext cx="7020910" cy="2494894"/>
          </a:xfrm>
          <a:prstGeom prst="wedgeRoundRectCallout">
            <a:avLst>
              <a:gd name="adj1" fmla="val 36801"/>
              <a:gd name="adj2" fmla="val 71217"/>
              <a:gd name="adj3" fmla="val 1666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4"/>
                </a:solidFill>
              </a:rPr>
              <a:t>If the decoder is autoregressive how is it that it is more parallelizable then RNNs? </a:t>
            </a:r>
          </a:p>
        </p:txBody>
      </p:sp>
      <p:sp>
        <p:nvSpPr>
          <p:cNvPr id="79" name="TextBox 78">
            <a:extLst>
              <a:ext uri="{FF2B5EF4-FFF2-40B4-BE49-F238E27FC236}">
                <a16:creationId xmlns:a16="http://schemas.microsoft.com/office/drawing/2014/main" id="{17385877-E672-2131-D0F2-B3D3EE23FEA8}"/>
              </a:ext>
            </a:extLst>
          </p:cNvPr>
          <p:cNvSpPr txBox="1"/>
          <p:nvPr/>
        </p:nvSpPr>
        <p:spPr>
          <a:xfrm>
            <a:off x="2809045" y="794311"/>
            <a:ext cx="4183118" cy="715089"/>
          </a:xfrm>
          <a:prstGeom prst="roundRect">
            <a:avLst/>
          </a:prstGeom>
          <a:solidFill>
            <a:schemeClr val="accent4"/>
          </a:solidFill>
          <a:ln>
            <a:solidFill>
              <a:schemeClr val="accent4"/>
            </a:solidFill>
          </a:ln>
        </p:spPr>
        <p:txBody>
          <a:bodyPr wrap="square" rtlCol="0">
            <a:spAutoFit/>
          </a:bodyPr>
          <a:lstStyle/>
          <a:p>
            <a:pPr algn="ctr"/>
            <a:r>
              <a:rPr lang="en-US">
                <a:solidFill>
                  <a:schemeClr val="bg1"/>
                </a:solidFill>
                <a:latin typeface="+mj-lt"/>
              </a:rPr>
              <a:t>Teacher Forcing</a:t>
            </a:r>
            <a:endParaRPr lang="en-US">
              <a:solidFill>
                <a:schemeClr val="bg1"/>
              </a:solidFill>
            </a:endParaRPr>
          </a:p>
        </p:txBody>
      </p:sp>
      <p:sp>
        <p:nvSpPr>
          <p:cNvPr id="80" name="Content Placeholder 1">
            <a:extLst>
              <a:ext uri="{FF2B5EF4-FFF2-40B4-BE49-F238E27FC236}">
                <a16:creationId xmlns:a16="http://schemas.microsoft.com/office/drawing/2014/main" id="{D37541BF-D2F6-F981-10F1-B8E55745DC0E}"/>
              </a:ext>
            </a:extLst>
          </p:cNvPr>
          <p:cNvSpPr txBox="1">
            <a:spLocks/>
          </p:cNvSpPr>
          <p:nvPr/>
        </p:nvSpPr>
        <p:spPr>
          <a:xfrm>
            <a:off x="2809044" y="1900466"/>
            <a:ext cx="9316108" cy="1094812"/>
          </a:xfrm>
          <a:prstGeom prst="roundRect">
            <a:avLst/>
          </a:prstGeom>
          <a:noFill/>
          <a:ln w="38100">
            <a:solidFill>
              <a:schemeClr val="accent4"/>
            </a:solidFill>
          </a:ln>
        </p:spPr>
        <p:txBody>
          <a:bodyPr anchor="ctr">
            <a:no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r>
              <a:rPr lang="en-US" sz="3600">
                <a:latin typeface="+mj-lt"/>
              </a:rPr>
              <a:t>Spanish: </a:t>
            </a:r>
            <a:r>
              <a:rPr lang="en-US" sz="3600"/>
              <a:t>Atención es todo lo que necesitas.</a:t>
            </a:r>
          </a:p>
        </p:txBody>
      </p:sp>
      <p:sp>
        <p:nvSpPr>
          <p:cNvPr id="82" name="Content Placeholder 1">
            <a:extLst>
              <a:ext uri="{FF2B5EF4-FFF2-40B4-BE49-F238E27FC236}">
                <a16:creationId xmlns:a16="http://schemas.microsoft.com/office/drawing/2014/main" id="{F2E9653F-FF02-8E6D-D972-C8EBB9B94BB2}"/>
              </a:ext>
            </a:extLst>
          </p:cNvPr>
          <p:cNvSpPr txBox="1">
            <a:spLocks/>
          </p:cNvSpPr>
          <p:nvPr/>
        </p:nvSpPr>
        <p:spPr>
          <a:xfrm>
            <a:off x="2809044" y="3279508"/>
            <a:ext cx="9316108" cy="1094812"/>
          </a:xfrm>
          <a:prstGeom prst="roundRect">
            <a:avLst/>
          </a:prstGeom>
          <a:noFill/>
          <a:ln w="38100">
            <a:solidFill>
              <a:schemeClr val="accent4"/>
            </a:solidFill>
          </a:ln>
        </p:spPr>
        <p:txBody>
          <a:bodyPr anchor="ctr">
            <a:no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r>
              <a:rPr lang="en-US" sz="3600">
                <a:latin typeface="+mj-lt"/>
              </a:rPr>
              <a:t>English: </a:t>
            </a:r>
            <a:r>
              <a:rPr lang="en-US" sz="3600"/>
              <a:t>Attention is all you need.</a:t>
            </a:r>
          </a:p>
        </p:txBody>
      </p:sp>
      <p:sp>
        <p:nvSpPr>
          <p:cNvPr id="83" name="Callout: Line 82">
            <a:extLst>
              <a:ext uri="{FF2B5EF4-FFF2-40B4-BE49-F238E27FC236}">
                <a16:creationId xmlns:a16="http://schemas.microsoft.com/office/drawing/2014/main" id="{AF01E384-A6A4-F26E-CB64-56C9041120C7}"/>
              </a:ext>
            </a:extLst>
          </p:cNvPr>
          <p:cNvSpPr/>
          <p:nvPr/>
        </p:nvSpPr>
        <p:spPr>
          <a:xfrm>
            <a:off x="13155527" y="1971459"/>
            <a:ext cx="1495894" cy="913070"/>
          </a:xfrm>
          <a:prstGeom prst="borderCallout1">
            <a:avLst>
              <a:gd name="adj1" fmla="val 50177"/>
              <a:gd name="adj2" fmla="val -56"/>
              <a:gd name="adj3" fmla="val 52213"/>
              <a:gd name="adj4" fmla="val -61723"/>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r>
              <a:rPr lang="en-US">
                <a:solidFill>
                  <a:srgbClr val="000000"/>
                </a:solidFill>
              </a:rPr>
              <a:t>input</a:t>
            </a:r>
          </a:p>
        </p:txBody>
      </p:sp>
      <p:sp>
        <p:nvSpPr>
          <p:cNvPr id="84" name="Callout: Line 83">
            <a:extLst>
              <a:ext uri="{FF2B5EF4-FFF2-40B4-BE49-F238E27FC236}">
                <a16:creationId xmlns:a16="http://schemas.microsoft.com/office/drawing/2014/main" id="{AE32B023-520C-A439-43B3-D504B9F8C9AE}"/>
              </a:ext>
            </a:extLst>
          </p:cNvPr>
          <p:cNvSpPr/>
          <p:nvPr/>
        </p:nvSpPr>
        <p:spPr>
          <a:xfrm>
            <a:off x="13155526" y="3362009"/>
            <a:ext cx="1703473" cy="913070"/>
          </a:xfrm>
          <a:prstGeom prst="borderCallout1">
            <a:avLst>
              <a:gd name="adj1" fmla="val 50177"/>
              <a:gd name="adj2" fmla="val -56"/>
              <a:gd name="adj3" fmla="val 52213"/>
              <a:gd name="adj4" fmla="val -61723"/>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r>
              <a:rPr lang="en-US" dirty="0">
                <a:solidFill>
                  <a:srgbClr val="000000"/>
                </a:solidFill>
              </a:rPr>
              <a:t>target</a:t>
            </a:r>
          </a:p>
        </p:txBody>
      </p:sp>
    </p:spTree>
    <p:extLst>
      <p:ext uri="{BB962C8B-B14F-4D97-AF65-F5344CB8AC3E}">
        <p14:creationId xmlns:p14="http://schemas.microsoft.com/office/powerpoint/2010/main" val="1495845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4420DA-B259-8061-CFD4-6FAB2F29833D}"/>
              </a:ext>
            </a:extLst>
          </p:cNvPr>
          <p:cNvGrpSpPr/>
          <p:nvPr/>
        </p:nvGrpSpPr>
        <p:grpSpPr>
          <a:xfrm>
            <a:off x="1971288" y="127386"/>
            <a:ext cx="16226812" cy="9960436"/>
            <a:chOff x="985644" y="63693"/>
            <a:chExt cx="8113406" cy="4980218"/>
          </a:xfrm>
        </p:grpSpPr>
        <p:grpSp>
          <p:nvGrpSpPr>
            <p:cNvPr id="9" name="Group 8">
              <a:extLst>
                <a:ext uri="{FF2B5EF4-FFF2-40B4-BE49-F238E27FC236}">
                  <a16:creationId xmlns:a16="http://schemas.microsoft.com/office/drawing/2014/main" id="{A4A79328-DD46-446C-2CB1-4107B86D9D33}"/>
                </a:ext>
              </a:extLst>
            </p:cNvPr>
            <p:cNvGrpSpPr/>
            <p:nvPr/>
          </p:nvGrpSpPr>
          <p:grpSpPr>
            <a:xfrm>
              <a:off x="985644" y="63693"/>
              <a:ext cx="8113406" cy="4980218"/>
              <a:chOff x="985644" y="63693"/>
              <a:chExt cx="8113406" cy="4980218"/>
            </a:xfrm>
          </p:grpSpPr>
          <p:sp>
            <p:nvSpPr>
              <p:cNvPr id="12" name="Rectangle: Rounded Corners 11">
                <a:extLst>
                  <a:ext uri="{FF2B5EF4-FFF2-40B4-BE49-F238E27FC236}">
                    <a16:creationId xmlns:a16="http://schemas.microsoft.com/office/drawing/2014/main" id="{89195153-D35C-34AF-065E-34080A07166B}"/>
                  </a:ext>
                </a:extLst>
              </p:cNvPr>
              <p:cNvSpPr/>
              <p:nvPr/>
            </p:nvSpPr>
            <p:spPr>
              <a:xfrm>
                <a:off x="2186095" y="2159180"/>
                <a:ext cx="2558784" cy="1964067"/>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Rounded Corners 12">
                <a:extLst>
                  <a:ext uri="{FF2B5EF4-FFF2-40B4-BE49-F238E27FC236}">
                    <a16:creationId xmlns:a16="http://schemas.microsoft.com/office/drawing/2014/main" id="{4F5976C8-BD21-E7A3-F164-6DC0B45F1D06}"/>
                  </a:ext>
                </a:extLst>
              </p:cNvPr>
              <p:cNvSpPr/>
              <p:nvPr/>
            </p:nvSpPr>
            <p:spPr>
              <a:xfrm>
                <a:off x="4948371" y="1402608"/>
                <a:ext cx="3209986" cy="2720640"/>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Rounded Corners 13">
                <a:extLst>
                  <a:ext uri="{FF2B5EF4-FFF2-40B4-BE49-F238E27FC236}">
                    <a16:creationId xmlns:a16="http://schemas.microsoft.com/office/drawing/2014/main" id="{B3A75FDE-AC5C-E8B5-D32F-C1023055744D}"/>
                  </a:ext>
                </a:extLst>
              </p:cNvPr>
              <p:cNvSpPr/>
              <p:nvPr/>
            </p:nvSpPr>
            <p:spPr>
              <a:xfrm>
                <a:off x="5851537" y="548132"/>
                <a:ext cx="1280160" cy="3017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softmax</a:t>
                </a:r>
              </a:p>
            </p:txBody>
          </p:sp>
          <p:sp>
            <p:nvSpPr>
              <p:cNvPr id="16" name="Rectangle: Rounded Corners 15">
                <a:extLst>
                  <a:ext uri="{FF2B5EF4-FFF2-40B4-BE49-F238E27FC236}">
                    <a16:creationId xmlns:a16="http://schemas.microsoft.com/office/drawing/2014/main" id="{FB30374F-138B-91E2-E254-B88E9F79BED0}"/>
                  </a:ext>
                </a:extLst>
              </p:cNvPr>
              <p:cNvSpPr/>
              <p:nvPr/>
            </p:nvSpPr>
            <p:spPr>
              <a:xfrm>
                <a:off x="5851537" y="995769"/>
                <a:ext cx="1280160" cy="30175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linear</a:t>
                </a:r>
              </a:p>
            </p:txBody>
          </p:sp>
          <p:sp>
            <p:nvSpPr>
              <p:cNvPr id="17" name="Rectangle: Rounded Corners 16">
                <a:extLst>
                  <a:ext uri="{FF2B5EF4-FFF2-40B4-BE49-F238E27FC236}">
                    <a16:creationId xmlns:a16="http://schemas.microsoft.com/office/drawing/2014/main" id="{29A144EB-7092-D64F-FB67-943FF3BDEFE2}"/>
                  </a:ext>
                </a:extLst>
              </p:cNvPr>
              <p:cNvSpPr/>
              <p:nvPr/>
            </p:nvSpPr>
            <p:spPr>
              <a:xfrm>
                <a:off x="5752147" y="1819125"/>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18" name="Rectangle: Rounded Corners 17">
                <a:extLst>
                  <a:ext uri="{FF2B5EF4-FFF2-40B4-BE49-F238E27FC236}">
                    <a16:creationId xmlns:a16="http://schemas.microsoft.com/office/drawing/2014/main" id="{2F57861F-D597-EBCC-D45D-CD967E737EDB}"/>
                  </a:ext>
                </a:extLst>
              </p:cNvPr>
              <p:cNvSpPr/>
              <p:nvPr/>
            </p:nvSpPr>
            <p:spPr>
              <a:xfrm>
                <a:off x="5422164" y="2632207"/>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20" name="Rectangle: Rounded Corners 19">
                <a:extLst>
                  <a:ext uri="{FF2B5EF4-FFF2-40B4-BE49-F238E27FC236}">
                    <a16:creationId xmlns:a16="http://schemas.microsoft.com/office/drawing/2014/main" id="{854367A3-232A-7B13-8F35-770D25A49794}"/>
                  </a:ext>
                </a:extLst>
              </p:cNvPr>
              <p:cNvSpPr/>
              <p:nvPr/>
            </p:nvSpPr>
            <p:spPr>
              <a:xfrm>
                <a:off x="2636424" y="4309535"/>
                <a:ext cx="1904651"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input embedding</a:t>
                </a:r>
              </a:p>
            </p:txBody>
          </p:sp>
          <p:sp>
            <p:nvSpPr>
              <p:cNvPr id="21" name="Rectangle: Rounded Corners 20">
                <a:extLst>
                  <a:ext uri="{FF2B5EF4-FFF2-40B4-BE49-F238E27FC236}">
                    <a16:creationId xmlns:a16="http://schemas.microsoft.com/office/drawing/2014/main" id="{C79BF5E7-48F2-F1B2-9989-CE192647EBA2}"/>
                  </a:ext>
                </a:extLst>
              </p:cNvPr>
              <p:cNvSpPr/>
              <p:nvPr/>
            </p:nvSpPr>
            <p:spPr>
              <a:xfrm>
                <a:off x="5485460" y="4309535"/>
                <a:ext cx="2012314"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output embedding</a:t>
                </a:r>
              </a:p>
            </p:txBody>
          </p:sp>
          <p:sp>
            <p:nvSpPr>
              <p:cNvPr id="22" name="TextBox 21">
                <a:extLst>
                  <a:ext uri="{FF2B5EF4-FFF2-40B4-BE49-F238E27FC236}">
                    <a16:creationId xmlns:a16="http://schemas.microsoft.com/office/drawing/2014/main" id="{06DE0611-B443-571C-FDF6-12017B861E8F}"/>
                  </a:ext>
                </a:extLst>
              </p:cNvPr>
              <p:cNvSpPr txBox="1"/>
              <p:nvPr/>
            </p:nvSpPr>
            <p:spPr>
              <a:xfrm>
                <a:off x="5348617" y="63693"/>
                <a:ext cx="2286000" cy="292388"/>
              </a:xfrm>
              <a:prstGeom prst="rect">
                <a:avLst/>
              </a:prstGeom>
              <a:noFill/>
            </p:spPr>
            <p:txBody>
              <a:bodyPr wrap="square">
                <a:spAutoFit/>
              </a:bodyPr>
              <a:lstStyle/>
              <a:p>
                <a:pPr algn="ctr"/>
                <a:r>
                  <a:rPr lang="en-US" sz="3200"/>
                  <a:t>output probabilities</a:t>
                </a:r>
              </a:p>
            </p:txBody>
          </p:sp>
          <p:sp>
            <p:nvSpPr>
              <p:cNvPr id="23" name="Rectangle: Rounded Corners 22">
                <a:extLst>
                  <a:ext uri="{FF2B5EF4-FFF2-40B4-BE49-F238E27FC236}">
                    <a16:creationId xmlns:a16="http://schemas.microsoft.com/office/drawing/2014/main" id="{61EDE623-6CE0-5645-A731-4535DDE7EC3F}"/>
                  </a:ext>
                </a:extLst>
              </p:cNvPr>
              <p:cNvSpPr/>
              <p:nvPr/>
            </p:nvSpPr>
            <p:spPr>
              <a:xfrm>
                <a:off x="5055716" y="3455563"/>
                <a:ext cx="2871802"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masked multi-head attention</a:t>
                </a:r>
              </a:p>
            </p:txBody>
          </p:sp>
          <p:sp>
            <p:nvSpPr>
              <p:cNvPr id="24" name="TextBox 23">
                <a:extLst>
                  <a:ext uri="{FF2B5EF4-FFF2-40B4-BE49-F238E27FC236}">
                    <a16:creationId xmlns:a16="http://schemas.microsoft.com/office/drawing/2014/main" id="{4B1B2CEE-BBD2-C351-1780-E28D272BD5BE}"/>
                  </a:ext>
                </a:extLst>
              </p:cNvPr>
              <p:cNvSpPr txBox="1"/>
              <p:nvPr/>
            </p:nvSpPr>
            <p:spPr>
              <a:xfrm>
                <a:off x="5348617" y="4751523"/>
                <a:ext cx="2286000" cy="292388"/>
              </a:xfrm>
              <a:prstGeom prst="rect">
                <a:avLst/>
              </a:prstGeom>
              <a:noFill/>
            </p:spPr>
            <p:txBody>
              <a:bodyPr wrap="square">
                <a:spAutoFit/>
              </a:bodyPr>
              <a:lstStyle/>
              <a:p>
                <a:pPr algn="ctr"/>
                <a:r>
                  <a:rPr lang="en-US" sz="3200"/>
                  <a:t>outputs (shifted right)</a:t>
                </a:r>
              </a:p>
            </p:txBody>
          </p:sp>
          <p:cxnSp>
            <p:nvCxnSpPr>
              <p:cNvPr id="25" name="Straight Arrow Connector 24">
                <a:extLst>
                  <a:ext uri="{FF2B5EF4-FFF2-40B4-BE49-F238E27FC236}">
                    <a16:creationId xmlns:a16="http://schemas.microsoft.com/office/drawing/2014/main" id="{2E4A9245-6FDD-CC30-0165-15E94781FCA0}"/>
                  </a:ext>
                </a:extLst>
              </p:cNvPr>
              <p:cNvCxnSpPr>
                <a:cxnSpLocks/>
                <a:stCxn id="14" idx="0"/>
                <a:endCxn id="22" idx="2"/>
              </p:cNvCxnSpPr>
              <p:nvPr/>
            </p:nvCxnSpPr>
            <p:spPr>
              <a:xfrm flipV="1">
                <a:off x="6491617" y="356081"/>
                <a:ext cx="0" cy="192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1E5849-5B0C-8C51-B679-A0A44E97CAE8}"/>
                  </a:ext>
                </a:extLst>
              </p:cNvPr>
              <p:cNvCxnSpPr>
                <a:cxnSpLocks/>
                <a:stCxn id="16" idx="0"/>
                <a:endCxn id="14" idx="2"/>
              </p:cNvCxnSpPr>
              <p:nvPr/>
            </p:nvCxnSpPr>
            <p:spPr>
              <a:xfrm flipV="1">
                <a:off x="6491617" y="849884"/>
                <a:ext cx="0" cy="14588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B783E1-D8CB-304D-FB07-3222C799BFBC}"/>
                  </a:ext>
                </a:extLst>
              </p:cNvPr>
              <p:cNvCxnSpPr>
                <a:cxnSpLocks/>
                <a:stCxn id="17" idx="0"/>
                <a:endCxn id="16" idx="2"/>
              </p:cNvCxnSpPr>
              <p:nvPr/>
            </p:nvCxnSpPr>
            <p:spPr>
              <a:xfrm flipV="1">
                <a:off x="6491617" y="1297521"/>
                <a:ext cx="0"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4EFAC50-39C3-8CBE-6CC1-3063557D871D}"/>
                  </a:ext>
                </a:extLst>
              </p:cNvPr>
              <p:cNvSpPr/>
              <p:nvPr/>
            </p:nvSpPr>
            <p:spPr>
              <a:xfrm>
                <a:off x="5851537" y="1474228"/>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29" name="Straight Arrow Connector 28">
                <a:extLst>
                  <a:ext uri="{FF2B5EF4-FFF2-40B4-BE49-F238E27FC236}">
                    <a16:creationId xmlns:a16="http://schemas.microsoft.com/office/drawing/2014/main" id="{47C78ADA-DCA9-B6A0-419E-C2A2FCC2475D}"/>
                  </a:ext>
                </a:extLst>
              </p:cNvPr>
              <p:cNvCxnSpPr>
                <a:cxnSpLocks/>
                <a:stCxn id="18" idx="0"/>
                <a:endCxn id="17" idx="2"/>
              </p:cNvCxnSpPr>
              <p:nvPr/>
            </p:nvCxnSpPr>
            <p:spPr>
              <a:xfrm flipH="1" flipV="1">
                <a:off x="6491617" y="2120877"/>
                <a:ext cx="1" cy="51133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7EBCEF2D-473E-CB4C-F771-9B79DA18EE28}"/>
                  </a:ext>
                </a:extLst>
              </p:cNvPr>
              <p:cNvSpPr/>
              <p:nvPr/>
            </p:nvSpPr>
            <p:spPr>
              <a:xfrm>
                <a:off x="5851537"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1" name="Straight Arrow Connector 30">
                <a:extLst>
                  <a:ext uri="{FF2B5EF4-FFF2-40B4-BE49-F238E27FC236}">
                    <a16:creationId xmlns:a16="http://schemas.microsoft.com/office/drawing/2014/main" id="{BC8B8D8C-F17E-DBD6-23B8-DED332445340}"/>
                  </a:ext>
                </a:extLst>
              </p:cNvPr>
              <p:cNvCxnSpPr>
                <a:cxnSpLocks/>
                <a:stCxn id="23" idx="0"/>
                <a:endCxn id="18" idx="2"/>
              </p:cNvCxnSpPr>
              <p:nvPr/>
            </p:nvCxnSpPr>
            <p:spPr>
              <a:xfrm flipV="1">
                <a:off x="6491617"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918C5041-5F6E-B139-0E20-6D7D424690BF}"/>
                  </a:ext>
                </a:extLst>
              </p:cNvPr>
              <p:cNvSpPr/>
              <p:nvPr/>
            </p:nvSpPr>
            <p:spPr>
              <a:xfrm>
                <a:off x="5851537"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3" name="Straight Arrow Connector 32">
                <a:extLst>
                  <a:ext uri="{FF2B5EF4-FFF2-40B4-BE49-F238E27FC236}">
                    <a16:creationId xmlns:a16="http://schemas.microsoft.com/office/drawing/2014/main" id="{5B825E38-E5C9-9FA0-0713-490DBF1DF035}"/>
                  </a:ext>
                </a:extLst>
              </p:cNvPr>
              <p:cNvCxnSpPr>
                <a:cxnSpLocks/>
                <a:stCxn id="24" idx="0"/>
                <a:endCxn id="21" idx="2"/>
              </p:cNvCxnSpPr>
              <p:nvPr/>
            </p:nvCxnSpPr>
            <p:spPr>
              <a:xfrm flipV="1">
                <a:off x="6491617" y="4611287"/>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AE5A167-B340-9474-A819-47DBD55C78DC}"/>
                  </a:ext>
                </a:extLst>
              </p:cNvPr>
              <p:cNvCxnSpPr>
                <a:cxnSpLocks/>
                <a:stCxn id="21" idx="0"/>
                <a:endCxn id="23" idx="2"/>
              </p:cNvCxnSpPr>
              <p:nvPr/>
            </p:nvCxnSpPr>
            <p:spPr>
              <a:xfrm flipV="1">
                <a:off x="6491617" y="3757315"/>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4711E59-3496-9C0A-98C5-4F6B406E7EED}"/>
                  </a:ext>
                </a:extLst>
              </p:cNvPr>
              <p:cNvCxnSpPr>
                <a:cxnSpLocks/>
              </p:cNvCxnSpPr>
              <p:nvPr/>
            </p:nvCxnSpPr>
            <p:spPr>
              <a:xfrm>
                <a:off x="6575861" y="4188959"/>
                <a:ext cx="1489965"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0D5323B-17E7-9063-904F-E7F6195D9840}"/>
                  </a:ext>
                </a:extLst>
              </p:cNvPr>
              <p:cNvSpPr txBox="1"/>
              <p:nvPr/>
            </p:nvSpPr>
            <p:spPr>
              <a:xfrm>
                <a:off x="8005945" y="4010589"/>
                <a:ext cx="1093105" cy="538609"/>
              </a:xfrm>
              <a:prstGeom prst="rect">
                <a:avLst/>
              </a:prstGeom>
              <a:noFill/>
            </p:spPr>
            <p:txBody>
              <a:bodyPr wrap="square">
                <a:spAutoFit/>
              </a:bodyPr>
              <a:lstStyle/>
              <a:p>
                <a:r>
                  <a:rPr lang="en-US" sz="3200"/>
                  <a:t>positional encoding</a:t>
                </a:r>
              </a:p>
            </p:txBody>
          </p:sp>
          <p:sp>
            <p:nvSpPr>
              <p:cNvPr id="37" name="Oval 36">
                <a:extLst>
                  <a:ext uri="{FF2B5EF4-FFF2-40B4-BE49-F238E27FC236}">
                    <a16:creationId xmlns:a16="http://schemas.microsoft.com/office/drawing/2014/main" id="{C6735CC3-6F10-2AC5-7636-7AF5B32D1301}"/>
                  </a:ext>
                </a:extLst>
              </p:cNvPr>
              <p:cNvSpPr/>
              <p:nvPr/>
            </p:nvSpPr>
            <p:spPr>
              <a:xfrm>
                <a:off x="6411617" y="407871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sp>
            <p:nvSpPr>
              <p:cNvPr id="38" name="Rectangle: Rounded Corners 37">
                <a:extLst>
                  <a:ext uri="{FF2B5EF4-FFF2-40B4-BE49-F238E27FC236}">
                    <a16:creationId xmlns:a16="http://schemas.microsoft.com/office/drawing/2014/main" id="{EA597114-5D71-F29B-2FDB-88B7BC6BBFC3}"/>
                  </a:ext>
                </a:extLst>
              </p:cNvPr>
              <p:cNvSpPr/>
              <p:nvPr/>
            </p:nvSpPr>
            <p:spPr>
              <a:xfrm>
                <a:off x="2849279" y="2632207"/>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39" name="Rectangle: Rounded Corners 38">
                <a:extLst>
                  <a:ext uri="{FF2B5EF4-FFF2-40B4-BE49-F238E27FC236}">
                    <a16:creationId xmlns:a16="http://schemas.microsoft.com/office/drawing/2014/main" id="{5C3538D2-F591-7457-18E3-107647906D10}"/>
                  </a:ext>
                </a:extLst>
              </p:cNvPr>
              <p:cNvSpPr/>
              <p:nvPr/>
            </p:nvSpPr>
            <p:spPr>
              <a:xfrm>
                <a:off x="2519296" y="3455563"/>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40" name="TextBox 39">
                <a:extLst>
                  <a:ext uri="{FF2B5EF4-FFF2-40B4-BE49-F238E27FC236}">
                    <a16:creationId xmlns:a16="http://schemas.microsoft.com/office/drawing/2014/main" id="{5D00925B-778C-AFED-F31D-7D9725CF1807}"/>
                  </a:ext>
                </a:extLst>
              </p:cNvPr>
              <p:cNvSpPr txBox="1"/>
              <p:nvPr/>
            </p:nvSpPr>
            <p:spPr>
              <a:xfrm>
                <a:off x="2445749" y="4751523"/>
                <a:ext cx="2286000" cy="292388"/>
              </a:xfrm>
              <a:prstGeom prst="rect">
                <a:avLst/>
              </a:prstGeom>
              <a:noFill/>
            </p:spPr>
            <p:txBody>
              <a:bodyPr wrap="square">
                <a:spAutoFit/>
              </a:bodyPr>
              <a:lstStyle/>
              <a:p>
                <a:pPr algn="ctr"/>
                <a:r>
                  <a:rPr lang="en-US" sz="3200"/>
                  <a:t>inputs</a:t>
                </a:r>
              </a:p>
            </p:txBody>
          </p:sp>
          <p:cxnSp>
            <p:nvCxnSpPr>
              <p:cNvPr id="41" name="Straight Arrow Connector 40">
                <a:extLst>
                  <a:ext uri="{FF2B5EF4-FFF2-40B4-BE49-F238E27FC236}">
                    <a16:creationId xmlns:a16="http://schemas.microsoft.com/office/drawing/2014/main" id="{7A1D7C16-DF61-8BEA-7134-489574B601B8}"/>
                  </a:ext>
                </a:extLst>
              </p:cNvPr>
              <p:cNvCxnSpPr>
                <a:cxnSpLocks/>
                <a:stCxn id="39" idx="0"/>
                <a:endCxn id="38" idx="2"/>
              </p:cNvCxnSpPr>
              <p:nvPr/>
            </p:nvCxnSpPr>
            <p:spPr>
              <a:xfrm flipH="1" flipV="1">
                <a:off x="3588749"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C5CF0ED8-7AD2-1E60-7DA5-B913615A14FE}"/>
                  </a:ext>
                </a:extLst>
              </p:cNvPr>
              <p:cNvSpPr/>
              <p:nvPr/>
            </p:nvSpPr>
            <p:spPr>
              <a:xfrm>
                <a:off x="2948669"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43" name="Straight Arrow Connector 42">
                <a:extLst>
                  <a:ext uri="{FF2B5EF4-FFF2-40B4-BE49-F238E27FC236}">
                    <a16:creationId xmlns:a16="http://schemas.microsoft.com/office/drawing/2014/main" id="{10195DDF-7851-C167-D139-836867120CBD}"/>
                  </a:ext>
                </a:extLst>
              </p:cNvPr>
              <p:cNvCxnSpPr>
                <a:cxnSpLocks/>
                <a:stCxn id="38" idx="0"/>
                <a:endCxn id="60" idx="0"/>
              </p:cNvCxnSpPr>
              <p:nvPr/>
            </p:nvCxnSpPr>
            <p:spPr>
              <a:xfrm flipV="1">
                <a:off x="3588749" y="2287310"/>
                <a:ext cx="0" cy="34489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68F70A-C65C-9CAE-B084-B10A46B0A8A6}"/>
                  </a:ext>
                </a:extLst>
              </p:cNvPr>
              <p:cNvCxnSpPr>
                <a:cxnSpLocks/>
              </p:cNvCxnSpPr>
              <p:nvPr/>
            </p:nvCxnSpPr>
            <p:spPr>
              <a:xfrm flipV="1">
                <a:off x="3596010" y="4620513"/>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E279CA-A0C1-AE2A-8103-D714002AB79A}"/>
                  </a:ext>
                </a:extLst>
              </p:cNvPr>
              <p:cNvCxnSpPr>
                <a:cxnSpLocks/>
              </p:cNvCxnSpPr>
              <p:nvPr/>
            </p:nvCxnSpPr>
            <p:spPr>
              <a:xfrm flipV="1">
                <a:off x="3596010" y="3766541"/>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EDF9428-7B15-ED14-7698-8B0207C014EE}"/>
                  </a:ext>
                </a:extLst>
              </p:cNvPr>
              <p:cNvSpPr/>
              <p:nvPr/>
            </p:nvSpPr>
            <p:spPr>
              <a:xfrm>
                <a:off x="3516010" y="4087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47" name="Straight Connector 46">
                <a:extLst>
                  <a:ext uri="{FF2B5EF4-FFF2-40B4-BE49-F238E27FC236}">
                    <a16:creationId xmlns:a16="http://schemas.microsoft.com/office/drawing/2014/main" id="{B56B17A3-C791-1214-FC12-C4E93CE7BCE8}"/>
                  </a:ext>
                </a:extLst>
              </p:cNvPr>
              <p:cNvCxnSpPr>
                <a:cxnSpLocks/>
              </p:cNvCxnSpPr>
              <p:nvPr/>
            </p:nvCxnSpPr>
            <p:spPr>
              <a:xfrm flipH="1">
                <a:off x="2035606" y="4185176"/>
                <a:ext cx="1489965"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285A2BC-C1C5-21BF-67D2-E0BD512CE069}"/>
                  </a:ext>
                </a:extLst>
              </p:cNvPr>
              <p:cNvSpPr txBox="1"/>
              <p:nvPr/>
            </p:nvSpPr>
            <p:spPr>
              <a:xfrm>
                <a:off x="985644" y="4004348"/>
                <a:ext cx="1093105" cy="538609"/>
              </a:xfrm>
              <a:prstGeom prst="rect">
                <a:avLst/>
              </a:prstGeom>
              <a:noFill/>
            </p:spPr>
            <p:txBody>
              <a:bodyPr wrap="square">
                <a:spAutoFit/>
              </a:bodyPr>
              <a:lstStyle/>
              <a:p>
                <a:pPr algn="r"/>
                <a:r>
                  <a:rPr lang="en-US" sz="3200"/>
                  <a:t>positional encoding</a:t>
                </a:r>
              </a:p>
            </p:txBody>
          </p:sp>
          <p:cxnSp>
            <p:nvCxnSpPr>
              <p:cNvPr id="49" name="Connector: Elbow 48">
                <a:extLst>
                  <a:ext uri="{FF2B5EF4-FFF2-40B4-BE49-F238E27FC236}">
                    <a16:creationId xmlns:a16="http://schemas.microsoft.com/office/drawing/2014/main" id="{FD2A95AA-4EDE-30CD-3BE5-6BC551A6350A}"/>
                  </a:ext>
                </a:extLst>
              </p:cNvPr>
              <p:cNvCxnSpPr>
                <a:cxnSpLocks/>
                <a:stCxn id="60" idx="0"/>
              </p:cNvCxnSpPr>
              <p:nvPr/>
            </p:nvCxnSpPr>
            <p:spPr>
              <a:xfrm rot="16200000" flipH="1">
                <a:off x="4318631" y="1557427"/>
                <a:ext cx="370589" cy="1830354"/>
              </a:xfrm>
              <a:prstGeom prst="bentConnector4">
                <a:avLst>
                  <a:gd name="adj1" fmla="val -61686"/>
                  <a:gd name="adj2" fmla="val 6748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2B31B41-0301-861A-443A-543CFE82CF9F}"/>
                  </a:ext>
                </a:extLst>
              </p:cNvPr>
              <p:cNvCxnSpPr>
                <a:cxnSpLocks/>
              </p:cNvCxnSpPr>
              <p:nvPr/>
            </p:nvCxnSpPr>
            <p:spPr>
              <a:xfrm rot="16200000" flipH="1">
                <a:off x="4257569" y="1650019"/>
                <a:ext cx="495773" cy="1833415"/>
              </a:xfrm>
              <a:prstGeom prst="bentConnector4">
                <a:avLst>
                  <a:gd name="adj1" fmla="val -54590"/>
                  <a:gd name="adj2" fmla="val 6745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A9BAEAA-C472-DFB0-A547-ABBDCED10481}"/>
                  </a:ext>
                </a:extLst>
              </p:cNvPr>
              <p:cNvCxnSpPr>
                <a:cxnSpLocks/>
              </p:cNvCxnSpPr>
              <p:nvPr/>
            </p:nvCxnSpPr>
            <p:spPr>
              <a:xfrm rot="10800000">
                <a:off x="2948669" y="2420602"/>
                <a:ext cx="647340" cy="638677"/>
              </a:xfrm>
              <a:prstGeom prst="bentConnector3">
                <a:avLst>
                  <a:gd name="adj1" fmla="val 171818"/>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8084AAC-3247-537D-E694-53DE244200AE}"/>
                  </a:ext>
                </a:extLst>
              </p:cNvPr>
              <p:cNvCxnSpPr>
                <a:cxnSpLocks/>
                <a:endCxn id="42" idx="1"/>
              </p:cNvCxnSpPr>
              <p:nvPr/>
            </p:nvCxnSpPr>
            <p:spPr>
              <a:xfrm rot="16200000" flipV="1">
                <a:off x="2872120" y="3348366"/>
                <a:ext cx="789003" cy="635903"/>
              </a:xfrm>
              <a:prstGeom prst="bentConnector4">
                <a:avLst>
                  <a:gd name="adj1" fmla="val 2676"/>
                  <a:gd name="adj2" fmla="val 19734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8675DCD-93DE-0A03-BA7E-6E9CD8EA4BD4}"/>
                  </a:ext>
                </a:extLst>
              </p:cNvPr>
              <p:cNvCxnSpPr>
                <a:cxnSpLocks/>
              </p:cNvCxnSpPr>
              <p:nvPr/>
            </p:nvCxnSpPr>
            <p:spPr>
              <a:xfrm flipV="1">
                <a:off x="3607450"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7955AC09-E1B1-D4CD-AB3A-713FF48B41B8}"/>
                  </a:ext>
                </a:extLst>
              </p:cNvPr>
              <p:cNvCxnSpPr>
                <a:cxnSpLocks/>
              </p:cNvCxnSpPr>
              <p:nvPr/>
            </p:nvCxnSpPr>
            <p:spPr>
              <a:xfrm flipH="1" flipV="1">
                <a:off x="3370003"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43A6D6B-1950-834F-4DBE-7039F9CCE721}"/>
                  </a:ext>
                </a:extLst>
              </p:cNvPr>
              <p:cNvCxnSpPr>
                <a:cxnSpLocks/>
              </p:cNvCxnSpPr>
              <p:nvPr/>
            </p:nvCxnSpPr>
            <p:spPr>
              <a:xfrm flipV="1">
                <a:off x="6492783"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3626AAA-C8B3-BC31-A48C-4FCFF8506C8B}"/>
                  </a:ext>
                </a:extLst>
              </p:cNvPr>
              <p:cNvCxnSpPr>
                <a:cxnSpLocks/>
              </p:cNvCxnSpPr>
              <p:nvPr/>
            </p:nvCxnSpPr>
            <p:spPr>
              <a:xfrm flipH="1" flipV="1">
                <a:off x="6265610"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094CBD5A-6D36-7D98-68C6-3D0E84800DA5}"/>
                  </a:ext>
                </a:extLst>
              </p:cNvPr>
              <p:cNvCxnSpPr>
                <a:cxnSpLocks/>
                <a:endCxn id="32" idx="3"/>
              </p:cNvCxnSpPr>
              <p:nvPr/>
            </p:nvCxnSpPr>
            <p:spPr>
              <a:xfrm rot="5400000" flipH="1" flipV="1">
                <a:off x="6430349" y="3317942"/>
                <a:ext cx="747474" cy="655222"/>
              </a:xfrm>
              <a:prstGeom prst="bentConnector4">
                <a:avLst>
                  <a:gd name="adj1" fmla="val -1328"/>
                  <a:gd name="adj2" fmla="val 23053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EE6668D-ADB7-3C0D-F108-AAFCA80E24DA}"/>
                  </a:ext>
                </a:extLst>
              </p:cNvPr>
              <p:cNvCxnSpPr>
                <a:cxnSpLocks/>
                <a:endCxn id="30" idx="3"/>
              </p:cNvCxnSpPr>
              <p:nvPr/>
            </p:nvCxnSpPr>
            <p:spPr>
              <a:xfrm flipV="1">
                <a:off x="6494679" y="2438186"/>
                <a:ext cx="637018" cy="634742"/>
              </a:xfrm>
              <a:prstGeom prst="bentConnector3">
                <a:avLst>
                  <a:gd name="adj1" fmla="val 18265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D27F939-61E4-B4ED-5C1D-518EA4A0100E}"/>
                  </a:ext>
                </a:extLst>
              </p:cNvPr>
              <p:cNvCxnSpPr>
                <a:cxnSpLocks/>
              </p:cNvCxnSpPr>
              <p:nvPr/>
            </p:nvCxnSpPr>
            <p:spPr>
              <a:xfrm flipV="1">
                <a:off x="6494679" y="1625042"/>
                <a:ext cx="637018" cy="634742"/>
              </a:xfrm>
              <a:prstGeom prst="bentConnector3">
                <a:avLst>
                  <a:gd name="adj1" fmla="val 13588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3E238468-C3AD-2C4A-23A2-7F0170352943}"/>
                  </a:ext>
                </a:extLst>
              </p:cNvPr>
              <p:cNvSpPr/>
              <p:nvPr/>
            </p:nvSpPr>
            <p:spPr>
              <a:xfrm>
                <a:off x="2948669"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grpSp>
        <p:sp>
          <p:nvSpPr>
            <p:cNvPr id="10" name="TextBox 9">
              <a:extLst>
                <a:ext uri="{FF2B5EF4-FFF2-40B4-BE49-F238E27FC236}">
                  <a16:creationId xmlns:a16="http://schemas.microsoft.com/office/drawing/2014/main" id="{FAB34835-1B69-C736-105A-AE2C65EC94AB}"/>
                </a:ext>
              </a:extLst>
            </p:cNvPr>
            <p:cNvSpPr txBox="1"/>
            <p:nvPr/>
          </p:nvSpPr>
          <p:spPr>
            <a:xfrm>
              <a:off x="1766099" y="2971936"/>
              <a:ext cx="418465" cy="292388"/>
            </a:xfrm>
            <a:prstGeom prst="rect">
              <a:avLst/>
            </a:prstGeom>
            <a:noFill/>
          </p:spPr>
          <p:txBody>
            <a:bodyPr wrap="square">
              <a:spAutoFit/>
            </a:bodyPr>
            <a:lstStyle/>
            <a:p>
              <a:pPr algn="r"/>
              <a:r>
                <a:rPr lang="en-US" sz="3200"/>
                <a:t>N</a:t>
              </a:r>
              <a:r>
                <a:rPr lang="en-US" sz="3200" baseline="-25000"/>
                <a:t>x</a:t>
              </a:r>
            </a:p>
          </p:txBody>
        </p:sp>
        <p:sp>
          <p:nvSpPr>
            <p:cNvPr id="11" name="TextBox 10">
              <a:extLst>
                <a:ext uri="{FF2B5EF4-FFF2-40B4-BE49-F238E27FC236}">
                  <a16:creationId xmlns:a16="http://schemas.microsoft.com/office/drawing/2014/main" id="{4401F7A1-5530-ED87-2F80-F75BFA0A00B9}"/>
                </a:ext>
              </a:extLst>
            </p:cNvPr>
            <p:cNvSpPr txBox="1"/>
            <p:nvPr/>
          </p:nvSpPr>
          <p:spPr>
            <a:xfrm>
              <a:off x="8138305" y="2626935"/>
              <a:ext cx="418465" cy="292388"/>
            </a:xfrm>
            <a:prstGeom prst="rect">
              <a:avLst/>
            </a:prstGeom>
            <a:noFill/>
          </p:spPr>
          <p:txBody>
            <a:bodyPr wrap="square">
              <a:spAutoFit/>
            </a:bodyPr>
            <a:lstStyle/>
            <a:p>
              <a:pPr algn="r"/>
              <a:r>
                <a:rPr lang="en-US" sz="3200"/>
                <a:t>N</a:t>
              </a:r>
              <a:r>
                <a:rPr lang="en-US" sz="3200" baseline="-25000"/>
                <a:t>x</a:t>
              </a:r>
            </a:p>
          </p:txBody>
        </p:sp>
      </p:grpSp>
      <p:sp>
        <p:nvSpPr>
          <p:cNvPr id="61" name="Rectangle 60">
            <a:extLst>
              <a:ext uri="{FF2B5EF4-FFF2-40B4-BE49-F238E27FC236}">
                <a16:creationId xmlns:a16="http://schemas.microsoft.com/office/drawing/2014/main" id="{0EE3D2C9-7BCA-7F71-1089-807968C6346C}"/>
              </a:ext>
            </a:extLst>
          </p:cNvPr>
          <p:cNvSpPr/>
          <p:nvPr/>
        </p:nvSpPr>
        <p:spPr>
          <a:xfrm>
            <a:off x="1744716" y="3999967"/>
            <a:ext cx="16453384" cy="45416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62" name="Group 61">
            <a:extLst>
              <a:ext uri="{FF2B5EF4-FFF2-40B4-BE49-F238E27FC236}">
                <a16:creationId xmlns:a16="http://schemas.microsoft.com/office/drawing/2014/main" id="{510DC6A5-F3FC-77F9-2087-AAB37F46E21D}"/>
              </a:ext>
            </a:extLst>
          </p:cNvPr>
          <p:cNvGrpSpPr/>
          <p:nvPr/>
        </p:nvGrpSpPr>
        <p:grpSpPr>
          <a:xfrm>
            <a:off x="438581" y="424931"/>
            <a:ext cx="2573238" cy="3575036"/>
            <a:chOff x="909858" y="1093401"/>
            <a:chExt cx="1286619" cy="1787518"/>
          </a:xfrm>
        </p:grpSpPr>
        <p:sp>
          <p:nvSpPr>
            <p:cNvPr id="63" name="Freeform 21">
              <a:extLst>
                <a:ext uri="{FF2B5EF4-FFF2-40B4-BE49-F238E27FC236}">
                  <a16:creationId xmlns:a16="http://schemas.microsoft.com/office/drawing/2014/main" id="{585EAA31-891D-87CF-93E7-5E588058DBE9}"/>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64" name="TextBox 63">
              <a:extLst>
                <a:ext uri="{FF2B5EF4-FFF2-40B4-BE49-F238E27FC236}">
                  <a16:creationId xmlns:a16="http://schemas.microsoft.com/office/drawing/2014/main" id="{D00CD25A-34C8-82A6-8F5D-2E7BE098C899}"/>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transformer</a:t>
              </a:r>
            </a:p>
            <a:p>
              <a:pPr algn="ctr"/>
              <a:r>
                <a:rPr lang="en-US" sz="3200"/>
                <a:t>model </a:t>
              </a:r>
            </a:p>
            <a:p>
              <a:pPr algn="ctr"/>
              <a:r>
                <a:rPr lang="en-US" sz="3200"/>
                <a:t>architecture</a:t>
              </a:r>
            </a:p>
          </p:txBody>
        </p:sp>
      </p:grpSp>
      <p:sp>
        <p:nvSpPr>
          <p:cNvPr id="65" name="Rectangle 64">
            <a:extLst>
              <a:ext uri="{FF2B5EF4-FFF2-40B4-BE49-F238E27FC236}">
                <a16:creationId xmlns:a16="http://schemas.microsoft.com/office/drawing/2014/main" id="{461ADA55-BCF6-AE96-CDF8-A85406110910}"/>
              </a:ext>
            </a:extLst>
          </p:cNvPr>
          <p:cNvSpPr/>
          <p:nvPr/>
        </p:nvSpPr>
        <p:spPr>
          <a:xfrm>
            <a:off x="1926525" y="8582370"/>
            <a:ext cx="2230974" cy="7684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6" name="Rectangle 65">
            <a:extLst>
              <a:ext uri="{FF2B5EF4-FFF2-40B4-BE49-F238E27FC236}">
                <a16:creationId xmlns:a16="http://schemas.microsoft.com/office/drawing/2014/main" id="{1BB65F9A-C29B-F846-B9FF-F85B49098362}"/>
              </a:ext>
            </a:extLst>
          </p:cNvPr>
          <p:cNvSpPr/>
          <p:nvPr/>
        </p:nvSpPr>
        <p:spPr>
          <a:xfrm>
            <a:off x="9564859" y="127385"/>
            <a:ext cx="8113542" cy="38725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7" name="Rectangle 66">
            <a:extLst>
              <a:ext uri="{FF2B5EF4-FFF2-40B4-BE49-F238E27FC236}">
                <a16:creationId xmlns:a16="http://schemas.microsoft.com/office/drawing/2014/main" id="{AE24C185-CFED-3D26-ED56-4EDBA8AA9ED2}"/>
              </a:ext>
            </a:extLst>
          </p:cNvPr>
          <p:cNvSpPr/>
          <p:nvPr/>
        </p:nvSpPr>
        <p:spPr>
          <a:xfrm>
            <a:off x="15670014" y="8523180"/>
            <a:ext cx="2412028" cy="8690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180491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99A32FD-0E03-0AC6-4D49-8AE678CB74D6}"/>
              </a:ext>
            </a:extLst>
          </p:cNvPr>
          <p:cNvSpPr>
            <a:spLocks noGrp="1"/>
          </p:cNvSpPr>
          <p:nvPr>
            <p:ph type="title"/>
          </p:nvPr>
        </p:nvSpPr>
        <p:spPr>
          <a:xfrm>
            <a:off x="1257300" y="547688"/>
            <a:ext cx="15773400" cy="914400"/>
          </a:xfrm>
        </p:spPr>
        <p:txBody>
          <a:bodyPr anchor="ctr">
            <a:normAutofit/>
          </a:bodyPr>
          <a:lstStyle/>
          <a:p>
            <a:r>
              <a:rPr lang="en-US" sz="5200"/>
              <a:t>Embeddings</a:t>
            </a:r>
          </a:p>
        </p:txBody>
      </p:sp>
      <p:graphicFrame>
        <p:nvGraphicFramePr>
          <p:cNvPr id="3" name="Table 5">
            <a:extLst>
              <a:ext uri="{FF2B5EF4-FFF2-40B4-BE49-F238E27FC236}">
                <a16:creationId xmlns:a16="http://schemas.microsoft.com/office/drawing/2014/main" id="{84FAC2D4-3FFB-9FF5-814B-2C3A340346DC}"/>
              </a:ext>
            </a:extLst>
          </p:cNvPr>
          <p:cNvGraphicFramePr>
            <a:graphicFrameLocks noGrp="1"/>
          </p:cNvGraphicFramePr>
          <p:nvPr/>
        </p:nvGraphicFramePr>
        <p:xfrm>
          <a:off x="4472437" y="2554560"/>
          <a:ext cx="2401330" cy="6400800"/>
        </p:xfrm>
        <a:graphic>
          <a:graphicData uri="http://schemas.openxmlformats.org/drawingml/2006/table">
            <a:tbl>
              <a:tblPr bandRow="1">
                <a:tableStyleId>{F5AB1C69-6EDB-4FF4-983F-18BD219EF322}</a:tableStyleId>
              </a:tblPr>
              <a:tblGrid>
                <a:gridCol w="2401330">
                  <a:extLst>
                    <a:ext uri="{9D8B030D-6E8A-4147-A177-3AD203B41FA5}">
                      <a16:colId xmlns:a16="http://schemas.microsoft.com/office/drawing/2014/main" val="561190817"/>
                    </a:ext>
                  </a:extLst>
                </a:gridCol>
              </a:tblGrid>
              <a:tr h="914400">
                <a:tc>
                  <a:txBody>
                    <a:bodyPr/>
                    <a:lstStyle/>
                    <a:p>
                      <a:pPr algn="ctr"/>
                      <a:r>
                        <a:rPr lang="es-DO" sz="3600" b="0">
                          <a:solidFill>
                            <a:schemeClr val="tx1"/>
                          </a:solidFill>
                          <a:latin typeface="+mn-lt"/>
                        </a:rPr>
                        <a:t>[START]</a:t>
                      </a:r>
                    </a:p>
                  </a:txBody>
                  <a:tcPr marL="182880" marR="182880" marT="91440" marB="91440"/>
                </a:tc>
                <a:extLst>
                  <a:ext uri="{0D108BD9-81ED-4DB2-BD59-A6C34878D82A}">
                    <a16:rowId xmlns:a16="http://schemas.microsoft.com/office/drawing/2014/main" val="1318439105"/>
                  </a:ext>
                </a:extLst>
              </a:tr>
              <a:tr h="914400">
                <a:tc>
                  <a:txBody>
                    <a:bodyPr/>
                    <a:lstStyle/>
                    <a:p>
                      <a:pPr algn="ctr"/>
                      <a:r>
                        <a:rPr lang="en-US" sz="3600" b="0" noProof="0">
                          <a:solidFill>
                            <a:schemeClr val="tx1"/>
                          </a:solidFill>
                          <a:latin typeface="+mn-lt"/>
                        </a:rPr>
                        <a:t>This</a:t>
                      </a:r>
                    </a:p>
                  </a:txBody>
                  <a:tcPr marL="182880" marR="182880" marT="91440" marB="91440"/>
                </a:tc>
                <a:extLst>
                  <a:ext uri="{0D108BD9-81ED-4DB2-BD59-A6C34878D82A}">
                    <a16:rowId xmlns:a16="http://schemas.microsoft.com/office/drawing/2014/main" val="2160611994"/>
                  </a:ext>
                </a:extLst>
              </a:tr>
              <a:tr h="914400">
                <a:tc>
                  <a:txBody>
                    <a:bodyPr/>
                    <a:lstStyle/>
                    <a:p>
                      <a:pPr algn="ctr"/>
                      <a:r>
                        <a:rPr lang="en-US" sz="3600" b="0" noProof="0">
                          <a:solidFill>
                            <a:schemeClr val="tx1"/>
                          </a:solidFill>
                          <a:latin typeface="+mn-lt"/>
                        </a:rPr>
                        <a:t>is</a:t>
                      </a:r>
                    </a:p>
                  </a:txBody>
                  <a:tcPr marL="182880" marR="182880" marT="91440" marB="91440"/>
                </a:tc>
                <a:extLst>
                  <a:ext uri="{0D108BD9-81ED-4DB2-BD59-A6C34878D82A}">
                    <a16:rowId xmlns:a16="http://schemas.microsoft.com/office/drawing/2014/main" val="448395343"/>
                  </a:ext>
                </a:extLst>
              </a:tr>
              <a:tr h="914400">
                <a:tc>
                  <a:txBody>
                    <a:bodyPr/>
                    <a:lstStyle/>
                    <a:p>
                      <a:pPr algn="ctr"/>
                      <a:r>
                        <a:rPr lang="en-US" sz="3600" b="0" noProof="0">
                          <a:solidFill>
                            <a:schemeClr val="tx1"/>
                          </a:solidFill>
                          <a:latin typeface="+mn-lt"/>
                        </a:rPr>
                        <a:t>an</a:t>
                      </a:r>
                    </a:p>
                  </a:txBody>
                  <a:tcPr marL="182880" marR="182880" marT="91440" marB="91440"/>
                </a:tc>
                <a:extLst>
                  <a:ext uri="{0D108BD9-81ED-4DB2-BD59-A6C34878D82A}">
                    <a16:rowId xmlns:a16="http://schemas.microsoft.com/office/drawing/2014/main" val="3706214114"/>
                  </a:ext>
                </a:extLst>
              </a:tr>
              <a:tr h="914400">
                <a:tc>
                  <a:txBody>
                    <a:bodyPr/>
                    <a:lstStyle/>
                    <a:p>
                      <a:pPr algn="ctr"/>
                      <a:r>
                        <a:rPr lang="en-US" sz="3600" b="0" noProof="0">
                          <a:solidFill>
                            <a:schemeClr val="tx1"/>
                          </a:solidFill>
                          <a:latin typeface="+mn-lt"/>
                        </a:rPr>
                        <a:t>input</a:t>
                      </a:r>
                    </a:p>
                  </a:txBody>
                  <a:tcPr marL="182880" marR="182880" marT="91440" marB="91440"/>
                </a:tc>
                <a:extLst>
                  <a:ext uri="{0D108BD9-81ED-4DB2-BD59-A6C34878D82A}">
                    <a16:rowId xmlns:a16="http://schemas.microsoft.com/office/drawing/2014/main" val="4282354617"/>
                  </a:ext>
                </a:extLst>
              </a:tr>
              <a:tr h="914400">
                <a:tc>
                  <a:txBody>
                    <a:bodyPr/>
                    <a:lstStyle/>
                    <a:p>
                      <a:pPr algn="ctr"/>
                      <a:r>
                        <a:rPr lang="en-US" sz="3600" b="0" noProof="0">
                          <a:solidFill>
                            <a:schemeClr val="tx1"/>
                          </a:solidFill>
                          <a:latin typeface="+mn-lt"/>
                        </a:rPr>
                        <a:t>!</a:t>
                      </a:r>
                    </a:p>
                  </a:txBody>
                  <a:tcPr marL="182880" marR="182880" marT="91440" marB="91440"/>
                </a:tc>
                <a:extLst>
                  <a:ext uri="{0D108BD9-81ED-4DB2-BD59-A6C34878D82A}">
                    <a16:rowId xmlns:a16="http://schemas.microsoft.com/office/drawing/2014/main" val="3686818621"/>
                  </a:ext>
                </a:extLst>
              </a:tr>
              <a:tr h="914400">
                <a:tc>
                  <a:txBody>
                    <a:bodyPr/>
                    <a:lstStyle/>
                    <a:p>
                      <a:pPr algn="ctr"/>
                      <a:r>
                        <a:rPr lang="es-DO" sz="3600" b="0">
                          <a:solidFill>
                            <a:schemeClr val="tx1"/>
                          </a:solidFill>
                          <a:latin typeface="+mn-lt"/>
                        </a:rPr>
                        <a:t>[END]</a:t>
                      </a:r>
                    </a:p>
                  </a:txBody>
                  <a:tcPr marL="182880" marR="182880" marT="91440" marB="91440"/>
                </a:tc>
                <a:extLst>
                  <a:ext uri="{0D108BD9-81ED-4DB2-BD59-A6C34878D82A}">
                    <a16:rowId xmlns:a16="http://schemas.microsoft.com/office/drawing/2014/main" val="435123319"/>
                  </a:ext>
                </a:extLst>
              </a:tr>
            </a:tbl>
          </a:graphicData>
        </a:graphic>
      </p:graphicFrame>
      <p:sp>
        <p:nvSpPr>
          <p:cNvPr id="6" name="Arrow: Right 5">
            <a:extLst>
              <a:ext uri="{FF2B5EF4-FFF2-40B4-BE49-F238E27FC236}">
                <a16:creationId xmlns:a16="http://schemas.microsoft.com/office/drawing/2014/main" id="{5E599312-E7F0-6E7A-34B7-B45FDCB39FFC}"/>
              </a:ext>
            </a:extLst>
          </p:cNvPr>
          <p:cNvSpPr/>
          <p:nvPr/>
        </p:nvSpPr>
        <p:spPr>
          <a:xfrm>
            <a:off x="8353071" y="4944889"/>
            <a:ext cx="2116074" cy="8176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aphicFrame>
        <p:nvGraphicFramePr>
          <p:cNvPr id="9" name="Table 5">
            <a:extLst>
              <a:ext uri="{FF2B5EF4-FFF2-40B4-BE49-F238E27FC236}">
                <a16:creationId xmlns:a16="http://schemas.microsoft.com/office/drawing/2014/main" id="{ACE07266-0038-F24E-4CC7-F06D7AD74DE5}"/>
              </a:ext>
            </a:extLst>
          </p:cNvPr>
          <p:cNvGraphicFramePr>
            <a:graphicFrameLocks noGrp="1"/>
          </p:cNvGraphicFramePr>
          <p:nvPr/>
        </p:nvGraphicFramePr>
        <p:xfrm>
          <a:off x="11948447" y="2576720"/>
          <a:ext cx="1867118" cy="6400800"/>
        </p:xfrm>
        <a:graphic>
          <a:graphicData uri="http://schemas.openxmlformats.org/drawingml/2006/table">
            <a:tbl>
              <a:tblPr bandRow="1">
                <a:tableStyleId>{F5AB1C69-6EDB-4FF4-983F-18BD219EF322}</a:tableStyleId>
              </a:tblPr>
              <a:tblGrid>
                <a:gridCol w="1867118">
                  <a:extLst>
                    <a:ext uri="{9D8B030D-6E8A-4147-A177-3AD203B41FA5}">
                      <a16:colId xmlns:a16="http://schemas.microsoft.com/office/drawing/2014/main" val="561190817"/>
                    </a:ext>
                  </a:extLst>
                </a:gridCol>
              </a:tblGrid>
              <a:tr h="914400">
                <a:tc>
                  <a:txBody>
                    <a:bodyPr/>
                    <a:lstStyle/>
                    <a:p>
                      <a:pPr algn="ctr"/>
                      <a:r>
                        <a:rPr lang="es-DO" sz="3600" b="0">
                          <a:solidFill>
                            <a:schemeClr val="tx1"/>
                          </a:solidFill>
                          <a:latin typeface="+mn-lt"/>
                        </a:rPr>
                        <a:t>102</a:t>
                      </a:r>
                    </a:p>
                  </a:txBody>
                  <a:tcPr marL="182880" marR="182880" marT="91440" marB="91440"/>
                </a:tc>
                <a:extLst>
                  <a:ext uri="{0D108BD9-81ED-4DB2-BD59-A6C34878D82A}">
                    <a16:rowId xmlns:a16="http://schemas.microsoft.com/office/drawing/2014/main" val="1318439105"/>
                  </a:ext>
                </a:extLst>
              </a:tr>
              <a:tr h="914400">
                <a:tc>
                  <a:txBody>
                    <a:bodyPr/>
                    <a:lstStyle/>
                    <a:p>
                      <a:pPr algn="ctr"/>
                      <a:r>
                        <a:rPr lang="es-DO" sz="3600" b="0">
                          <a:solidFill>
                            <a:schemeClr val="tx1"/>
                          </a:solidFill>
                          <a:latin typeface="+mn-lt"/>
                        </a:rPr>
                        <a:t>2023</a:t>
                      </a:r>
                    </a:p>
                  </a:txBody>
                  <a:tcPr marL="182880" marR="182880" marT="91440" marB="91440"/>
                </a:tc>
                <a:extLst>
                  <a:ext uri="{0D108BD9-81ED-4DB2-BD59-A6C34878D82A}">
                    <a16:rowId xmlns:a16="http://schemas.microsoft.com/office/drawing/2014/main" val="2160611994"/>
                  </a:ext>
                </a:extLst>
              </a:tr>
              <a:tr h="914400">
                <a:tc>
                  <a:txBody>
                    <a:bodyPr/>
                    <a:lstStyle/>
                    <a:p>
                      <a:pPr algn="ctr"/>
                      <a:r>
                        <a:rPr lang="es-DO" sz="3600" b="0">
                          <a:solidFill>
                            <a:schemeClr val="tx1"/>
                          </a:solidFill>
                          <a:latin typeface="+mn-lt"/>
                        </a:rPr>
                        <a:t>2003</a:t>
                      </a:r>
                    </a:p>
                  </a:txBody>
                  <a:tcPr marL="182880" marR="182880" marT="91440" marB="91440"/>
                </a:tc>
                <a:extLst>
                  <a:ext uri="{0D108BD9-81ED-4DB2-BD59-A6C34878D82A}">
                    <a16:rowId xmlns:a16="http://schemas.microsoft.com/office/drawing/2014/main" val="448395343"/>
                  </a:ext>
                </a:extLst>
              </a:tr>
              <a:tr h="914400">
                <a:tc>
                  <a:txBody>
                    <a:bodyPr/>
                    <a:lstStyle/>
                    <a:p>
                      <a:pPr algn="ctr"/>
                      <a:r>
                        <a:rPr lang="es-DO" sz="3600" b="0">
                          <a:solidFill>
                            <a:schemeClr val="tx1"/>
                          </a:solidFill>
                          <a:latin typeface="+mn-lt"/>
                        </a:rPr>
                        <a:t>2019</a:t>
                      </a:r>
                    </a:p>
                  </a:txBody>
                  <a:tcPr marL="182880" marR="182880" marT="91440" marB="91440"/>
                </a:tc>
                <a:extLst>
                  <a:ext uri="{0D108BD9-81ED-4DB2-BD59-A6C34878D82A}">
                    <a16:rowId xmlns:a16="http://schemas.microsoft.com/office/drawing/2014/main" val="3706214114"/>
                  </a:ext>
                </a:extLst>
              </a:tr>
              <a:tr h="914400">
                <a:tc>
                  <a:txBody>
                    <a:bodyPr/>
                    <a:lstStyle/>
                    <a:p>
                      <a:pPr algn="ctr"/>
                      <a:r>
                        <a:rPr lang="es-DO" sz="3600" b="0">
                          <a:solidFill>
                            <a:schemeClr val="tx1"/>
                          </a:solidFill>
                          <a:latin typeface="+mn-lt"/>
                        </a:rPr>
                        <a:t>7953</a:t>
                      </a:r>
                    </a:p>
                  </a:txBody>
                  <a:tcPr marL="182880" marR="182880" marT="91440" marB="91440"/>
                </a:tc>
                <a:extLst>
                  <a:ext uri="{0D108BD9-81ED-4DB2-BD59-A6C34878D82A}">
                    <a16:rowId xmlns:a16="http://schemas.microsoft.com/office/drawing/2014/main" val="4282354617"/>
                  </a:ext>
                </a:extLst>
              </a:tr>
              <a:tr h="914400">
                <a:tc>
                  <a:txBody>
                    <a:bodyPr/>
                    <a:lstStyle/>
                    <a:p>
                      <a:pPr algn="ctr"/>
                      <a:r>
                        <a:rPr lang="es-DO" sz="3600" b="0">
                          <a:solidFill>
                            <a:schemeClr val="tx1"/>
                          </a:solidFill>
                          <a:latin typeface="+mn-lt"/>
                        </a:rPr>
                        <a:t>1012</a:t>
                      </a:r>
                    </a:p>
                  </a:txBody>
                  <a:tcPr marL="182880" marR="182880" marT="91440" marB="91440"/>
                </a:tc>
                <a:extLst>
                  <a:ext uri="{0D108BD9-81ED-4DB2-BD59-A6C34878D82A}">
                    <a16:rowId xmlns:a16="http://schemas.microsoft.com/office/drawing/2014/main" val="3686818621"/>
                  </a:ext>
                </a:extLst>
              </a:tr>
              <a:tr h="914400">
                <a:tc>
                  <a:txBody>
                    <a:bodyPr/>
                    <a:lstStyle/>
                    <a:p>
                      <a:pPr algn="ctr"/>
                      <a:r>
                        <a:rPr lang="es-DO" sz="3600" b="0">
                          <a:solidFill>
                            <a:schemeClr val="tx1"/>
                          </a:solidFill>
                          <a:latin typeface="+mn-lt"/>
                        </a:rPr>
                        <a:t>102</a:t>
                      </a:r>
                    </a:p>
                  </a:txBody>
                  <a:tcPr marL="182880" marR="182880" marT="91440" marB="91440"/>
                </a:tc>
                <a:extLst>
                  <a:ext uri="{0D108BD9-81ED-4DB2-BD59-A6C34878D82A}">
                    <a16:rowId xmlns:a16="http://schemas.microsoft.com/office/drawing/2014/main" val="435123319"/>
                  </a:ext>
                </a:extLst>
              </a:tr>
            </a:tbl>
          </a:graphicData>
        </a:graphic>
      </p:graphicFrame>
      <p:sp>
        <p:nvSpPr>
          <p:cNvPr id="5" name="Text Placeholder 10">
            <a:extLst>
              <a:ext uri="{FF2B5EF4-FFF2-40B4-BE49-F238E27FC236}">
                <a16:creationId xmlns:a16="http://schemas.microsoft.com/office/drawing/2014/main" id="{5558D061-C634-9F34-3630-3B4C6603A302}"/>
              </a:ext>
            </a:extLst>
          </p:cNvPr>
          <p:cNvSpPr>
            <a:spLocks noGrp="1"/>
          </p:cNvSpPr>
          <p:nvPr>
            <p:ph type="body" sz="quarter" idx="10"/>
          </p:nvPr>
        </p:nvSpPr>
        <p:spPr>
          <a:xfrm>
            <a:off x="6238953" y="1400901"/>
            <a:ext cx="6344306" cy="549382"/>
          </a:xfrm>
        </p:spPr>
        <p:txBody>
          <a:bodyPr/>
          <a:lstStyle/>
          <a:p>
            <a:pPr algn="ctr"/>
            <a:r>
              <a:rPr lang="en-US"/>
              <a:t>Tokenization</a:t>
            </a:r>
          </a:p>
        </p:txBody>
      </p:sp>
    </p:spTree>
    <p:extLst>
      <p:ext uri="{BB962C8B-B14F-4D97-AF65-F5344CB8AC3E}">
        <p14:creationId xmlns:p14="http://schemas.microsoft.com/office/powerpoint/2010/main" val="59352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Right 15">
            <a:extLst>
              <a:ext uri="{FF2B5EF4-FFF2-40B4-BE49-F238E27FC236}">
                <a16:creationId xmlns:a16="http://schemas.microsoft.com/office/drawing/2014/main" id="{0A40F9BE-5A88-71DA-E482-B9555C5CA9E5}"/>
              </a:ext>
            </a:extLst>
          </p:cNvPr>
          <p:cNvSpPr/>
          <p:nvPr/>
        </p:nvSpPr>
        <p:spPr>
          <a:xfrm>
            <a:off x="3990321" y="5472837"/>
            <a:ext cx="2116074" cy="8176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aphicFrame>
        <p:nvGraphicFramePr>
          <p:cNvPr id="17" name="Table 5">
            <a:extLst>
              <a:ext uri="{FF2B5EF4-FFF2-40B4-BE49-F238E27FC236}">
                <a16:creationId xmlns:a16="http://schemas.microsoft.com/office/drawing/2014/main" id="{664045D9-48FD-683B-A514-C7F3B3776E6C}"/>
              </a:ext>
            </a:extLst>
          </p:cNvPr>
          <p:cNvGraphicFramePr>
            <a:graphicFrameLocks noGrp="1"/>
          </p:cNvGraphicFramePr>
          <p:nvPr/>
        </p:nvGraphicFramePr>
        <p:xfrm>
          <a:off x="1061602" y="3321328"/>
          <a:ext cx="1867116" cy="5120640"/>
        </p:xfrm>
        <a:graphic>
          <a:graphicData uri="http://schemas.openxmlformats.org/drawingml/2006/table">
            <a:tbl>
              <a:tblPr bandRow="1">
                <a:tableStyleId>{F5AB1C69-6EDB-4FF4-983F-18BD219EF322}</a:tableStyleId>
              </a:tblPr>
              <a:tblGrid>
                <a:gridCol w="1867116">
                  <a:extLst>
                    <a:ext uri="{9D8B030D-6E8A-4147-A177-3AD203B41FA5}">
                      <a16:colId xmlns:a16="http://schemas.microsoft.com/office/drawing/2014/main" val="561190817"/>
                    </a:ext>
                  </a:extLst>
                </a:gridCol>
              </a:tblGrid>
              <a:tr h="731520">
                <a:tc>
                  <a:txBody>
                    <a:bodyPr/>
                    <a:lstStyle/>
                    <a:p>
                      <a:pPr algn="ctr"/>
                      <a:r>
                        <a:rPr lang="es-DO" sz="3600" b="0">
                          <a:solidFill>
                            <a:schemeClr val="tx1"/>
                          </a:solidFill>
                        </a:rPr>
                        <a:t>102</a:t>
                      </a:r>
                    </a:p>
                  </a:txBody>
                  <a:tcPr marL="182880" marR="182880" marT="91440" marB="91440"/>
                </a:tc>
                <a:extLst>
                  <a:ext uri="{0D108BD9-81ED-4DB2-BD59-A6C34878D82A}">
                    <a16:rowId xmlns:a16="http://schemas.microsoft.com/office/drawing/2014/main" val="1318439105"/>
                  </a:ext>
                </a:extLst>
              </a:tr>
              <a:tr h="731520">
                <a:tc>
                  <a:txBody>
                    <a:bodyPr/>
                    <a:lstStyle/>
                    <a:p>
                      <a:pPr algn="ctr"/>
                      <a:r>
                        <a:rPr lang="es-DO" sz="3600" b="0">
                          <a:solidFill>
                            <a:schemeClr val="tx1"/>
                          </a:solidFill>
                        </a:rPr>
                        <a:t>2023</a:t>
                      </a:r>
                    </a:p>
                  </a:txBody>
                  <a:tcPr marL="182880" marR="182880" marT="91440" marB="91440"/>
                </a:tc>
                <a:extLst>
                  <a:ext uri="{0D108BD9-81ED-4DB2-BD59-A6C34878D82A}">
                    <a16:rowId xmlns:a16="http://schemas.microsoft.com/office/drawing/2014/main" val="2160611994"/>
                  </a:ext>
                </a:extLst>
              </a:tr>
              <a:tr h="731520">
                <a:tc>
                  <a:txBody>
                    <a:bodyPr/>
                    <a:lstStyle/>
                    <a:p>
                      <a:pPr algn="ctr"/>
                      <a:r>
                        <a:rPr lang="es-DO" sz="3600" b="0">
                          <a:solidFill>
                            <a:schemeClr val="tx1"/>
                          </a:solidFill>
                        </a:rPr>
                        <a:t>2003</a:t>
                      </a:r>
                    </a:p>
                  </a:txBody>
                  <a:tcPr marL="182880" marR="182880" marT="91440" marB="91440"/>
                </a:tc>
                <a:extLst>
                  <a:ext uri="{0D108BD9-81ED-4DB2-BD59-A6C34878D82A}">
                    <a16:rowId xmlns:a16="http://schemas.microsoft.com/office/drawing/2014/main" val="448395343"/>
                  </a:ext>
                </a:extLst>
              </a:tr>
              <a:tr h="731520">
                <a:tc>
                  <a:txBody>
                    <a:bodyPr/>
                    <a:lstStyle/>
                    <a:p>
                      <a:pPr algn="ctr"/>
                      <a:r>
                        <a:rPr lang="es-DO" sz="3600" b="0">
                          <a:solidFill>
                            <a:schemeClr val="tx1"/>
                          </a:solidFill>
                        </a:rPr>
                        <a:t>2019</a:t>
                      </a:r>
                    </a:p>
                  </a:txBody>
                  <a:tcPr marL="182880" marR="182880" marT="91440" marB="91440"/>
                </a:tc>
                <a:extLst>
                  <a:ext uri="{0D108BD9-81ED-4DB2-BD59-A6C34878D82A}">
                    <a16:rowId xmlns:a16="http://schemas.microsoft.com/office/drawing/2014/main" val="3706214114"/>
                  </a:ext>
                </a:extLst>
              </a:tr>
              <a:tr h="731520">
                <a:tc>
                  <a:txBody>
                    <a:bodyPr/>
                    <a:lstStyle/>
                    <a:p>
                      <a:pPr algn="ctr"/>
                      <a:r>
                        <a:rPr lang="es-DO" sz="3600" b="0">
                          <a:solidFill>
                            <a:schemeClr val="tx1"/>
                          </a:solidFill>
                        </a:rPr>
                        <a:t>7953</a:t>
                      </a:r>
                    </a:p>
                  </a:txBody>
                  <a:tcPr marL="182880" marR="182880" marT="91440" marB="91440"/>
                </a:tc>
                <a:extLst>
                  <a:ext uri="{0D108BD9-81ED-4DB2-BD59-A6C34878D82A}">
                    <a16:rowId xmlns:a16="http://schemas.microsoft.com/office/drawing/2014/main" val="4282354617"/>
                  </a:ext>
                </a:extLst>
              </a:tr>
              <a:tr h="731520">
                <a:tc>
                  <a:txBody>
                    <a:bodyPr/>
                    <a:lstStyle/>
                    <a:p>
                      <a:pPr algn="ctr"/>
                      <a:r>
                        <a:rPr lang="es-DO" sz="3600" b="0">
                          <a:solidFill>
                            <a:schemeClr val="tx1"/>
                          </a:solidFill>
                        </a:rPr>
                        <a:t>1012</a:t>
                      </a:r>
                    </a:p>
                  </a:txBody>
                  <a:tcPr marL="182880" marR="182880" marT="91440" marB="91440"/>
                </a:tc>
                <a:extLst>
                  <a:ext uri="{0D108BD9-81ED-4DB2-BD59-A6C34878D82A}">
                    <a16:rowId xmlns:a16="http://schemas.microsoft.com/office/drawing/2014/main" val="3686818621"/>
                  </a:ext>
                </a:extLst>
              </a:tr>
              <a:tr h="731520">
                <a:tc>
                  <a:txBody>
                    <a:bodyPr/>
                    <a:lstStyle/>
                    <a:p>
                      <a:pPr algn="ctr"/>
                      <a:r>
                        <a:rPr lang="es-DO" sz="3600" b="0">
                          <a:solidFill>
                            <a:schemeClr val="tx1"/>
                          </a:solidFill>
                        </a:rPr>
                        <a:t>102</a:t>
                      </a:r>
                    </a:p>
                  </a:txBody>
                  <a:tcPr marL="182880" marR="182880" marT="91440" marB="91440"/>
                </a:tc>
                <a:extLst>
                  <a:ext uri="{0D108BD9-81ED-4DB2-BD59-A6C34878D82A}">
                    <a16:rowId xmlns:a16="http://schemas.microsoft.com/office/drawing/2014/main" val="435123319"/>
                  </a:ext>
                </a:extLst>
              </a:tr>
            </a:tbl>
          </a:graphicData>
        </a:graphic>
      </p:graphicFrame>
      <p:graphicFrame>
        <p:nvGraphicFramePr>
          <p:cNvPr id="18" name="Table 5">
            <a:extLst>
              <a:ext uri="{FF2B5EF4-FFF2-40B4-BE49-F238E27FC236}">
                <a16:creationId xmlns:a16="http://schemas.microsoft.com/office/drawing/2014/main" id="{65EE6A0E-48BA-A59E-118C-CF9042D7F585}"/>
              </a:ext>
            </a:extLst>
          </p:cNvPr>
          <p:cNvGraphicFramePr>
            <a:graphicFrameLocks noGrp="1"/>
          </p:cNvGraphicFramePr>
          <p:nvPr/>
        </p:nvGraphicFramePr>
        <p:xfrm>
          <a:off x="7167996" y="3321328"/>
          <a:ext cx="10058400" cy="5120640"/>
        </p:xfrm>
        <a:graphic>
          <a:graphicData uri="http://schemas.openxmlformats.org/drawingml/2006/table">
            <a:tbl>
              <a:tblPr bandRow="1">
                <a:tableStyleId>{F5AB1C69-6EDB-4FF4-983F-18BD219EF322}</a:tableStyleId>
              </a:tblPr>
              <a:tblGrid>
                <a:gridCol w="1828800">
                  <a:extLst>
                    <a:ext uri="{9D8B030D-6E8A-4147-A177-3AD203B41FA5}">
                      <a16:colId xmlns:a16="http://schemas.microsoft.com/office/drawing/2014/main" val="561190817"/>
                    </a:ext>
                  </a:extLst>
                </a:gridCol>
                <a:gridCol w="914400">
                  <a:extLst>
                    <a:ext uri="{9D8B030D-6E8A-4147-A177-3AD203B41FA5}">
                      <a16:colId xmlns:a16="http://schemas.microsoft.com/office/drawing/2014/main" val="3437687644"/>
                    </a:ext>
                  </a:extLst>
                </a:gridCol>
                <a:gridCol w="914400">
                  <a:extLst>
                    <a:ext uri="{9D8B030D-6E8A-4147-A177-3AD203B41FA5}">
                      <a16:colId xmlns:a16="http://schemas.microsoft.com/office/drawing/2014/main" val="3130863014"/>
                    </a:ext>
                  </a:extLst>
                </a:gridCol>
                <a:gridCol w="914400">
                  <a:extLst>
                    <a:ext uri="{9D8B030D-6E8A-4147-A177-3AD203B41FA5}">
                      <a16:colId xmlns:a16="http://schemas.microsoft.com/office/drawing/2014/main" val="3169727291"/>
                    </a:ext>
                  </a:extLst>
                </a:gridCol>
                <a:gridCol w="914400">
                  <a:extLst>
                    <a:ext uri="{9D8B030D-6E8A-4147-A177-3AD203B41FA5}">
                      <a16:colId xmlns:a16="http://schemas.microsoft.com/office/drawing/2014/main" val="2040192454"/>
                    </a:ext>
                  </a:extLst>
                </a:gridCol>
                <a:gridCol w="914400">
                  <a:extLst>
                    <a:ext uri="{9D8B030D-6E8A-4147-A177-3AD203B41FA5}">
                      <a16:colId xmlns:a16="http://schemas.microsoft.com/office/drawing/2014/main" val="2068853860"/>
                    </a:ext>
                  </a:extLst>
                </a:gridCol>
                <a:gridCol w="914400">
                  <a:extLst>
                    <a:ext uri="{9D8B030D-6E8A-4147-A177-3AD203B41FA5}">
                      <a16:colId xmlns:a16="http://schemas.microsoft.com/office/drawing/2014/main" val="3731546470"/>
                    </a:ext>
                  </a:extLst>
                </a:gridCol>
                <a:gridCol w="914400">
                  <a:extLst>
                    <a:ext uri="{9D8B030D-6E8A-4147-A177-3AD203B41FA5}">
                      <a16:colId xmlns:a16="http://schemas.microsoft.com/office/drawing/2014/main" val="3799599738"/>
                    </a:ext>
                  </a:extLst>
                </a:gridCol>
                <a:gridCol w="1828800">
                  <a:extLst>
                    <a:ext uri="{9D8B030D-6E8A-4147-A177-3AD203B41FA5}">
                      <a16:colId xmlns:a16="http://schemas.microsoft.com/office/drawing/2014/main" val="96470850"/>
                    </a:ext>
                  </a:extLst>
                </a:gridCol>
              </a:tblGrid>
              <a:tr h="731520">
                <a:tc>
                  <a:txBody>
                    <a:bodyPr/>
                    <a:lstStyle/>
                    <a:p>
                      <a:pPr algn="ctr"/>
                      <a:r>
                        <a:rPr lang="es-DO" sz="3600" b="0">
                          <a:solidFill>
                            <a:schemeClr val="tx1"/>
                          </a:solidFill>
                          <a:latin typeface="+mn-lt"/>
                        </a:rPr>
                        <a:t>0.347</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0.173</a:t>
                      </a:r>
                    </a:p>
                  </a:txBody>
                  <a:tcPr marL="182880" marR="182880" marT="91440" marB="91440"/>
                </a:tc>
                <a:extLst>
                  <a:ext uri="{0D108BD9-81ED-4DB2-BD59-A6C34878D82A}">
                    <a16:rowId xmlns:a16="http://schemas.microsoft.com/office/drawing/2014/main" val="1318439105"/>
                  </a:ext>
                </a:extLst>
              </a:tr>
              <a:tr h="731520">
                <a:tc>
                  <a:txBody>
                    <a:bodyPr/>
                    <a:lstStyle/>
                    <a:p>
                      <a:pPr algn="ctr"/>
                      <a:r>
                        <a:rPr lang="es-DO" sz="3600" b="0">
                          <a:solidFill>
                            <a:schemeClr val="tx1"/>
                          </a:solidFill>
                          <a:latin typeface="+mn-lt"/>
                        </a:rPr>
                        <a:t>0.234</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0.672</a:t>
                      </a:r>
                    </a:p>
                  </a:txBody>
                  <a:tcPr marL="182880" marR="182880" marT="91440" marB="91440"/>
                </a:tc>
                <a:extLst>
                  <a:ext uri="{0D108BD9-81ED-4DB2-BD59-A6C34878D82A}">
                    <a16:rowId xmlns:a16="http://schemas.microsoft.com/office/drawing/2014/main" val="2160611994"/>
                  </a:ext>
                </a:extLst>
              </a:tr>
              <a:tr h="731520">
                <a:tc>
                  <a:txBody>
                    <a:bodyPr/>
                    <a:lstStyle/>
                    <a:p>
                      <a:pPr algn="ctr"/>
                      <a:r>
                        <a:rPr lang="es-DO" sz="3600" b="0">
                          <a:solidFill>
                            <a:schemeClr val="tx1"/>
                          </a:solidFill>
                          <a:latin typeface="+mn-lt"/>
                        </a:rPr>
                        <a:t>0.582</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0.925</a:t>
                      </a:r>
                    </a:p>
                  </a:txBody>
                  <a:tcPr marL="182880" marR="182880" marT="91440" marB="91440"/>
                </a:tc>
                <a:extLst>
                  <a:ext uri="{0D108BD9-81ED-4DB2-BD59-A6C34878D82A}">
                    <a16:rowId xmlns:a16="http://schemas.microsoft.com/office/drawing/2014/main" val="448395343"/>
                  </a:ext>
                </a:extLst>
              </a:tr>
              <a:tr h="731520">
                <a:tc>
                  <a:txBody>
                    <a:bodyPr/>
                    <a:lstStyle/>
                    <a:p>
                      <a:pPr algn="ctr"/>
                      <a:r>
                        <a:rPr lang="es-DO" sz="3600" b="0">
                          <a:solidFill>
                            <a:schemeClr val="tx1"/>
                          </a:solidFill>
                          <a:latin typeface="+mn-lt"/>
                        </a:rPr>
                        <a:t>0.572</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0.662</a:t>
                      </a:r>
                    </a:p>
                  </a:txBody>
                  <a:tcPr marL="182880" marR="182880" marT="91440" marB="91440"/>
                </a:tc>
                <a:extLst>
                  <a:ext uri="{0D108BD9-81ED-4DB2-BD59-A6C34878D82A}">
                    <a16:rowId xmlns:a16="http://schemas.microsoft.com/office/drawing/2014/main" val="3706214114"/>
                  </a:ext>
                </a:extLst>
              </a:tr>
              <a:tr h="731520">
                <a:tc>
                  <a:txBody>
                    <a:bodyPr/>
                    <a:lstStyle/>
                    <a:p>
                      <a:pPr algn="ctr"/>
                      <a:r>
                        <a:rPr lang="es-DO" sz="3600" b="0">
                          <a:solidFill>
                            <a:schemeClr val="tx1"/>
                          </a:solidFill>
                          <a:latin typeface="+mn-lt"/>
                        </a:rPr>
                        <a:t>0.142</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0.173</a:t>
                      </a:r>
                    </a:p>
                  </a:txBody>
                  <a:tcPr marL="182880" marR="182880" marT="91440" marB="91440"/>
                </a:tc>
                <a:extLst>
                  <a:ext uri="{0D108BD9-81ED-4DB2-BD59-A6C34878D82A}">
                    <a16:rowId xmlns:a16="http://schemas.microsoft.com/office/drawing/2014/main" val="4282354617"/>
                  </a:ext>
                </a:extLst>
              </a:tr>
              <a:tr h="731520">
                <a:tc>
                  <a:txBody>
                    <a:bodyPr/>
                    <a:lstStyle/>
                    <a:p>
                      <a:pPr algn="ctr"/>
                      <a:r>
                        <a:rPr lang="es-DO" sz="3600" b="0">
                          <a:solidFill>
                            <a:schemeClr val="tx1"/>
                          </a:solidFill>
                          <a:latin typeface="+mn-lt"/>
                        </a:rPr>
                        <a:t>0.164</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0.638</a:t>
                      </a:r>
                    </a:p>
                  </a:txBody>
                  <a:tcPr marL="182880" marR="182880" marT="91440" marB="91440"/>
                </a:tc>
                <a:extLst>
                  <a:ext uri="{0D108BD9-81ED-4DB2-BD59-A6C34878D82A}">
                    <a16:rowId xmlns:a16="http://schemas.microsoft.com/office/drawing/2014/main" val="3686818621"/>
                  </a:ext>
                </a:extLst>
              </a:tr>
              <a:tr h="731520">
                <a:tc>
                  <a:txBody>
                    <a:bodyPr/>
                    <a:lstStyle/>
                    <a:p>
                      <a:pPr algn="ctr"/>
                      <a:r>
                        <a:rPr lang="es-DO" sz="3600" b="0">
                          <a:solidFill>
                            <a:schemeClr val="tx1"/>
                          </a:solidFill>
                          <a:latin typeface="+mn-lt"/>
                        </a:rPr>
                        <a:t>0.174</a:t>
                      </a: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kumimoji="0" lang="es-DO" sz="3600" b="0" u="none" strike="noStrike" kern="1200" cap="none" spc="0" normalizeH="0" baseline="0" noProof="0">
                          <a:ln>
                            <a:noFill/>
                          </a:ln>
                          <a:solidFill>
                            <a:srgbClr val="012036"/>
                          </a:solidFill>
                          <a:effectLst/>
                          <a:uLnTx/>
                          <a:uFillTx/>
                          <a:latin typeface="+mn-lt"/>
                        </a:rPr>
                        <a:t>…</a:t>
                      </a:r>
                      <a:endParaRPr lang="es-DO" sz="3600" b="0">
                        <a:solidFill>
                          <a:schemeClr val="tx1"/>
                        </a:solidFill>
                        <a:latin typeface="+mn-lt"/>
                      </a:endParaRPr>
                    </a:p>
                  </a:txBody>
                  <a:tcPr marL="182880" marR="182880" marT="91440" marB="91440"/>
                </a:tc>
                <a:tc>
                  <a:txBody>
                    <a:bodyPr/>
                    <a:lstStyle/>
                    <a:p>
                      <a:pPr algn="ctr"/>
                      <a:r>
                        <a:rPr lang="es-DO" sz="3600" b="0">
                          <a:solidFill>
                            <a:schemeClr val="tx1"/>
                          </a:solidFill>
                          <a:latin typeface="+mn-lt"/>
                        </a:rPr>
                        <a:t>0.523</a:t>
                      </a:r>
                    </a:p>
                  </a:txBody>
                  <a:tcPr marL="182880" marR="182880" marT="91440" marB="91440"/>
                </a:tc>
                <a:extLst>
                  <a:ext uri="{0D108BD9-81ED-4DB2-BD59-A6C34878D82A}">
                    <a16:rowId xmlns:a16="http://schemas.microsoft.com/office/drawing/2014/main" val="435123319"/>
                  </a:ext>
                </a:extLst>
              </a:tr>
            </a:tbl>
          </a:graphicData>
        </a:graphic>
      </p:graphicFrame>
      <p:sp>
        <p:nvSpPr>
          <p:cNvPr id="6" name="Text Placeholder 10">
            <a:extLst>
              <a:ext uri="{FF2B5EF4-FFF2-40B4-BE49-F238E27FC236}">
                <a16:creationId xmlns:a16="http://schemas.microsoft.com/office/drawing/2014/main" id="{7FBE464F-4BF7-5B55-2C29-403EFA4A47B0}"/>
              </a:ext>
            </a:extLst>
          </p:cNvPr>
          <p:cNvSpPr>
            <a:spLocks noGrp="1"/>
          </p:cNvSpPr>
          <p:nvPr>
            <p:ph type="body" sz="quarter" idx="10"/>
          </p:nvPr>
        </p:nvSpPr>
        <p:spPr>
          <a:xfrm>
            <a:off x="5971849" y="2199687"/>
            <a:ext cx="6344306" cy="549382"/>
          </a:xfrm>
        </p:spPr>
        <p:txBody>
          <a:bodyPr/>
          <a:lstStyle/>
          <a:p>
            <a:pPr algn="ctr"/>
            <a:r>
              <a:rPr lang="en-US"/>
              <a:t>Vectorization</a:t>
            </a:r>
          </a:p>
        </p:txBody>
      </p:sp>
      <p:sp>
        <p:nvSpPr>
          <p:cNvPr id="8" name="Callout: Line 7">
            <a:extLst>
              <a:ext uri="{FF2B5EF4-FFF2-40B4-BE49-F238E27FC236}">
                <a16:creationId xmlns:a16="http://schemas.microsoft.com/office/drawing/2014/main" id="{C8BAA1BB-D8E5-D2AC-908D-564C9E29298A}"/>
              </a:ext>
            </a:extLst>
          </p:cNvPr>
          <p:cNvSpPr/>
          <p:nvPr/>
        </p:nvSpPr>
        <p:spPr>
          <a:xfrm>
            <a:off x="12829708" y="1259300"/>
            <a:ext cx="3734600" cy="851515"/>
          </a:xfrm>
          <a:prstGeom prst="borderCallout1">
            <a:avLst>
              <a:gd name="adj1" fmla="val 94612"/>
              <a:gd name="adj2" fmla="val 26961"/>
              <a:gd name="adj3" fmla="val 225017"/>
              <a:gd name="adj4" fmla="val -5018"/>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pPr algn="ctr"/>
            <a:r>
              <a:rPr lang="en-US" sz="3200">
                <a:solidFill>
                  <a:srgbClr val="000000"/>
                </a:solidFill>
              </a:rPr>
              <a:t>embedding matrix</a:t>
            </a:r>
          </a:p>
        </p:txBody>
      </p:sp>
    </p:spTree>
    <p:extLst>
      <p:ext uri="{BB962C8B-B14F-4D97-AF65-F5344CB8AC3E}">
        <p14:creationId xmlns:p14="http://schemas.microsoft.com/office/powerpoint/2010/main" val="227194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340B73-24D2-9F98-636C-E6A6FED5CC53}"/>
              </a:ext>
            </a:extLst>
          </p:cNvPr>
          <p:cNvSpPr>
            <a:spLocks noGrp="1"/>
          </p:cNvSpPr>
          <p:nvPr>
            <p:ph type="title"/>
          </p:nvPr>
        </p:nvSpPr>
        <p:spPr/>
        <p:txBody>
          <a:bodyPr/>
          <a:lstStyle/>
          <a:p>
            <a:r>
              <a:rPr lang="en-US">
                <a:latin typeface="Anova Bold"/>
              </a:rPr>
              <a:t>Positional Encoding</a:t>
            </a:r>
          </a:p>
        </p:txBody>
      </p:sp>
      <p:grpSp>
        <p:nvGrpSpPr>
          <p:cNvPr id="9" name="Group 8">
            <a:extLst>
              <a:ext uri="{FF2B5EF4-FFF2-40B4-BE49-F238E27FC236}">
                <a16:creationId xmlns:a16="http://schemas.microsoft.com/office/drawing/2014/main" id="{32846EBE-107B-E929-3348-C8811DD9DAE1}"/>
              </a:ext>
            </a:extLst>
          </p:cNvPr>
          <p:cNvGrpSpPr/>
          <p:nvPr/>
        </p:nvGrpSpPr>
        <p:grpSpPr>
          <a:xfrm>
            <a:off x="1971288" y="127386"/>
            <a:ext cx="16226812" cy="9960436"/>
            <a:chOff x="985644" y="63693"/>
            <a:chExt cx="8113406" cy="4980218"/>
          </a:xfrm>
        </p:grpSpPr>
        <p:grpSp>
          <p:nvGrpSpPr>
            <p:cNvPr id="10" name="Group 9">
              <a:extLst>
                <a:ext uri="{FF2B5EF4-FFF2-40B4-BE49-F238E27FC236}">
                  <a16:creationId xmlns:a16="http://schemas.microsoft.com/office/drawing/2014/main" id="{6D361984-EE2B-D35B-DAAE-19D322788E3A}"/>
                </a:ext>
              </a:extLst>
            </p:cNvPr>
            <p:cNvGrpSpPr/>
            <p:nvPr/>
          </p:nvGrpSpPr>
          <p:grpSpPr>
            <a:xfrm>
              <a:off x="985644" y="63693"/>
              <a:ext cx="8113406" cy="4980218"/>
              <a:chOff x="985644" y="63693"/>
              <a:chExt cx="8113406" cy="4980218"/>
            </a:xfrm>
          </p:grpSpPr>
          <p:sp>
            <p:nvSpPr>
              <p:cNvPr id="13" name="Rectangle: Rounded Corners 12">
                <a:extLst>
                  <a:ext uri="{FF2B5EF4-FFF2-40B4-BE49-F238E27FC236}">
                    <a16:creationId xmlns:a16="http://schemas.microsoft.com/office/drawing/2014/main" id="{D04A884A-F4D4-4F79-0DFA-6479278F6ABC}"/>
                  </a:ext>
                </a:extLst>
              </p:cNvPr>
              <p:cNvSpPr/>
              <p:nvPr/>
            </p:nvSpPr>
            <p:spPr>
              <a:xfrm>
                <a:off x="2186095" y="2159180"/>
                <a:ext cx="2558784" cy="1964067"/>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Rounded Corners 13">
                <a:extLst>
                  <a:ext uri="{FF2B5EF4-FFF2-40B4-BE49-F238E27FC236}">
                    <a16:creationId xmlns:a16="http://schemas.microsoft.com/office/drawing/2014/main" id="{537BE2E0-0B06-E68B-29EA-DEC4D4416927}"/>
                  </a:ext>
                </a:extLst>
              </p:cNvPr>
              <p:cNvSpPr/>
              <p:nvPr/>
            </p:nvSpPr>
            <p:spPr>
              <a:xfrm>
                <a:off x="4948371" y="1402608"/>
                <a:ext cx="3209986" cy="2720640"/>
              </a:xfrm>
              <a:prstGeom prst="roundRect">
                <a:avLst>
                  <a:gd name="adj" fmla="val 59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6" name="Rectangle: Rounded Corners 15">
                <a:extLst>
                  <a:ext uri="{FF2B5EF4-FFF2-40B4-BE49-F238E27FC236}">
                    <a16:creationId xmlns:a16="http://schemas.microsoft.com/office/drawing/2014/main" id="{7A7382ED-416F-836F-5691-16ECA741BD98}"/>
                  </a:ext>
                </a:extLst>
              </p:cNvPr>
              <p:cNvSpPr/>
              <p:nvPr/>
            </p:nvSpPr>
            <p:spPr>
              <a:xfrm>
                <a:off x="5851537" y="548132"/>
                <a:ext cx="1280160" cy="30175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softmax</a:t>
                </a:r>
              </a:p>
            </p:txBody>
          </p:sp>
          <p:sp>
            <p:nvSpPr>
              <p:cNvPr id="17" name="Rectangle: Rounded Corners 16">
                <a:extLst>
                  <a:ext uri="{FF2B5EF4-FFF2-40B4-BE49-F238E27FC236}">
                    <a16:creationId xmlns:a16="http://schemas.microsoft.com/office/drawing/2014/main" id="{170273BC-C997-B23E-57E3-68404E875182}"/>
                  </a:ext>
                </a:extLst>
              </p:cNvPr>
              <p:cNvSpPr/>
              <p:nvPr/>
            </p:nvSpPr>
            <p:spPr>
              <a:xfrm>
                <a:off x="5851537" y="995769"/>
                <a:ext cx="1280160" cy="30175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linear</a:t>
                </a:r>
              </a:p>
            </p:txBody>
          </p:sp>
          <p:sp>
            <p:nvSpPr>
              <p:cNvPr id="18" name="Rectangle: Rounded Corners 17">
                <a:extLst>
                  <a:ext uri="{FF2B5EF4-FFF2-40B4-BE49-F238E27FC236}">
                    <a16:creationId xmlns:a16="http://schemas.microsoft.com/office/drawing/2014/main" id="{7A047AB3-2982-230D-72A8-7E03840F5C22}"/>
                  </a:ext>
                </a:extLst>
              </p:cNvPr>
              <p:cNvSpPr/>
              <p:nvPr/>
            </p:nvSpPr>
            <p:spPr>
              <a:xfrm>
                <a:off x="5752147" y="1819125"/>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20" name="Rectangle: Rounded Corners 19">
                <a:extLst>
                  <a:ext uri="{FF2B5EF4-FFF2-40B4-BE49-F238E27FC236}">
                    <a16:creationId xmlns:a16="http://schemas.microsoft.com/office/drawing/2014/main" id="{1F20BB92-786C-F02C-BDD1-AE44E380C887}"/>
                  </a:ext>
                </a:extLst>
              </p:cNvPr>
              <p:cNvSpPr/>
              <p:nvPr/>
            </p:nvSpPr>
            <p:spPr>
              <a:xfrm>
                <a:off x="5422164" y="2632207"/>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21" name="Rectangle: Rounded Corners 20">
                <a:extLst>
                  <a:ext uri="{FF2B5EF4-FFF2-40B4-BE49-F238E27FC236}">
                    <a16:creationId xmlns:a16="http://schemas.microsoft.com/office/drawing/2014/main" id="{2542EABB-94D2-2954-3CDF-A24A3AFC33E6}"/>
                  </a:ext>
                </a:extLst>
              </p:cNvPr>
              <p:cNvSpPr/>
              <p:nvPr/>
            </p:nvSpPr>
            <p:spPr>
              <a:xfrm>
                <a:off x="2636424" y="4309535"/>
                <a:ext cx="1904651"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input embedding</a:t>
                </a:r>
              </a:p>
            </p:txBody>
          </p:sp>
          <p:sp>
            <p:nvSpPr>
              <p:cNvPr id="22" name="Rectangle: Rounded Corners 21">
                <a:extLst>
                  <a:ext uri="{FF2B5EF4-FFF2-40B4-BE49-F238E27FC236}">
                    <a16:creationId xmlns:a16="http://schemas.microsoft.com/office/drawing/2014/main" id="{BB61A9C2-9882-7C10-181D-870D4D965826}"/>
                  </a:ext>
                </a:extLst>
              </p:cNvPr>
              <p:cNvSpPr/>
              <p:nvPr/>
            </p:nvSpPr>
            <p:spPr>
              <a:xfrm>
                <a:off x="5485460" y="4309535"/>
                <a:ext cx="2012314" cy="3017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output embedding</a:t>
                </a:r>
              </a:p>
            </p:txBody>
          </p:sp>
          <p:sp>
            <p:nvSpPr>
              <p:cNvPr id="23" name="TextBox 22">
                <a:extLst>
                  <a:ext uri="{FF2B5EF4-FFF2-40B4-BE49-F238E27FC236}">
                    <a16:creationId xmlns:a16="http://schemas.microsoft.com/office/drawing/2014/main" id="{6D94B883-AE20-8E69-3C64-814E1BCF549A}"/>
                  </a:ext>
                </a:extLst>
              </p:cNvPr>
              <p:cNvSpPr txBox="1"/>
              <p:nvPr/>
            </p:nvSpPr>
            <p:spPr>
              <a:xfrm>
                <a:off x="5348617" y="63693"/>
                <a:ext cx="2286000" cy="292388"/>
              </a:xfrm>
              <a:prstGeom prst="rect">
                <a:avLst/>
              </a:prstGeom>
              <a:noFill/>
            </p:spPr>
            <p:txBody>
              <a:bodyPr wrap="square">
                <a:spAutoFit/>
              </a:bodyPr>
              <a:lstStyle/>
              <a:p>
                <a:pPr algn="ctr"/>
                <a:r>
                  <a:rPr lang="en-US" sz="3200"/>
                  <a:t>output probabilities</a:t>
                </a:r>
              </a:p>
            </p:txBody>
          </p:sp>
          <p:sp>
            <p:nvSpPr>
              <p:cNvPr id="24" name="Rectangle: Rounded Corners 23">
                <a:extLst>
                  <a:ext uri="{FF2B5EF4-FFF2-40B4-BE49-F238E27FC236}">
                    <a16:creationId xmlns:a16="http://schemas.microsoft.com/office/drawing/2014/main" id="{B67A7807-0140-7BC9-D40F-499FFEA0E090}"/>
                  </a:ext>
                </a:extLst>
              </p:cNvPr>
              <p:cNvSpPr/>
              <p:nvPr/>
            </p:nvSpPr>
            <p:spPr>
              <a:xfrm>
                <a:off x="5055716" y="3455563"/>
                <a:ext cx="2871802"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masked multi-head attention</a:t>
                </a:r>
              </a:p>
            </p:txBody>
          </p:sp>
          <p:sp>
            <p:nvSpPr>
              <p:cNvPr id="25" name="TextBox 24">
                <a:extLst>
                  <a:ext uri="{FF2B5EF4-FFF2-40B4-BE49-F238E27FC236}">
                    <a16:creationId xmlns:a16="http://schemas.microsoft.com/office/drawing/2014/main" id="{9EDD9164-0A31-5065-E1E6-15650B2DCFB2}"/>
                  </a:ext>
                </a:extLst>
              </p:cNvPr>
              <p:cNvSpPr txBox="1"/>
              <p:nvPr/>
            </p:nvSpPr>
            <p:spPr>
              <a:xfrm>
                <a:off x="5348617" y="4751523"/>
                <a:ext cx="2286000" cy="292388"/>
              </a:xfrm>
              <a:prstGeom prst="rect">
                <a:avLst/>
              </a:prstGeom>
              <a:noFill/>
            </p:spPr>
            <p:txBody>
              <a:bodyPr wrap="square">
                <a:spAutoFit/>
              </a:bodyPr>
              <a:lstStyle/>
              <a:p>
                <a:pPr algn="ctr"/>
                <a:r>
                  <a:rPr lang="en-US" sz="3200"/>
                  <a:t>outputs (shifted right)</a:t>
                </a:r>
              </a:p>
            </p:txBody>
          </p:sp>
          <p:cxnSp>
            <p:nvCxnSpPr>
              <p:cNvPr id="26" name="Straight Arrow Connector 25">
                <a:extLst>
                  <a:ext uri="{FF2B5EF4-FFF2-40B4-BE49-F238E27FC236}">
                    <a16:creationId xmlns:a16="http://schemas.microsoft.com/office/drawing/2014/main" id="{E6119A27-1551-0453-0075-0B5269BEDAF8}"/>
                  </a:ext>
                </a:extLst>
              </p:cNvPr>
              <p:cNvCxnSpPr>
                <a:cxnSpLocks/>
                <a:stCxn id="16" idx="0"/>
                <a:endCxn id="23" idx="2"/>
              </p:cNvCxnSpPr>
              <p:nvPr/>
            </p:nvCxnSpPr>
            <p:spPr>
              <a:xfrm flipV="1">
                <a:off x="6491617" y="356081"/>
                <a:ext cx="0" cy="192051"/>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77A14F-ACF8-1C76-47C4-AAB5C6FAABCF}"/>
                  </a:ext>
                </a:extLst>
              </p:cNvPr>
              <p:cNvCxnSpPr>
                <a:cxnSpLocks/>
                <a:stCxn id="17" idx="0"/>
                <a:endCxn id="16" idx="2"/>
              </p:cNvCxnSpPr>
              <p:nvPr/>
            </p:nvCxnSpPr>
            <p:spPr>
              <a:xfrm flipV="1">
                <a:off x="6491617" y="849884"/>
                <a:ext cx="0" cy="145885"/>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86E50F9-E8D3-8B57-62F5-E9763D6EC2D3}"/>
                  </a:ext>
                </a:extLst>
              </p:cNvPr>
              <p:cNvCxnSpPr>
                <a:cxnSpLocks/>
                <a:stCxn id="18" idx="0"/>
                <a:endCxn id="17" idx="2"/>
              </p:cNvCxnSpPr>
              <p:nvPr/>
            </p:nvCxnSpPr>
            <p:spPr>
              <a:xfrm flipV="1">
                <a:off x="6491617" y="1297521"/>
                <a:ext cx="0"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0EBDF8A-843F-F7CD-E9EF-62BE1BABD485}"/>
                  </a:ext>
                </a:extLst>
              </p:cNvPr>
              <p:cNvSpPr/>
              <p:nvPr/>
            </p:nvSpPr>
            <p:spPr>
              <a:xfrm>
                <a:off x="5851537" y="1474228"/>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0" name="Straight Arrow Connector 29">
                <a:extLst>
                  <a:ext uri="{FF2B5EF4-FFF2-40B4-BE49-F238E27FC236}">
                    <a16:creationId xmlns:a16="http://schemas.microsoft.com/office/drawing/2014/main" id="{B5BCAC17-2EFA-4726-995C-BCF382F7B755}"/>
                  </a:ext>
                </a:extLst>
              </p:cNvPr>
              <p:cNvCxnSpPr>
                <a:cxnSpLocks/>
                <a:stCxn id="20" idx="0"/>
                <a:endCxn id="18" idx="2"/>
              </p:cNvCxnSpPr>
              <p:nvPr/>
            </p:nvCxnSpPr>
            <p:spPr>
              <a:xfrm flipH="1" flipV="1">
                <a:off x="6491617" y="2120877"/>
                <a:ext cx="1" cy="51133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A4AF21C-4653-F24E-BF10-106DAB32F167}"/>
                  </a:ext>
                </a:extLst>
              </p:cNvPr>
              <p:cNvSpPr/>
              <p:nvPr/>
            </p:nvSpPr>
            <p:spPr>
              <a:xfrm>
                <a:off x="5851537"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2" name="Straight Arrow Connector 31">
                <a:extLst>
                  <a:ext uri="{FF2B5EF4-FFF2-40B4-BE49-F238E27FC236}">
                    <a16:creationId xmlns:a16="http://schemas.microsoft.com/office/drawing/2014/main" id="{5DBCED89-05A1-F2BE-55F2-0D7C50B6B39D}"/>
                  </a:ext>
                </a:extLst>
              </p:cNvPr>
              <p:cNvCxnSpPr>
                <a:cxnSpLocks/>
                <a:stCxn id="24" idx="0"/>
                <a:endCxn id="20" idx="2"/>
              </p:cNvCxnSpPr>
              <p:nvPr/>
            </p:nvCxnSpPr>
            <p:spPr>
              <a:xfrm flipV="1">
                <a:off x="6491617"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320F02B-AA8A-9288-6AD9-2BA29375F26F}"/>
                  </a:ext>
                </a:extLst>
              </p:cNvPr>
              <p:cNvSpPr/>
              <p:nvPr/>
            </p:nvSpPr>
            <p:spPr>
              <a:xfrm>
                <a:off x="5851537"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34" name="Straight Arrow Connector 33">
                <a:extLst>
                  <a:ext uri="{FF2B5EF4-FFF2-40B4-BE49-F238E27FC236}">
                    <a16:creationId xmlns:a16="http://schemas.microsoft.com/office/drawing/2014/main" id="{7233F58F-50FF-22D9-8E7E-DDDBEEB3C9BC}"/>
                  </a:ext>
                </a:extLst>
              </p:cNvPr>
              <p:cNvCxnSpPr>
                <a:cxnSpLocks/>
                <a:stCxn id="25" idx="0"/>
                <a:endCxn id="22" idx="2"/>
              </p:cNvCxnSpPr>
              <p:nvPr/>
            </p:nvCxnSpPr>
            <p:spPr>
              <a:xfrm flipV="1">
                <a:off x="6491617" y="4611287"/>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D54A59-F60D-12F7-F148-5E58951C79D7}"/>
                  </a:ext>
                </a:extLst>
              </p:cNvPr>
              <p:cNvCxnSpPr>
                <a:cxnSpLocks/>
                <a:stCxn id="22" idx="0"/>
                <a:endCxn id="24" idx="2"/>
              </p:cNvCxnSpPr>
              <p:nvPr/>
            </p:nvCxnSpPr>
            <p:spPr>
              <a:xfrm flipV="1">
                <a:off x="6491617" y="3757315"/>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114804-1B02-E38E-FAA8-5E9A3A234AC0}"/>
                  </a:ext>
                </a:extLst>
              </p:cNvPr>
              <p:cNvCxnSpPr>
                <a:cxnSpLocks/>
                <a:endCxn id="38" idx="6"/>
              </p:cNvCxnSpPr>
              <p:nvPr/>
            </p:nvCxnSpPr>
            <p:spPr>
              <a:xfrm flipH="1">
                <a:off x="6594497" y="4170150"/>
                <a:ext cx="1411448"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50EA73D-C5EF-05D3-7F0D-4F2BB4956CE0}"/>
                  </a:ext>
                </a:extLst>
              </p:cNvPr>
              <p:cNvSpPr txBox="1"/>
              <p:nvPr/>
            </p:nvSpPr>
            <p:spPr>
              <a:xfrm>
                <a:off x="8005945" y="4010589"/>
                <a:ext cx="1093105" cy="538609"/>
              </a:xfrm>
              <a:prstGeom prst="rect">
                <a:avLst/>
              </a:prstGeom>
              <a:noFill/>
            </p:spPr>
            <p:txBody>
              <a:bodyPr wrap="square">
                <a:spAutoFit/>
              </a:bodyPr>
              <a:lstStyle/>
              <a:p>
                <a:r>
                  <a:rPr lang="en-US" sz="3200"/>
                  <a:t>positional encoding</a:t>
                </a:r>
              </a:p>
            </p:txBody>
          </p:sp>
          <p:sp>
            <p:nvSpPr>
              <p:cNvPr id="38" name="Oval 37">
                <a:extLst>
                  <a:ext uri="{FF2B5EF4-FFF2-40B4-BE49-F238E27FC236}">
                    <a16:creationId xmlns:a16="http://schemas.microsoft.com/office/drawing/2014/main" id="{C2ACC33E-3741-D9D5-098D-CB762BB7F02C}"/>
                  </a:ext>
                </a:extLst>
              </p:cNvPr>
              <p:cNvSpPr/>
              <p:nvPr/>
            </p:nvSpPr>
            <p:spPr>
              <a:xfrm>
                <a:off x="6411617" y="407871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sp>
            <p:nvSpPr>
              <p:cNvPr id="39" name="Rectangle: Rounded Corners 38">
                <a:extLst>
                  <a:ext uri="{FF2B5EF4-FFF2-40B4-BE49-F238E27FC236}">
                    <a16:creationId xmlns:a16="http://schemas.microsoft.com/office/drawing/2014/main" id="{FCD39815-17D0-1365-7FD7-945E4AE10D99}"/>
                  </a:ext>
                </a:extLst>
              </p:cNvPr>
              <p:cNvSpPr/>
              <p:nvPr/>
            </p:nvSpPr>
            <p:spPr>
              <a:xfrm>
                <a:off x="2849279" y="2632207"/>
                <a:ext cx="1478940" cy="301752"/>
              </a:xfrm>
              <a:prstGeom prst="roundRect">
                <a:avLst/>
              </a:prstGeom>
              <a:solidFill>
                <a:srgbClr val="79E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feed forward</a:t>
                </a:r>
              </a:p>
            </p:txBody>
          </p:sp>
          <p:sp>
            <p:nvSpPr>
              <p:cNvPr id="40" name="Rectangle: Rounded Corners 39">
                <a:extLst>
                  <a:ext uri="{FF2B5EF4-FFF2-40B4-BE49-F238E27FC236}">
                    <a16:creationId xmlns:a16="http://schemas.microsoft.com/office/drawing/2014/main" id="{0849F88A-B505-C046-E653-A178D1A20A57}"/>
                  </a:ext>
                </a:extLst>
              </p:cNvPr>
              <p:cNvSpPr/>
              <p:nvPr/>
            </p:nvSpPr>
            <p:spPr>
              <a:xfrm>
                <a:off x="2519296" y="3455563"/>
                <a:ext cx="2138907" cy="301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multi-head attention</a:t>
                </a:r>
              </a:p>
            </p:txBody>
          </p:sp>
          <p:sp>
            <p:nvSpPr>
              <p:cNvPr id="41" name="TextBox 40">
                <a:extLst>
                  <a:ext uri="{FF2B5EF4-FFF2-40B4-BE49-F238E27FC236}">
                    <a16:creationId xmlns:a16="http://schemas.microsoft.com/office/drawing/2014/main" id="{E9A7CF69-07C9-E849-3F42-F3F67E01E107}"/>
                  </a:ext>
                </a:extLst>
              </p:cNvPr>
              <p:cNvSpPr txBox="1"/>
              <p:nvPr/>
            </p:nvSpPr>
            <p:spPr>
              <a:xfrm>
                <a:off x="2445749" y="4751523"/>
                <a:ext cx="2286000" cy="292388"/>
              </a:xfrm>
              <a:prstGeom prst="rect">
                <a:avLst/>
              </a:prstGeom>
              <a:noFill/>
            </p:spPr>
            <p:txBody>
              <a:bodyPr wrap="square">
                <a:spAutoFit/>
              </a:bodyPr>
              <a:lstStyle/>
              <a:p>
                <a:pPr algn="ctr"/>
                <a:r>
                  <a:rPr lang="en-US" sz="3200"/>
                  <a:t>inputs</a:t>
                </a:r>
              </a:p>
            </p:txBody>
          </p:sp>
          <p:cxnSp>
            <p:nvCxnSpPr>
              <p:cNvPr id="42" name="Straight Arrow Connector 41">
                <a:extLst>
                  <a:ext uri="{FF2B5EF4-FFF2-40B4-BE49-F238E27FC236}">
                    <a16:creationId xmlns:a16="http://schemas.microsoft.com/office/drawing/2014/main" id="{786B1FB1-D757-0A2D-B2C1-927407F0CFE3}"/>
                  </a:ext>
                </a:extLst>
              </p:cNvPr>
              <p:cNvCxnSpPr>
                <a:cxnSpLocks/>
                <a:stCxn id="40" idx="0"/>
                <a:endCxn id="39" idx="2"/>
              </p:cNvCxnSpPr>
              <p:nvPr/>
            </p:nvCxnSpPr>
            <p:spPr>
              <a:xfrm flipH="1" flipV="1">
                <a:off x="3588749" y="2933959"/>
                <a:ext cx="1" cy="52160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E3C5F51-70A4-5B63-A11F-B70A01ED4C0A}"/>
                  </a:ext>
                </a:extLst>
              </p:cNvPr>
              <p:cNvSpPr/>
              <p:nvPr/>
            </p:nvSpPr>
            <p:spPr>
              <a:xfrm>
                <a:off x="2948669" y="312094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cxnSp>
            <p:nvCxnSpPr>
              <p:cNvPr id="44" name="Straight Arrow Connector 43">
                <a:extLst>
                  <a:ext uri="{FF2B5EF4-FFF2-40B4-BE49-F238E27FC236}">
                    <a16:creationId xmlns:a16="http://schemas.microsoft.com/office/drawing/2014/main" id="{F7773058-F3D5-70D5-F9F7-0D8E967BAA98}"/>
                  </a:ext>
                </a:extLst>
              </p:cNvPr>
              <p:cNvCxnSpPr>
                <a:cxnSpLocks/>
                <a:stCxn id="39" idx="0"/>
                <a:endCxn id="61" idx="0"/>
              </p:cNvCxnSpPr>
              <p:nvPr/>
            </p:nvCxnSpPr>
            <p:spPr>
              <a:xfrm flipV="1">
                <a:off x="3588749" y="2287310"/>
                <a:ext cx="0" cy="344897"/>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CD0EA2-E862-9FD6-E6A3-1D44C46D063A}"/>
                  </a:ext>
                </a:extLst>
              </p:cNvPr>
              <p:cNvCxnSpPr>
                <a:cxnSpLocks/>
              </p:cNvCxnSpPr>
              <p:nvPr/>
            </p:nvCxnSpPr>
            <p:spPr>
              <a:xfrm flipV="1">
                <a:off x="3596010" y="4620513"/>
                <a:ext cx="0" cy="140236"/>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3D2AF-6B75-3A5B-B5EC-811CAA68FF1F}"/>
                  </a:ext>
                </a:extLst>
              </p:cNvPr>
              <p:cNvCxnSpPr>
                <a:cxnSpLocks/>
              </p:cNvCxnSpPr>
              <p:nvPr/>
            </p:nvCxnSpPr>
            <p:spPr>
              <a:xfrm flipV="1">
                <a:off x="3596010" y="3766541"/>
                <a:ext cx="0" cy="55222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8A02D5-F6B1-3771-15D8-E69C4BA6B1CE}"/>
                  </a:ext>
                </a:extLst>
              </p:cNvPr>
              <p:cNvSpPr/>
              <p:nvPr/>
            </p:nvSpPr>
            <p:spPr>
              <a:xfrm>
                <a:off x="3516010" y="4087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48" name="Straight Connector 47">
                <a:extLst>
                  <a:ext uri="{FF2B5EF4-FFF2-40B4-BE49-F238E27FC236}">
                    <a16:creationId xmlns:a16="http://schemas.microsoft.com/office/drawing/2014/main" id="{B06A226C-79CB-C280-600A-6557D2882941}"/>
                  </a:ext>
                </a:extLst>
              </p:cNvPr>
              <p:cNvCxnSpPr>
                <a:cxnSpLocks/>
                <a:endCxn id="47" idx="2"/>
              </p:cNvCxnSpPr>
              <p:nvPr/>
            </p:nvCxnSpPr>
            <p:spPr>
              <a:xfrm flipV="1">
                <a:off x="2078749" y="4179376"/>
                <a:ext cx="1437261" cy="9583"/>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C8B87-C1B1-25EB-44F7-83B4F97A9264}"/>
                  </a:ext>
                </a:extLst>
              </p:cNvPr>
              <p:cNvSpPr txBox="1"/>
              <p:nvPr/>
            </p:nvSpPr>
            <p:spPr>
              <a:xfrm>
                <a:off x="985644" y="4004348"/>
                <a:ext cx="1093105" cy="538609"/>
              </a:xfrm>
              <a:prstGeom prst="rect">
                <a:avLst/>
              </a:prstGeom>
              <a:noFill/>
            </p:spPr>
            <p:txBody>
              <a:bodyPr wrap="square">
                <a:spAutoFit/>
              </a:bodyPr>
              <a:lstStyle/>
              <a:p>
                <a:pPr algn="r"/>
                <a:r>
                  <a:rPr lang="en-US" sz="3200"/>
                  <a:t>positional encoding</a:t>
                </a:r>
              </a:p>
            </p:txBody>
          </p:sp>
          <p:cxnSp>
            <p:nvCxnSpPr>
              <p:cNvPr id="50" name="Connector: Elbow 49">
                <a:extLst>
                  <a:ext uri="{FF2B5EF4-FFF2-40B4-BE49-F238E27FC236}">
                    <a16:creationId xmlns:a16="http://schemas.microsoft.com/office/drawing/2014/main" id="{0378773D-1B8C-0932-F773-0932C71FFD01}"/>
                  </a:ext>
                </a:extLst>
              </p:cNvPr>
              <p:cNvCxnSpPr>
                <a:cxnSpLocks/>
                <a:stCxn id="61" idx="0"/>
              </p:cNvCxnSpPr>
              <p:nvPr/>
            </p:nvCxnSpPr>
            <p:spPr>
              <a:xfrm rot="16200000" flipH="1">
                <a:off x="4318631" y="1557427"/>
                <a:ext cx="370589" cy="1830354"/>
              </a:xfrm>
              <a:prstGeom prst="bentConnector4">
                <a:avLst>
                  <a:gd name="adj1" fmla="val -61686"/>
                  <a:gd name="adj2" fmla="val 6748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6969ABB-23B4-C98D-A6C6-D374D07EF8C5}"/>
                  </a:ext>
                </a:extLst>
              </p:cNvPr>
              <p:cNvCxnSpPr>
                <a:cxnSpLocks/>
              </p:cNvCxnSpPr>
              <p:nvPr/>
            </p:nvCxnSpPr>
            <p:spPr>
              <a:xfrm rot="16200000" flipH="1">
                <a:off x="4257569" y="1650019"/>
                <a:ext cx="495773" cy="1833415"/>
              </a:xfrm>
              <a:prstGeom prst="bentConnector4">
                <a:avLst>
                  <a:gd name="adj1" fmla="val -54590"/>
                  <a:gd name="adj2" fmla="val 6745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37E61E2-B632-9835-EEF9-F76A65B9E826}"/>
                  </a:ext>
                </a:extLst>
              </p:cNvPr>
              <p:cNvCxnSpPr>
                <a:cxnSpLocks/>
              </p:cNvCxnSpPr>
              <p:nvPr/>
            </p:nvCxnSpPr>
            <p:spPr>
              <a:xfrm rot="10800000">
                <a:off x="2948669" y="2420602"/>
                <a:ext cx="647340" cy="638677"/>
              </a:xfrm>
              <a:prstGeom prst="bentConnector3">
                <a:avLst>
                  <a:gd name="adj1" fmla="val 171818"/>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EFFC6115-8F96-1882-7D16-E3A2AD565F5A}"/>
                  </a:ext>
                </a:extLst>
              </p:cNvPr>
              <p:cNvCxnSpPr>
                <a:cxnSpLocks/>
                <a:endCxn id="43" idx="1"/>
              </p:cNvCxnSpPr>
              <p:nvPr/>
            </p:nvCxnSpPr>
            <p:spPr>
              <a:xfrm rot="16200000" flipV="1">
                <a:off x="2872120" y="3348366"/>
                <a:ext cx="789003" cy="635903"/>
              </a:xfrm>
              <a:prstGeom prst="bentConnector4">
                <a:avLst>
                  <a:gd name="adj1" fmla="val 2676"/>
                  <a:gd name="adj2" fmla="val 19734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1E75F55-EA6D-FC24-50F8-526318066770}"/>
                  </a:ext>
                </a:extLst>
              </p:cNvPr>
              <p:cNvCxnSpPr>
                <a:cxnSpLocks/>
              </p:cNvCxnSpPr>
              <p:nvPr/>
            </p:nvCxnSpPr>
            <p:spPr>
              <a:xfrm flipV="1">
                <a:off x="3607450"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B57A894-F9C0-E523-6ACA-0DA342D222E2}"/>
                  </a:ext>
                </a:extLst>
              </p:cNvPr>
              <p:cNvCxnSpPr>
                <a:cxnSpLocks/>
              </p:cNvCxnSpPr>
              <p:nvPr/>
            </p:nvCxnSpPr>
            <p:spPr>
              <a:xfrm flipH="1" flipV="1">
                <a:off x="3370003" y="3784432"/>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BAE524D-BBB7-1CCE-AFE2-B2DE4AA56930}"/>
                  </a:ext>
                </a:extLst>
              </p:cNvPr>
              <p:cNvCxnSpPr>
                <a:cxnSpLocks/>
              </p:cNvCxnSpPr>
              <p:nvPr/>
            </p:nvCxnSpPr>
            <p:spPr>
              <a:xfrm flipV="1">
                <a:off x="6492783"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D2730A8-56D0-2ABF-6224-F899A1171E5B}"/>
                  </a:ext>
                </a:extLst>
              </p:cNvPr>
              <p:cNvCxnSpPr>
                <a:cxnSpLocks/>
              </p:cNvCxnSpPr>
              <p:nvPr/>
            </p:nvCxnSpPr>
            <p:spPr>
              <a:xfrm flipH="1" flipV="1">
                <a:off x="6265610" y="3770786"/>
                <a:ext cx="215733" cy="167791"/>
              </a:xfrm>
              <a:prstGeom prst="bentConnector3">
                <a:avLst>
                  <a:gd name="adj1" fmla="val 97625"/>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177DF6FE-FB2F-F529-74BA-6FEA3F41B6B1}"/>
                  </a:ext>
                </a:extLst>
              </p:cNvPr>
              <p:cNvCxnSpPr>
                <a:cxnSpLocks/>
                <a:endCxn id="33" idx="3"/>
              </p:cNvCxnSpPr>
              <p:nvPr/>
            </p:nvCxnSpPr>
            <p:spPr>
              <a:xfrm rot="5400000" flipH="1" flipV="1">
                <a:off x="6430349" y="3317942"/>
                <a:ext cx="747474" cy="655222"/>
              </a:xfrm>
              <a:prstGeom prst="bentConnector4">
                <a:avLst>
                  <a:gd name="adj1" fmla="val -1328"/>
                  <a:gd name="adj2" fmla="val 23053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9F1B5-BFCA-4018-5B88-B6FC3DE5CE8F}"/>
                  </a:ext>
                </a:extLst>
              </p:cNvPr>
              <p:cNvCxnSpPr>
                <a:cxnSpLocks/>
                <a:endCxn id="31" idx="3"/>
              </p:cNvCxnSpPr>
              <p:nvPr/>
            </p:nvCxnSpPr>
            <p:spPr>
              <a:xfrm flipV="1">
                <a:off x="6494679" y="2438186"/>
                <a:ext cx="637018" cy="634742"/>
              </a:xfrm>
              <a:prstGeom prst="bentConnector3">
                <a:avLst>
                  <a:gd name="adj1" fmla="val 182659"/>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B43A2C8-04B3-C450-8E30-BE0A168C3E37}"/>
                  </a:ext>
                </a:extLst>
              </p:cNvPr>
              <p:cNvCxnSpPr>
                <a:cxnSpLocks/>
              </p:cNvCxnSpPr>
              <p:nvPr/>
            </p:nvCxnSpPr>
            <p:spPr>
              <a:xfrm flipV="1">
                <a:off x="6494679" y="1625042"/>
                <a:ext cx="637018" cy="634742"/>
              </a:xfrm>
              <a:prstGeom prst="bentConnector3">
                <a:avLst>
                  <a:gd name="adj1" fmla="val 135886"/>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480AAE8C-D636-4D99-C4B6-6B2D76EE1909}"/>
                  </a:ext>
                </a:extLst>
              </p:cNvPr>
              <p:cNvSpPr/>
              <p:nvPr/>
            </p:nvSpPr>
            <p:spPr>
              <a:xfrm>
                <a:off x="2948669" y="2287310"/>
                <a:ext cx="1280160" cy="3017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rPr>
                  <a:t>add &amp; norm</a:t>
                </a:r>
              </a:p>
            </p:txBody>
          </p:sp>
        </p:grpSp>
        <p:sp>
          <p:nvSpPr>
            <p:cNvPr id="11" name="TextBox 10">
              <a:extLst>
                <a:ext uri="{FF2B5EF4-FFF2-40B4-BE49-F238E27FC236}">
                  <a16:creationId xmlns:a16="http://schemas.microsoft.com/office/drawing/2014/main" id="{9C900D6C-C997-9D80-2161-C629EF0CB2E0}"/>
                </a:ext>
              </a:extLst>
            </p:cNvPr>
            <p:cNvSpPr txBox="1"/>
            <p:nvPr/>
          </p:nvSpPr>
          <p:spPr>
            <a:xfrm>
              <a:off x="1766099" y="2971936"/>
              <a:ext cx="418465" cy="292388"/>
            </a:xfrm>
            <a:prstGeom prst="rect">
              <a:avLst/>
            </a:prstGeom>
            <a:noFill/>
          </p:spPr>
          <p:txBody>
            <a:bodyPr wrap="square">
              <a:spAutoFit/>
            </a:bodyPr>
            <a:lstStyle/>
            <a:p>
              <a:pPr algn="r"/>
              <a:r>
                <a:rPr lang="en-US" sz="3200"/>
                <a:t>N</a:t>
              </a:r>
              <a:r>
                <a:rPr lang="en-US" sz="3200" baseline="-25000"/>
                <a:t>x</a:t>
              </a:r>
            </a:p>
          </p:txBody>
        </p:sp>
        <p:sp>
          <p:nvSpPr>
            <p:cNvPr id="12" name="TextBox 11">
              <a:extLst>
                <a:ext uri="{FF2B5EF4-FFF2-40B4-BE49-F238E27FC236}">
                  <a16:creationId xmlns:a16="http://schemas.microsoft.com/office/drawing/2014/main" id="{24148FB0-A7B9-BA51-1A60-03056AF103C1}"/>
                </a:ext>
              </a:extLst>
            </p:cNvPr>
            <p:cNvSpPr txBox="1"/>
            <p:nvPr/>
          </p:nvSpPr>
          <p:spPr>
            <a:xfrm>
              <a:off x="8138305" y="2626935"/>
              <a:ext cx="418465" cy="292388"/>
            </a:xfrm>
            <a:prstGeom prst="rect">
              <a:avLst/>
            </a:prstGeom>
            <a:noFill/>
          </p:spPr>
          <p:txBody>
            <a:bodyPr wrap="square">
              <a:spAutoFit/>
            </a:bodyPr>
            <a:lstStyle/>
            <a:p>
              <a:pPr algn="r"/>
              <a:r>
                <a:rPr lang="en-US" sz="3200"/>
                <a:t>N</a:t>
              </a:r>
              <a:r>
                <a:rPr lang="en-US" sz="3200" baseline="-25000"/>
                <a:t>x</a:t>
              </a:r>
            </a:p>
          </p:txBody>
        </p:sp>
      </p:grpSp>
      <p:sp>
        <p:nvSpPr>
          <p:cNvPr id="62" name="Rectangle 61">
            <a:extLst>
              <a:ext uri="{FF2B5EF4-FFF2-40B4-BE49-F238E27FC236}">
                <a16:creationId xmlns:a16="http://schemas.microsoft.com/office/drawing/2014/main" id="{3091F111-F34A-83EA-3FCC-39CA0E7D206B}"/>
              </a:ext>
            </a:extLst>
          </p:cNvPr>
          <p:cNvSpPr/>
          <p:nvPr/>
        </p:nvSpPr>
        <p:spPr>
          <a:xfrm>
            <a:off x="1744716" y="1704477"/>
            <a:ext cx="16453384" cy="64218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3" name="Rectangle 62">
            <a:extLst>
              <a:ext uri="{FF2B5EF4-FFF2-40B4-BE49-F238E27FC236}">
                <a16:creationId xmlns:a16="http://schemas.microsoft.com/office/drawing/2014/main" id="{367F7E62-742B-D0ED-D0C3-4385C4AE3E24}"/>
              </a:ext>
            </a:extLst>
          </p:cNvPr>
          <p:cNvSpPr/>
          <p:nvPr/>
        </p:nvSpPr>
        <p:spPr>
          <a:xfrm>
            <a:off x="10531366" y="228366"/>
            <a:ext cx="5990896" cy="15639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4" name="Rectangle 63">
            <a:extLst>
              <a:ext uri="{FF2B5EF4-FFF2-40B4-BE49-F238E27FC236}">
                <a16:creationId xmlns:a16="http://schemas.microsoft.com/office/drawing/2014/main" id="{7FE7E6B8-B573-80C5-577C-F3A49358E21D}"/>
              </a:ext>
            </a:extLst>
          </p:cNvPr>
          <p:cNvSpPr/>
          <p:nvPr/>
        </p:nvSpPr>
        <p:spPr>
          <a:xfrm>
            <a:off x="4745095" y="8590284"/>
            <a:ext cx="10524138" cy="172490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65" name="Group 64">
            <a:extLst>
              <a:ext uri="{FF2B5EF4-FFF2-40B4-BE49-F238E27FC236}">
                <a16:creationId xmlns:a16="http://schemas.microsoft.com/office/drawing/2014/main" id="{76E0CF6F-9F62-7B6A-BD0D-CD7B53580527}"/>
              </a:ext>
            </a:extLst>
          </p:cNvPr>
          <p:cNvGrpSpPr/>
          <p:nvPr/>
        </p:nvGrpSpPr>
        <p:grpSpPr>
          <a:xfrm>
            <a:off x="901031" y="1728213"/>
            <a:ext cx="2573238" cy="3575036"/>
            <a:chOff x="909858" y="1093401"/>
            <a:chExt cx="1286619" cy="1787518"/>
          </a:xfrm>
        </p:grpSpPr>
        <p:sp>
          <p:nvSpPr>
            <p:cNvPr id="66" name="Freeform 21">
              <a:extLst>
                <a:ext uri="{FF2B5EF4-FFF2-40B4-BE49-F238E27FC236}">
                  <a16:creationId xmlns:a16="http://schemas.microsoft.com/office/drawing/2014/main" id="{D67B8B37-EE7E-8074-654A-3851AD8D131B}"/>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67" name="TextBox 66">
              <a:extLst>
                <a:ext uri="{FF2B5EF4-FFF2-40B4-BE49-F238E27FC236}">
                  <a16:creationId xmlns:a16="http://schemas.microsoft.com/office/drawing/2014/main" id="{0E9AAC68-C2D5-74CC-F902-7BDD45FF8145}"/>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transformer</a:t>
              </a:r>
            </a:p>
            <a:p>
              <a:pPr algn="ctr"/>
              <a:r>
                <a:rPr lang="en-US" sz="3200"/>
                <a:t>model </a:t>
              </a:r>
            </a:p>
            <a:p>
              <a:pPr algn="ctr"/>
              <a:r>
                <a:rPr lang="en-US" sz="3200"/>
                <a:t>architecture</a:t>
              </a:r>
            </a:p>
          </p:txBody>
        </p:sp>
      </p:grpSp>
    </p:spTree>
    <p:extLst>
      <p:ext uri="{BB962C8B-B14F-4D97-AF65-F5344CB8AC3E}">
        <p14:creationId xmlns:p14="http://schemas.microsoft.com/office/powerpoint/2010/main" val="1247444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AFB4F4-E0FD-5FF7-9E1F-1ECB4AEE2F48}"/>
              </a:ext>
            </a:extLst>
          </p:cNvPr>
          <p:cNvGrpSpPr/>
          <p:nvPr/>
        </p:nvGrpSpPr>
        <p:grpSpPr>
          <a:xfrm>
            <a:off x="4044462" y="1406781"/>
            <a:ext cx="10199076" cy="1678748"/>
            <a:chOff x="1604841" y="1301263"/>
            <a:chExt cx="5099538" cy="839374"/>
          </a:xfrm>
        </p:grpSpPr>
        <p:sp>
          <p:nvSpPr>
            <p:cNvPr id="8" name="Rectangle 7">
              <a:extLst>
                <a:ext uri="{FF2B5EF4-FFF2-40B4-BE49-F238E27FC236}">
                  <a16:creationId xmlns:a16="http://schemas.microsoft.com/office/drawing/2014/main" id="{28BAFBBE-A79E-57ED-AA82-56DEEC2B215D}"/>
                </a:ext>
              </a:extLst>
            </p:cNvPr>
            <p:cNvSpPr/>
            <p:nvPr/>
          </p:nvSpPr>
          <p:spPr>
            <a:xfrm>
              <a:off x="1604841" y="1301263"/>
              <a:ext cx="5099538" cy="8393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2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93776A-1D45-ACF8-2F8D-CFB761322BD5}"/>
                    </a:ext>
                  </a:extLst>
                </p:cNvPr>
                <p:cNvSpPr txBox="1"/>
                <p:nvPr/>
              </p:nvSpPr>
              <p:spPr>
                <a:xfrm>
                  <a:off x="1887905" y="1382845"/>
                  <a:ext cx="4533411" cy="6763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𝑃𝐸</m:t>
                            </m:r>
                          </m:e>
                          <m:sub>
                            <m:r>
                              <a:rPr lang="en-US" sz="4800" i="1">
                                <a:solidFill>
                                  <a:schemeClr val="bg1"/>
                                </a:solidFill>
                                <a:latin typeface="Cambria Math" panose="02040503050406030204" pitchFamily="18" charset="0"/>
                              </a:rPr>
                              <m:t>𝑝𝑜𝑠</m:t>
                            </m:r>
                            <m:r>
                              <a:rPr lang="en-US" sz="4800" i="1">
                                <a:solidFill>
                                  <a:schemeClr val="bg1"/>
                                </a:solidFill>
                                <a:latin typeface="Cambria Math" panose="02040503050406030204" pitchFamily="18" charset="0"/>
                              </a:rPr>
                              <m:t>, 2</m:t>
                            </m:r>
                            <m:r>
                              <a:rPr lang="en-US" sz="4800" i="1">
                                <a:solidFill>
                                  <a:schemeClr val="bg1"/>
                                </a:solidFill>
                                <a:latin typeface="Cambria Math" panose="02040503050406030204" pitchFamily="18" charset="0"/>
                              </a:rPr>
                              <m:t>𝑖</m:t>
                            </m:r>
                          </m:sub>
                        </m:sSub>
                        <m:r>
                          <a:rPr lang="en-US" sz="4800" i="1">
                            <a:solidFill>
                              <a:schemeClr val="bg1"/>
                            </a:solidFill>
                            <a:latin typeface="Cambria Math" panose="02040503050406030204" pitchFamily="18" charset="0"/>
                          </a:rPr>
                          <m:t>=</m:t>
                        </m:r>
                        <m:r>
                          <m:rPr>
                            <m:sty m:val="p"/>
                          </m:rPr>
                          <a:rPr lang="en-US" sz="4800">
                            <a:solidFill>
                              <a:schemeClr val="bg1"/>
                            </a:solidFill>
                            <a:latin typeface="Cambria Math" panose="02040503050406030204" pitchFamily="18" charset="0"/>
                          </a:rPr>
                          <m:t>sin</m:t>
                        </m:r>
                        <m:r>
                          <a:rPr lang="en-US" sz="4800" i="1">
                            <a:solidFill>
                              <a:schemeClr val="bg1"/>
                            </a:solidFill>
                            <a:latin typeface="Cambria Math" panose="02040503050406030204" pitchFamily="18" charset="0"/>
                          </a:rPr>
                          <m:t>⁡(</m:t>
                        </m:r>
                        <m:f>
                          <m:fPr>
                            <m:ctrlPr>
                              <a:rPr lang="en-US" sz="4800" i="1">
                                <a:solidFill>
                                  <a:schemeClr val="bg1"/>
                                </a:solidFill>
                                <a:latin typeface="Cambria Math" panose="02040503050406030204" pitchFamily="18" charset="0"/>
                              </a:rPr>
                            </m:ctrlPr>
                          </m:fPr>
                          <m:num>
                            <m:r>
                              <a:rPr lang="en-US" sz="4800" i="1">
                                <a:solidFill>
                                  <a:schemeClr val="bg1"/>
                                </a:solidFill>
                                <a:latin typeface="Cambria Math" panose="02040503050406030204" pitchFamily="18" charset="0"/>
                              </a:rPr>
                              <m:t>𝑝𝑜𝑠</m:t>
                            </m:r>
                          </m:num>
                          <m:den>
                            <m:sSup>
                              <m:sSupPr>
                                <m:ctrlPr>
                                  <a:rPr lang="en-US" sz="4800" i="1">
                                    <a:solidFill>
                                      <a:schemeClr val="bg1"/>
                                    </a:solidFill>
                                    <a:latin typeface="Cambria Math" panose="02040503050406030204" pitchFamily="18" charset="0"/>
                                  </a:rPr>
                                </m:ctrlPr>
                              </m:sSupPr>
                              <m:e>
                                <m:r>
                                  <a:rPr lang="en-US" sz="4800" i="1">
                                    <a:solidFill>
                                      <a:schemeClr val="bg1"/>
                                    </a:solidFill>
                                    <a:latin typeface="Cambria Math" panose="02040503050406030204" pitchFamily="18" charset="0"/>
                                  </a:rPr>
                                  <m:t>10,000^</m:t>
                                </m:r>
                              </m:e>
                              <m:sup>
                                <m:r>
                                  <a:rPr lang="en-US" sz="4800" i="1">
                                    <a:solidFill>
                                      <a:schemeClr val="bg1"/>
                                    </a:solidFill>
                                    <a:latin typeface="Cambria Math" panose="02040503050406030204" pitchFamily="18" charset="0"/>
                                  </a:rPr>
                                  <m:t>2</m:t>
                                </m:r>
                                <m:r>
                                  <a:rPr lang="en-US" sz="4800" i="1">
                                    <a:solidFill>
                                      <a:schemeClr val="bg1"/>
                                    </a:solidFill>
                                    <a:latin typeface="Cambria Math" panose="02040503050406030204" pitchFamily="18" charset="0"/>
                                  </a:rPr>
                                  <m:t>𝑖</m:t>
                                </m:r>
                                <m:r>
                                  <a:rPr lang="en-US" sz="4800" i="1">
                                    <a:solidFill>
                                      <a:schemeClr val="bg1"/>
                                    </a:solidFill>
                                    <a:latin typeface="Cambria Math" panose="02040503050406030204" pitchFamily="18" charset="0"/>
                                  </a:rPr>
                                  <m:t>/</m:t>
                                </m:r>
                                <m:sSub>
                                  <m:sSubPr>
                                    <m:ctrlPr>
                                      <a:rPr lang="en-US" sz="4800" i="1" dirty="0">
                                        <a:solidFill>
                                          <a:schemeClr val="bg1"/>
                                        </a:solidFill>
                                        <a:latin typeface="Cambria Math" panose="02040503050406030204" pitchFamily="18" charset="0"/>
                                      </a:rPr>
                                    </m:ctrlPr>
                                  </m:sSubPr>
                                  <m:e>
                                    <m:r>
                                      <a:rPr lang="en-US" sz="4800" i="1" dirty="0">
                                        <a:solidFill>
                                          <a:schemeClr val="bg1"/>
                                        </a:solidFill>
                                        <a:latin typeface="Cambria Math" panose="02040503050406030204" pitchFamily="18" charset="0"/>
                                      </a:rPr>
                                      <m:t>𝑑</m:t>
                                    </m:r>
                                  </m:e>
                                  <m:sub>
                                    <m:r>
                                      <a:rPr lang="en-US" sz="4800" i="1" dirty="0">
                                        <a:solidFill>
                                          <a:schemeClr val="bg1"/>
                                        </a:solidFill>
                                        <a:latin typeface="Cambria Math" panose="02040503050406030204" pitchFamily="18" charset="0"/>
                                      </a:rPr>
                                      <m:t>𝑚𝑜𝑑𝑒𝑙</m:t>
                                    </m:r>
                                  </m:sub>
                                </m:sSub>
                              </m:sup>
                            </m:sSup>
                          </m:den>
                        </m:f>
                        <m:r>
                          <a:rPr lang="en-US" sz="4800" i="1">
                            <a:solidFill>
                              <a:schemeClr val="bg1"/>
                            </a:solidFill>
                            <a:latin typeface="Cambria Math" panose="02040503050406030204" pitchFamily="18" charset="0"/>
                          </a:rPr>
                          <m:t>)</m:t>
                        </m:r>
                      </m:oMath>
                    </m:oMathPara>
                  </a14:m>
                  <a:endParaRPr lang="es-DO" sz="4800">
                    <a:solidFill>
                      <a:schemeClr val="bg1"/>
                    </a:solidFill>
                    <a:latin typeface="+mj-lt"/>
                  </a:endParaRPr>
                </a:p>
              </p:txBody>
            </p:sp>
          </mc:Choice>
          <mc:Fallback xmlns="">
            <p:sp>
              <p:nvSpPr>
                <p:cNvPr id="9" name="TextBox 8">
                  <a:extLst>
                    <a:ext uri="{FF2B5EF4-FFF2-40B4-BE49-F238E27FC236}">
                      <a16:creationId xmlns:a16="http://schemas.microsoft.com/office/drawing/2014/main" id="{3193776A-1D45-ACF8-2F8D-CFB761322BD5}"/>
                    </a:ext>
                  </a:extLst>
                </p:cNvPr>
                <p:cNvSpPr txBox="1">
                  <a:spLocks noRot="1" noChangeAspect="1" noMove="1" noResize="1" noEditPoints="1" noAdjustHandles="1" noChangeArrowheads="1" noChangeShapeType="1" noTextEdit="1"/>
                </p:cNvSpPr>
                <p:nvPr/>
              </p:nvSpPr>
              <p:spPr>
                <a:xfrm>
                  <a:off x="1887905" y="1382845"/>
                  <a:ext cx="4533411" cy="676307"/>
                </a:xfrm>
                <a:prstGeom prst="rect">
                  <a:avLst/>
                </a:prstGeom>
                <a:blipFill>
                  <a:blip r:embed="rId3"/>
                  <a:stretch>
                    <a:fillRect/>
                  </a:stretch>
                </a:blipFill>
              </p:spPr>
              <p:txBody>
                <a:bodyPr/>
                <a:lstStyle/>
                <a:p>
                  <a:r>
                    <a:rPr lang="es-DO">
                      <a:noFill/>
                    </a:rPr>
                    <a:t> </a:t>
                  </a:r>
                </a:p>
              </p:txBody>
            </p:sp>
          </mc:Fallback>
        </mc:AlternateContent>
      </p:grpSp>
      <p:grpSp>
        <p:nvGrpSpPr>
          <p:cNvPr id="12" name="Group 11">
            <a:extLst>
              <a:ext uri="{FF2B5EF4-FFF2-40B4-BE49-F238E27FC236}">
                <a16:creationId xmlns:a16="http://schemas.microsoft.com/office/drawing/2014/main" id="{623E5F0C-DBF0-B9FA-CB3E-BA86A9D61B64}"/>
              </a:ext>
            </a:extLst>
          </p:cNvPr>
          <p:cNvGrpSpPr/>
          <p:nvPr/>
        </p:nvGrpSpPr>
        <p:grpSpPr>
          <a:xfrm>
            <a:off x="4044462" y="3704509"/>
            <a:ext cx="10199076" cy="1678748"/>
            <a:chOff x="1710348" y="2836986"/>
            <a:chExt cx="5099538" cy="839374"/>
          </a:xfrm>
        </p:grpSpPr>
        <p:sp>
          <p:nvSpPr>
            <p:cNvPr id="10" name="Rectangle 9">
              <a:extLst>
                <a:ext uri="{FF2B5EF4-FFF2-40B4-BE49-F238E27FC236}">
                  <a16:creationId xmlns:a16="http://schemas.microsoft.com/office/drawing/2014/main" id="{C2ABDDCD-8125-E678-3625-B86EFE57E72D}"/>
                </a:ext>
              </a:extLst>
            </p:cNvPr>
            <p:cNvSpPr/>
            <p:nvPr/>
          </p:nvSpPr>
          <p:spPr>
            <a:xfrm>
              <a:off x="1710348" y="2836986"/>
              <a:ext cx="5099538" cy="8393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2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CD02F5-B973-4CEA-64DA-57FA066E69B9}"/>
                    </a:ext>
                  </a:extLst>
                </p:cNvPr>
                <p:cNvSpPr txBox="1"/>
                <p:nvPr/>
              </p:nvSpPr>
              <p:spPr>
                <a:xfrm>
                  <a:off x="1851880" y="2918568"/>
                  <a:ext cx="4816474" cy="6763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𝑃𝐸</m:t>
                            </m:r>
                          </m:e>
                          <m:sub>
                            <m:r>
                              <a:rPr lang="en-US" sz="4800" i="1">
                                <a:solidFill>
                                  <a:schemeClr val="bg1"/>
                                </a:solidFill>
                                <a:latin typeface="Cambria Math" panose="02040503050406030204" pitchFamily="18" charset="0"/>
                              </a:rPr>
                              <m:t>𝑝𝑜𝑠</m:t>
                            </m:r>
                            <m:r>
                              <a:rPr lang="en-US" sz="4800" i="1">
                                <a:solidFill>
                                  <a:schemeClr val="bg1"/>
                                </a:solidFill>
                                <a:latin typeface="Cambria Math" panose="02040503050406030204" pitchFamily="18" charset="0"/>
                              </a:rPr>
                              <m:t>, 2</m:t>
                            </m:r>
                            <m:r>
                              <a:rPr lang="en-US" sz="4800" i="1">
                                <a:solidFill>
                                  <a:schemeClr val="bg1"/>
                                </a:solidFill>
                                <a:latin typeface="Cambria Math" panose="02040503050406030204" pitchFamily="18" charset="0"/>
                              </a:rPr>
                              <m:t>𝑖</m:t>
                            </m:r>
                            <m:r>
                              <a:rPr lang="en-US" sz="4800" i="1">
                                <a:solidFill>
                                  <a:schemeClr val="bg1"/>
                                </a:solidFill>
                                <a:latin typeface="Cambria Math" panose="02040503050406030204" pitchFamily="18" charset="0"/>
                              </a:rPr>
                              <m:t>+1</m:t>
                            </m:r>
                          </m:sub>
                        </m:sSub>
                        <m:r>
                          <a:rPr lang="en-US" sz="4800" i="1">
                            <a:solidFill>
                              <a:schemeClr val="bg1"/>
                            </a:solidFill>
                            <a:latin typeface="Cambria Math" panose="02040503050406030204" pitchFamily="18" charset="0"/>
                          </a:rPr>
                          <m:t>=</m:t>
                        </m:r>
                        <m:r>
                          <m:rPr>
                            <m:sty m:val="p"/>
                          </m:rPr>
                          <a:rPr lang="en-US" sz="4800">
                            <a:solidFill>
                              <a:schemeClr val="bg1"/>
                            </a:solidFill>
                            <a:latin typeface="Cambria Math" panose="02040503050406030204" pitchFamily="18" charset="0"/>
                          </a:rPr>
                          <m:t>cos</m:t>
                        </m:r>
                        <m:r>
                          <a:rPr lang="en-US" sz="4800" i="1">
                            <a:solidFill>
                              <a:schemeClr val="bg1"/>
                            </a:solidFill>
                            <a:latin typeface="Cambria Math" panose="02040503050406030204" pitchFamily="18" charset="0"/>
                          </a:rPr>
                          <m:t>⁡(</m:t>
                        </m:r>
                        <m:f>
                          <m:fPr>
                            <m:ctrlPr>
                              <a:rPr lang="en-US" sz="4800" i="1">
                                <a:solidFill>
                                  <a:schemeClr val="bg1"/>
                                </a:solidFill>
                                <a:latin typeface="Cambria Math" panose="02040503050406030204" pitchFamily="18" charset="0"/>
                              </a:rPr>
                            </m:ctrlPr>
                          </m:fPr>
                          <m:num>
                            <m:r>
                              <a:rPr lang="en-US" sz="4800" i="1">
                                <a:solidFill>
                                  <a:schemeClr val="bg1"/>
                                </a:solidFill>
                                <a:latin typeface="Cambria Math" panose="02040503050406030204" pitchFamily="18" charset="0"/>
                              </a:rPr>
                              <m:t>𝑝𝑜𝑠</m:t>
                            </m:r>
                          </m:num>
                          <m:den>
                            <m:sSup>
                              <m:sSupPr>
                                <m:ctrlPr>
                                  <a:rPr lang="en-US" sz="4800" i="1">
                                    <a:solidFill>
                                      <a:schemeClr val="bg1"/>
                                    </a:solidFill>
                                    <a:latin typeface="Cambria Math" panose="02040503050406030204" pitchFamily="18" charset="0"/>
                                  </a:rPr>
                                </m:ctrlPr>
                              </m:sSupPr>
                              <m:e>
                                <m:r>
                                  <a:rPr lang="en-US" sz="4800" i="1">
                                    <a:solidFill>
                                      <a:schemeClr val="bg1"/>
                                    </a:solidFill>
                                    <a:latin typeface="Cambria Math" panose="02040503050406030204" pitchFamily="18" charset="0"/>
                                  </a:rPr>
                                  <m:t>10,000^</m:t>
                                </m:r>
                              </m:e>
                              <m:sup>
                                <m:r>
                                  <a:rPr lang="en-US" sz="4800" i="1">
                                    <a:solidFill>
                                      <a:schemeClr val="bg1"/>
                                    </a:solidFill>
                                    <a:latin typeface="Cambria Math" panose="02040503050406030204" pitchFamily="18" charset="0"/>
                                  </a:rPr>
                                  <m:t>2</m:t>
                                </m:r>
                                <m:r>
                                  <a:rPr lang="en-US" sz="4800" i="1">
                                    <a:solidFill>
                                      <a:schemeClr val="bg1"/>
                                    </a:solidFill>
                                    <a:latin typeface="Cambria Math" panose="02040503050406030204" pitchFamily="18" charset="0"/>
                                  </a:rPr>
                                  <m:t>𝑖</m:t>
                                </m:r>
                                <m:r>
                                  <a:rPr lang="en-US" sz="4800" i="1">
                                    <a:solidFill>
                                      <a:schemeClr val="bg1"/>
                                    </a:solidFill>
                                    <a:latin typeface="Cambria Math" panose="02040503050406030204" pitchFamily="18" charset="0"/>
                                  </a:rPr>
                                  <m:t>/</m:t>
                                </m:r>
                                <m:sSub>
                                  <m:sSubPr>
                                    <m:ctrlPr>
                                      <a:rPr lang="en-US" sz="4800" i="1" dirty="0">
                                        <a:solidFill>
                                          <a:schemeClr val="bg1"/>
                                        </a:solidFill>
                                        <a:latin typeface="Cambria Math" panose="02040503050406030204" pitchFamily="18" charset="0"/>
                                      </a:rPr>
                                    </m:ctrlPr>
                                  </m:sSubPr>
                                  <m:e>
                                    <m:r>
                                      <a:rPr lang="en-US" sz="4800" i="1" dirty="0">
                                        <a:solidFill>
                                          <a:schemeClr val="bg1"/>
                                        </a:solidFill>
                                        <a:latin typeface="Cambria Math" panose="02040503050406030204" pitchFamily="18" charset="0"/>
                                      </a:rPr>
                                      <m:t>𝑑</m:t>
                                    </m:r>
                                  </m:e>
                                  <m:sub>
                                    <m:r>
                                      <a:rPr lang="en-US" sz="4800" i="1" dirty="0">
                                        <a:solidFill>
                                          <a:schemeClr val="bg1"/>
                                        </a:solidFill>
                                        <a:latin typeface="Cambria Math" panose="02040503050406030204" pitchFamily="18" charset="0"/>
                                      </a:rPr>
                                      <m:t>𝑚𝑜𝑑𝑒𝑙</m:t>
                                    </m:r>
                                  </m:sub>
                                </m:sSub>
                              </m:sup>
                            </m:sSup>
                          </m:den>
                        </m:f>
                        <m:r>
                          <a:rPr lang="en-US" sz="4800" i="1">
                            <a:solidFill>
                              <a:schemeClr val="bg1"/>
                            </a:solidFill>
                            <a:latin typeface="Cambria Math" panose="02040503050406030204" pitchFamily="18" charset="0"/>
                          </a:rPr>
                          <m:t>)</m:t>
                        </m:r>
                      </m:oMath>
                    </m:oMathPara>
                  </a14:m>
                  <a:endParaRPr lang="es-DO" sz="4800">
                    <a:solidFill>
                      <a:schemeClr val="bg1"/>
                    </a:solidFill>
                    <a:latin typeface="+mj-lt"/>
                  </a:endParaRPr>
                </a:p>
              </p:txBody>
            </p:sp>
          </mc:Choice>
          <mc:Fallback xmlns="">
            <p:sp>
              <p:nvSpPr>
                <p:cNvPr id="11" name="TextBox 10">
                  <a:extLst>
                    <a:ext uri="{FF2B5EF4-FFF2-40B4-BE49-F238E27FC236}">
                      <a16:creationId xmlns:a16="http://schemas.microsoft.com/office/drawing/2014/main" id="{57CD02F5-B973-4CEA-64DA-57FA066E69B9}"/>
                    </a:ext>
                  </a:extLst>
                </p:cNvPr>
                <p:cNvSpPr txBox="1">
                  <a:spLocks noRot="1" noChangeAspect="1" noMove="1" noResize="1" noEditPoints="1" noAdjustHandles="1" noChangeArrowheads="1" noChangeShapeType="1" noTextEdit="1"/>
                </p:cNvSpPr>
                <p:nvPr/>
              </p:nvSpPr>
              <p:spPr>
                <a:xfrm>
                  <a:off x="1851880" y="2918568"/>
                  <a:ext cx="4816474" cy="676307"/>
                </a:xfrm>
                <a:prstGeom prst="rect">
                  <a:avLst/>
                </a:prstGeom>
                <a:blipFill>
                  <a:blip r:embed="rId4"/>
                  <a:stretch>
                    <a:fillRect/>
                  </a:stretch>
                </a:blipFill>
              </p:spPr>
              <p:txBody>
                <a:bodyPr/>
                <a:lstStyle/>
                <a:p>
                  <a:r>
                    <a:rPr lang="es-DO">
                      <a:noFill/>
                    </a:rPr>
                    <a:t> </a:t>
                  </a:r>
                </a:p>
              </p:txBody>
            </p:sp>
          </mc:Fallback>
        </mc:AlternateContent>
      </p:grpSp>
      <p:grpSp>
        <p:nvGrpSpPr>
          <p:cNvPr id="20" name="Group 19">
            <a:extLst>
              <a:ext uri="{FF2B5EF4-FFF2-40B4-BE49-F238E27FC236}">
                <a16:creationId xmlns:a16="http://schemas.microsoft.com/office/drawing/2014/main" id="{789E175F-E0D7-45DC-DA77-5D9B0F1BB145}"/>
              </a:ext>
            </a:extLst>
          </p:cNvPr>
          <p:cNvGrpSpPr/>
          <p:nvPr/>
        </p:nvGrpSpPr>
        <p:grpSpPr>
          <a:xfrm>
            <a:off x="4044462" y="5977422"/>
            <a:ext cx="10199076" cy="3443420"/>
            <a:chOff x="2022231" y="1710895"/>
            <a:chExt cx="5099538" cy="1721710"/>
          </a:xfrm>
        </p:grpSpPr>
        <p:sp>
          <p:nvSpPr>
            <p:cNvPr id="18" name="Rectangle 17">
              <a:extLst>
                <a:ext uri="{FF2B5EF4-FFF2-40B4-BE49-F238E27FC236}">
                  <a16:creationId xmlns:a16="http://schemas.microsoft.com/office/drawing/2014/main" id="{39A6C2A1-BEE2-1371-AB1C-17A757211E4C}"/>
                </a:ext>
              </a:extLst>
            </p:cNvPr>
            <p:cNvSpPr/>
            <p:nvPr/>
          </p:nvSpPr>
          <p:spPr>
            <a:xfrm>
              <a:off x="2022231" y="1710895"/>
              <a:ext cx="5099538" cy="17217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20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4BEE5C-2112-00B1-9CF8-750A310FE701}"/>
                    </a:ext>
                  </a:extLst>
                </p:cNvPr>
                <p:cNvSpPr txBox="1"/>
                <p:nvPr/>
              </p:nvSpPr>
              <p:spPr>
                <a:xfrm>
                  <a:off x="2163763" y="1833086"/>
                  <a:ext cx="4816474" cy="1477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a:solidFill>
                              <a:schemeClr val="bg1"/>
                            </a:solidFill>
                            <a:latin typeface="Cambria Math" panose="02040503050406030204" pitchFamily="18" charset="0"/>
                          </a:rPr>
                          <m:t>𝑃𝐸</m:t>
                        </m:r>
                        <m:r>
                          <m:rPr>
                            <m:nor/>
                          </m:rPr>
                          <a:rPr lang="en-US" sz="4800" dirty="0">
                            <a:solidFill>
                              <a:schemeClr val="bg1"/>
                            </a:solidFill>
                          </a:rPr>
                          <m:t> = </m:t>
                        </m:r>
                        <m:r>
                          <m:rPr>
                            <m:nor/>
                          </m:rPr>
                          <a:rPr lang="en-US" sz="4800" dirty="0">
                            <a:solidFill>
                              <a:schemeClr val="bg1"/>
                            </a:solidFill>
                          </a:rPr>
                          <m:t>positional</m:t>
                        </m:r>
                        <m:r>
                          <m:rPr>
                            <m:nor/>
                          </m:rPr>
                          <a:rPr lang="en-US" sz="4800" dirty="0">
                            <a:solidFill>
                              <a:schemeClr val="bg1"/>
                            </a:solidFill>
                          </a:rPr>
                          <m:t> </m:t>
                        </m:r>
                        <m:r>
                          <m:rPr>
                            <m:nor/>
                          </m:rPr>
                          <a:rPr lang="en-US" sz="4800" dirty="0">
                            <a:solidFill>
                              <a:schemeClr val="bg1"/>
                            </a:solidFill>
                          </a:rPr>
                          <m:t>encoding</m:t>
                        </m:r>
                      </m:oMath>
                    </m:oMathPara>
                  </a14:m>
                  <a:endParaRPr lang="en-US" sz="4800">
                    <a:solidFill>
                      <a:schemeClr val="bg1"/>
                    </a:solidFill>
                  </a:endParaRPr>
                </a:p>
                <a:p>
                  <a:pPr/>
                  <a14:m>
                    <m:oMathPara xmlns:m="http://schemas.openxmlformats.org/officeDocument/2006/math">
                      <m:oMathParaPr>
                        <m:jc m:val="centerGroup"/>
                      </m:oMathParaPr>
                      <m:oMath xmlns:m="http://schemas.openxmlformats.org/officeDocument/2006/math">
                        <m:r>
                          <a:rPr lang="en-US" sz="4800" i="1">
                            <a:solidFill>
                              <a:schemeClr val="bg1"/>
                            </a:solidFill>
                            <a:latin typeface="Cambria Math" panose="02040503050406030204" pitchFamily="18" charset="0"/>
                          </a:rPr>
                          <m:t>𝑝𝑜𝑠</m:t>
                        </m:r>
                        <m:r>
                          <m:rPr>
                            <m:nor/>
                          </m:rPr>
                          <a:rPr lang="en-US" sz="4800" dirty="0">
                            <a:solidFill>
                              <a:schemeClr val="bg1"/>
                            </a:solidFill>
                          </a:rPr>
                          <m:t> = </m:t>
                        </m:r>
                        <m:r>
                          <m:rPr>
                            <m:nor/>
                          </m:rPr>
                          <a:rPr lang="en-US" sz="4800" dirty="0">
                            <a:solidFill>
                              <a:schemeClr val="bg1"/>
                            </a:solidFill>
                          </a:rPr>
                          <m:t>position</m:t>
                        </m:r>
                        <m:r>
                          <m:rPr>
                            <m:nor/>
                          </m:rPr>
                          <a:rPr lang="en-US" sz="4800" dirty="0">
                            <a:solidFill>
                              <a:schemeClr val="bg1"/>
                            </a:solidFill>
                          </a:rPr>
                          <m:t> </m:t>
                        </m:r>
                        <m:r>
                          <m:rPr>
                            <m:nor/>
                          </m:rPr>
                          <a:rPr lang="en-US" sz="4800" dirty="0">
                            <a:solidFill>
                              <a:schemeClr val="bg1"/>
                            </a:solidFill>
                          </a:rPr>
                          <m:t>in</m:t>
                        </m:r>
                        <m:r>
                          <m:rPr>
                            <m:nor/>
                          </m:rPr>
                          <a:rPr lang="en-US" sz="4800" dirty="0">
                            <a:solidFill>
                              <a:schemeClr val="bg1"/>
                            </a:solidFill>
                          </a:rPr>
                          <m:t> </m:t>
                        </m:r>
                        <m:r>
                          <m:rPr>
                            <m:nor/>
                          </m:rPr>
                          <a:rPr lang="en-US" sz="4800" dirty="0">
                            <a:solidFill>
                              <a:schemeClr val="bg1"/>
                            </a:solidFill>
                          </a:rPr>
                          <m:t>sequence</m:t>
                        </m:r>
                      </m:oMath>
                    </m:oMathPara>
                  </a14:m>
                  <a:endParaRPr lang="en-US" sz="4800">
                    <a:solidFill>
                      <a:schemeClr val="bg1"/>
                    </a:solidFill>
                  </a:endParaRPr>
                </a:p>
                <a:p>
                  <a:pPr/>
                  <a14:m>
                    <m:oMathPara xmlns:m="http://schemas.openxmlformats.org/officeDocument/2006/math">
                      <m:oMathParaPr>
                        <m:jc m:val="centerGroup"/>
                      </m:oMathParaPr>
                      <m:oMath xmlns:m="http://schemas.openxmlformats.org/officeDocument/2006/math">
                        <m:r>
                          <a:rPr lang="en-US" sz="4800" i="1">
                            <a:solidFill>
                              <a:schemeClr val="bg1"/>
                            </a:solidFill>
                            <a:latin typeface="Cambria Math" panose="02040503050406030204" pitchFamily="18" charset="0"/>
                          </a:rPr>
                          <m:t>𝑖</m:t>
                        </m:r>
                        <m:r>
                          <m:rPr>
                            <m:nor/>
                          </m:rPr>
                          <a:rPr lang="en-US" sz="4800" dirty="0">
                            <a:solidFill>
                              <a:schemeClr val="bg1"/>
                            </a:solidFill>
                          </a:rPr>
                          <m:t> = </m:t>
                        </m:r>
                        <m:r>
                          <m:rPr>
                            <m:nor/>
                          </m:rPr>
                          <a:rPr lang="en-US" sz="4800" dirty="0">
                            <a:solidFill>
                              <a:schemeClr val="bg1"/>
                            </a:solidFill>
                          </a:rPr>
                          <m:t>element</m:t>
                        </m:r>
                        <m:r>
                          <m:rPr>
                            <m:nor/>
                          </m:rPr>
                          <a:rPr lang="en-US" sz="4800" dirty="0">
                            <a:solidFill>
                              <a:schemeClr val="bg1"/>
                            </a:solidFill>
                          </a:rPr>
                          <m:t> </m:t>
                        </m:r>
                        <m:r>
                          <m:rPr>
                            <m:nor/>
                          </m:rPr>
                          <a:rPr lang="en-US" sz="4800" dirty="0">
                            <a:solidFill>
                              <a:schemeClr val="bg1"/>
                            </a:solidFill>
                          </a:rPr>
                          <m:t>in</m:t>
                        </m:r>
                        <m:r>
                          <m:rPr>
                            <m:nor/>
                          </m:rPr>
                          <a:rPr lang="en-US" sz="4800" dirty="0">
                            <a:solidFill>
                              <a:schemeClr val="bg1"/>
                            </a:solidFill>
                          </a:rPr>
                          <m:t> </m:t>
                        </m:r>
                        <m:r>
                          <m:rPr>
                            <m:nor/>
                          </m:rPr>
                          <a:rPr lang="en-US" sz="4800" dirty="0">
                            <a:solidFill>
                              <a:schemeClr val="bg1"/>
                            </a:solidFill>
                          </a:rPr>
                          <m:t>vector</m:t>
                        </m:r>
                      </m:oMath>
                    </m:oMathPara>
                  </a14:m>
                  <a:endParaRPr lang="en-US" sz="480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sz="4800" i="1" dirty="0">
                                <a:solidFill>
                                  <a:schemeClr val="bg1"/>
                                </a:solidFill>
                                <a:latin typeface="Cambria Math" panose="02040503050406030204" pitchFamily="18" charset="0"/>
                              </a:rPr>
                            </m:ctrlPr>
                          </m:sSubPr>
                          <m:e>
                            <m:r>
                              <a:rPr lang="en-US" sz="4800" i="1" dirty="0">
                                <a:solidFill>
                                  <a:schemeClr val="bg1"/>
                                </a:solidFill>
                                <a:latin typeface="Cambria Math" panose="02040503050406030204" pitchFamily="18" charset="0"/>
                              </a:rPr>
                              <m:t>𝑑</m:t>
                            </m:r>
                          </m:e>
                          <m:sub>
                            <m:r>
                              <a:rPr lang="en-US" sz="4800" i="1" dirty="0">
                                <a:solidFill>
                                  <a:schemeClr val="bg1"/>
                                </a:solidFill>
                                <a:latin typeface="Cambria Math" panose="02040503050406030204" pitchFamily="18" charset="0"/>
                              </a:rPr>
                              <m:t>𝑚𝑜𝑑𝑒𝑙</m:t>
                            </m:r>
                          </m:sub>
                        </m:sSub>
                        <m:r>
                          <m:rPr>
                            <m:nor/>
                          </m:rPr>
                          <a:rPr lang="en-US" sz="4800" dirty="0">
                            <a:solidFill>
                              <a:schemeClr val="bg1"/>
                            </a:solidFill>
                          </a:rPr>
                          <m:t> = </m:t>
                        </m:r>
                        <m:r>
                          <m:rPr>
                            <m:nor/>
                          </m:rPr>
                          <a:rPr lang="en-US" sz="4800" dirty="0">
                            <a:solidFill>
                              <a:schemeClr val="bg1"/>
                            </a:solidFill>
                          </a:rPr>
                          <m:t>embedding</m:t>
                        </m:r>
                        <m:r>
                          <m:rPr>
                            <m:nor/>
                          </m:rPr>
                          <a:rPr lang="en-US" sz="4800" dirty="0">
                            <a:solidFill>
                              <a:schemeClr val="bg1"/>
                            </a:solidFill>
                          </a:rPr>
                          <m:t> </m:t>
                        </m:r>
                        <m:r>
                          <m:rPr>
                            <m:nor/>
                          </m:rPr>
                          <a:rPr lang="en-US" sz="4800" dirty="0">
                            <a:solidFill>
                              <a:schemeClr val="bg1"/>
                            </a:solidFill>
                          </a:rPr>
                          <m:t>dimensions</m:t>
                        </m:r>
                      </m:oMath>
                    </m:oMathPara>
                  </a14:m>
                  <a:endParaRPr lang="en-US" sz="4800">
                    <a:solidFill>
                      <a:schemeClr val="bg1"/>
                    </a:solidFill>
                  </a:endParaRPr>
                </a:p>
              </p:txBody>
            </p:sp>
          </mc:Choice>
          <mc:Fallback xmlns="">
            <p:sp>
              <p:nvSpPr>
                <p:cNvPr id="19" name="TextBox 18">
                  <a:extLst>
                    <a:ext uri="{FF2B5EF4-FFF2-40B4-BE49-F238E27FC236}">
                      <a16:creationId xmlns:a16="http://schemas.microsoft.com/office/drawing/2014/main" id="{724BEE5C-2112-00B1-9CF8-750A310FE701}"/>
                    </a:ext>
                  </a:extLst>
                </p:cNvPr>
                <p:cNvSpPr txBox="1">
                  <a:spLocks noRot="1" noChangeAspect="1" noMove="1" noResize="1" noEditPoints="1" noAdjustHandles="1" noChangeArrowheads="1" noChangeShapeType="1" noTextEdit="1"/>
                </p:cNvSpPr>
                <p:nvPr/>
              </p:nvSpPr>
              <p:spPr>
                <a:xfrm>
                  <a:off x="2163763" y="1833086"/>
                  <a:ext cx="4816474" cy="1477328"/>
                </a:xfrm>
                <a:prstGeom prst="rect">
                  <a:avLst/>
                </a:prstGeom>
                <a:blipFill>
                  <a:blip r:embed="rId5"/>
                  <a:stretch>
                    <a:fillRect/>
                  </a:stretch>
                </a:blipFill>
              </p:spPr>
              <p:txBody>
                <a:bodyPr/>
                <a:lstStyle/>
                <a:p>
                  <a:r>
                    <a:rPr lang="es-DO">
                      <a:noFill/>
                    </a:rPr>
                    <a:t> </a:t>
                  </a:r>
                </a:p>
              </p:txBody>
            </p:sp>
          </mc:Fallback>
        </mc:AlternateContent>
      </p:grpSp>
    </p:spTree>
    <p:extLst>
      <p:ext uri="{BB962C8B-B14F-4D97-AF65-F5344CB8AC3E}">
        <p14:creationId xmlns:p14="http://schemas.microsoft.com/office/powerpoint/2010/main" val="171781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7E7F73-7A8A-9852-181A-5A6E0E3D14C6}"/>
              </a:ext>
            </a:extLst>
          </p:cNvPr>
          <p:cNvSpPr>
            <a:spLocks noGrp="1"/>
          </p:cNvSpPr>
          <p:nvPr>
            <p:ph type="title"/>
          </p:nvPr>
        </p:nvSpPr>
        <p:spPr/>
        <p:txBody>
          <a:bodyPr/>
          <a:lstStyle/>
          <a:p>
            <a:r>
              <a:rPr lang="en-US"/>
              <a:t>From Transformers to LLMs</a:t>
            </a:r>
          </a:p>
        </p:txBody>
      </p:sp>
      <p:grpSp>
        <p:nvGrpSpPr>
          <p:cNvPr id="6" name="Group 5">
            <a:extLst>
              <a:ext uri="{FF2B5EF4-FFF2-40B4-BE49-F238E27FC236}">
                <a16:creationId xmlns:a16="http://schemas.microsoft.com/office/drawing/2014/main" id="{2D2A688B-3E47-693B-F8D6-5789BD510562}"/>
              </a:ext>
            </a:extLst>
          </p:cNvPr>
          <p:cNvGrpSpPr/>
          <p:nvPr/>
        </p:nvGrpSpPr>
        <p:grpSpPr>
          <a:xfrm>
            <a:off x="1406369" y="3253860"/>
            <a:ext cx="2573238" cy="3082594"/>
            <a:chOff x="909858" y="1093401"/>
            <a:chExt cx="1286619" cy="1541297"/>
          </a:xfrm>
        </p:grpSpPr>
        <p:sp>
          <p:nvSpPr>
            <p:cNvPr id="7" name="Freeform 21">
              <a:extLst>
                <a:ext uri="{FF2B5EF4-FFF2-40B4-BE49-F238E27FC236}">
                  <a16:creationId xmlns:a16="http://schemas.microsoft.com/office/drawing/2014/main" id="{611D6AD5-2C07-6FEF-A771-FD33BB325B16}"/>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8" name="TextBox 7">
              <a:extLst>
                <a:ext uri="{FF2B5EF4-FFF2-40B4-BE49-F238E27FC236}">
                  <a16:creationId xmlns:a16="http://schemas.microsoft.com/office/drawing/2014/main" id="{49008BD5-1CBA-EF50-6D2B-0B08FE3327ED}"/>
                </a:ext>
              </a:extLst>
            </p:cNvPr>
            <p:cNvSpPr txBox="1"/>
            <p:nvPr/>
          </p:nvSpPr>
          <p:spPr>
            <a:xfrm>
              <a:off x="909858" y="2142255"/>
              <a:ext cx="1286619" cy="492443"/>
            </a:xfrm>
            <a:prstGeom prst="rect">
              <a:avLst/>
            </a:prstGeom>
            <a:noFill/>
          </p:spPr>
          <p:txBody>
            <a:bodyPr wrap="square" lIns="0" tIns="0" rIns="0" bIns="0" rtlCol="0">
              <a:spAutoFit/>
            </a:bodyPr>
            <a:lstStyle/>
            <a:p>
              <a:pPr algn="ctr"/>
              <a:r>
                <a:rPr lang="en-US" sz="3200"/>
                <a:t>transformer</a:t>
              </a:r>
            </a:p>
            <a:p>
              <a:pPr algn="ctr"/>
              <a:r>
                <a:rPr lang="en-US" sz="3200"/>
                <a:t>model</a:t>
              </a:r>
            </a:p>
          </p:txBody>
        </p:sp>
      </p:grpSp>
      <p:sp>
        <p:nvSpPr>
          <p:cNvPr id="19" name="Shape 18">
            <a:extLst>
              <a:ext uri="{FF2B5EF4-FFF2-40B4-BE49-F238E27FC236}">
                <a16:creationId xmlns:a16="http://schemas.microsoft.com/office/drawing/2014/main" id="{8F4E9A9E-7E4F-1D8F-8089-960330D4D2B0}"/>
              </a:ext>
            </a:extLst>
          </p:cNvPr>
          <p:cNvSpPr/>
          <p:nvPr/>
        </p:nvSpPr>
        <p:spPr>
          <a:xfrm rot="908967">
            <a:off x="5047861" y="2906749"/>
            <a:ext cx="3933442" cy="1978250"/>
          </a:xfrm>
          <a:prstGeom prst="swooshArrow">
            <a:avLst>
              <a:gd name="adj1" fmla="val 16310"/>
              <a:gd name="adj2" fmla="val 31370"/>
            </a:avLst>
          </a:prstGeom>
          <a:solidFill>
            <a:schemeClr val="accent5">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7200"/>
          </a:p>
        </p:txBody>
      </p:sp>
      <p:sp>
        <p:nvSpPr>
          <p:cNvPr id="20" name="TextBox 19">
            <a:extLst>
              <a:ext uri="{FF2B5EF4-FFF2-40B4-BE49-F238E27FC236}">
                <a16:creationId xmlns:a16="http://schemas.microsoft.com/office/drawing/2014/main" id="{DE13E500-F62E-D6FE-4EA2-EC7AE473DFFD}"/>
              </a:ext>
            </a:extLst>
          </p:cNvPr>
          <p:cNvSpPr txBox="1"/>
          <p:nvPr/>
        </p:nvSpPr>
        <p:spPr>
          <a:xfrm>
            <a:off x="4228146" y="5363811"/>
            <a:ext cx="5572868" cy="3097530"/>
          </a:xfrm>
          <a:prstGeom prst="roundRect">
            <a:avLst>
              <a:gd name="adj" fmla="val 9263"/>
            </a:avLst>
          </a:prstGeom>
          <a:solidFill>
            <a:schemeClr val="accent6">
              <a:lumMod val="20000"/>
              <a:lumOff val="80000"/>
            </a:schemeClr>
          </a:solidFill>
          <a:ln w="38100">
            <a:solidFill>
              <a:schemeClr val="accent4"/>
            </a:solidFill>
          </a:ln>
        </p:spPr>
        <p:txBody>
          <a:bodyPr wrap="square" lIns="0" tIns="0" rIns="0" bIns="0" rtlCol="0">
            <a:spAutoFit/>
          </a:bodyPr>
          <a:lstStyle/>
          <a:p>
            <a:pPr marL="548640" indent="-365760">
              <a:buFont typeface="Arial" panose="020B0604020202020204" pitchFamily="34" charset="0"/>
              <a:buChar char="•"/>
            </a:pPr>
            <a:r>
              <a:rPr lang="en-US" sz="3200" dirty="0"/>
              <a:t>advancements in computing</a:t>
            </a:r>
          </a:p>
          <a:p>
            <a:pPr marL="548640" indent="-365760">
              <a:buFont typeface="Arial" panose="020B0604020202020204" pitchFamily="34" charset="0"/>
              <a:buChar char="•"/>
            </a:pPr>
            <a:r>
              <a:rPr lang="en-US" sz="3200" dirty="0"/>
              <a:t>basing the model off attention</a:t>
            </a:r>
          </a:p>
          <a:p>
            <a:pPr marL="548640" indent="-365760">
              <a:buFont typeface="Arial" panose="020B0604020202020204" pitchFamily="34" charset="0"/>
              <a:buChar char="•"/>
            </a:pPr>
            <a:r>
              <a:rPr lang="en-US" sz="3200" dirty="0"/>
              <a:t>ability to massively parallelize computations</a:t>
            </a:r>
          </a:p>
        </p:txBody>
      </p:sp>
      <p:grpSp>
        <p:nvGrpSpPr>
          <p:cNvPr id="21" name="Group 20">
            <a:extLst>
              <a:ext uri="{FF2B5EF4-FFF2-40B4-BE49-F238E27FC236}">
                <a16:creationId xmlns:a16="http://schemas.microsoft.com/office/drawing/2014/main" id="{8C664B43-8199-8EB9-646C-09C6F7498E28}"/>
              </a:ext>
            </a:extLst>
          </p:cNvPr>
          <p:cNvGrpSpPr/>
          <p:nvPr/>
        </p:nvGrpSpPr>
        <p:grpSpPr>
          <a:xfrm>
            <a:off x="10363437" y="3253861"/>
            <a:ext cx="2573238" cy="3575036"/>
            <a:chOff x="909858" y="1093401"/>
            <a:chExt cx="1286619" cy="1787518"/>
          </a:xfrm>
        </p:grpSpPr>
        <p:sp>
          <p:nvSpPr>
            <p:cNvPr id="22" name="Freeform 21">
              <a:extLst>
                <a:ext uri="{FF2B5EF4-FFF2-40B4-BE49-F238E27FC236}">
                  <a16:creationId xmlns:a16="http://schemas.microsoft.com/office/drawing/2014/main" id="{99382939-D7D9-DDD2-C2A4-49F1DCAF9691}"/>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23" name="TextBox 22">
              <a:extLst>
                <a:ext uri="{FF2B5EF4-FFF2-40B4-BE49-F238E27FC236}">
                  <a16:creationId xmlns:a16="http://schemas.microsoft.com/office/drawing/2014/main" id="{962AE0ED-A7EF-1ACB-B6C3-63A17BA0F05C}"/>
                </a:ext>
              </a:extLst>
            </p:cNvPr>
            <p:cNvSpPr txBox="1"/>
            <p:nvPr/>
          </p:nvSpPr>
          <p:spPr>
            <a:xfrm>
              <a:off x="909858" y="2142255"/>
              <a:ext cx="1286619" cy="738664"/>
            </a:xfrm>
            <a:prstGeom prst="rect">
              <a:avLst/>
            </a:prstGeom>
            <a:noFill/>
          </p:spPr>
          <p:txBody>
            <a:bodyPr wrap="square" lIns="0" tIns="0" rIns="0" bIns="0" rtlCol="0">
              <a:spAutoFit/>
            </a:bodyPr>
            <a:lstStyle/>
            <a:p>
              <a:pPr algn="ctr"/>
              <a:r>
                <a:rPr lang="en-US" sz="3200"/>
                <a:t>large language model (LLM)</a:t>
              </a:r>
            </a:p>
          </p:txBody>
        </p:sp>
      </p:grpSp>
      <p:sp>
        <p:nvSpPr>
          <p:cNvPr id="24" name="TextBox 23">
            <a:extLst>
              <a:ext uri="{FF2B5EF4-FFF2-40B4-BE49-F238E27FC236}">
                <a16:creationId xmlns:a16="http://schemas.microsoft.com/office/drawing/2014/main" id="{DB8AAE62-692E-C2C1-8497-1439F70B6D76}"/>
              </a:ext>
            </a:extLst>
          </p:cNvPr>
          <p:cNvSpPr txBox="1"/>
          <p:nvPr/>
        </p:nvSpPr>
        <p:spPr>
          <a:xfrm>
            <a:off x="13315901" y="2183574"/>
            <a:ext cx="3554606" cy="2300288"/>
          </a:xfrm>
          <a:prstGeom prst="roundRect">
            <a:avLst>
              <a:gd name="adj" fmla="val 11762"/>
            </a:avLst>
          </a:prstGeom>
          <a:solidFill>
            <a:schemeClr val="accent4"/>
          </a:solidFill>
          <a:ln>
            <a:solidFill>
              <a:schemeClr val="accent4"/>
            </a:solidFill>
          </a:ln>
        </p:spPr>
        <p:txBody>
          <a:bodyPr wrap="square" lIns="182880" tIns="91440" rIns="182880" bIns="91440" rtlCol="0" anchor="t">
            <a:spAutoFit/>
          </a:bodyPr>
          <a:lstStyle/>
          <a:p>
            <a:pPr algn="ctr"/>
            <a:r>
              <a:rPr lang="en-US" sz="3200" dirty="0">
                <a:solidFill>
                  <a:schemeClr val="bg1"/>
                </a:solidFill>
                <a:latin typeface="+mj-lt"/>
              </a:rPr>
              <a:t>GPT models</a:t>
            </a:r>
          </a:p>
          <a:p>
            <a:pPr algn="ctr"/>
            <a:r>
              <a:rPr lang="en-US" sz="3200" dirty="0">
                <a:solidFill>
                  <a:schemeClr val="bg1"/>
                </a:solidFill>
                <a:latin typeface="+mj-lt"/>
              </a:rPr>
              <a:t>BERT</a:t>
            </a:r>
          </a:p>
          <a:p>
            <a:pPr algn="ctr"/>
            <a:r>
              <a:rPr lang="en-US" sz="3200" dirty="0" err="1">
                <a:solidFill>
                  <a:schemeClr val="bg1"/>
                </a:solidFill>
                <a:latin typeface="+mj-lt"/>
              </a:rPr>
              <a:t>LLaMA</a:t>
            </a:r>
            <a:endParaRPr lang="en-US" sz="3200" dirty="0">
              <a:solidFill>
                <a:schemeClr val="bg1"/>
              </a:solidFill>
              <a:latin typeface="+mj-lt"/>
            </a:endParaRPr>
          </a:p>
          <a:p>
            <a:pPr algn="ctr"/>
            <a:r>
              <a:rPr lang="en-US" sz="3200" dirty="0">
                <a:solidFill>
                  <a:schemeClr val="bg1"/>
                </a:solidFill>
                <a:latin typeface="Anova Bold"/>
              </a:rPr>
              <a:t>Gemini</a:t>
            </a:r>
          </a:p>
        </p:txBody>
      </p:sp>
    </p:spTree>
    <p:extLst>
      <p:ext uri="{BB962C8B-B14F-4D97-AF65-F5344CB8AC3E}">
        <p14:creationId xmlns:p14="http://schemas.microsoft.com/office/powerpoint/2010/main" val="778480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39BA46D-B109-933A-AD96-C4250C4F9ECB}"/>
              </a:ext>
            </a:extLst>
          </p:cNvPr>
          <p:cNvSpPr/>
          <p:nvPr/>
        </p:nvSpPr>
        <p:spPr>
          <a:xfrm>
            <a:off x="7039627" y="1605911"/>
            <a:ext cx="10471758" cy="2601878"/>
          </a:xfrm>
          <a:prstGeom prst="roundRect">
            <a:avLst>
              <a:gd name="adj" fmla="val 7942"/>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a:solidFill>
                  <a:schemeClr val="tx1"/>
                </a:solidFill>
              </a:rPr>
              <a:t>Uses a large language modeling objective on the unlabeled data</a:t>
            </a:r>
          </a:p>
          <a:p>
            <a:pPr marL="571500" indent="-571500">
              <a:buFont typeface="Arial" panose="020B0604020202020204" pitchFamily="34" charset="0"/>
              <a:buChar char="•"/>
            </a:pPr>
            <a:r>
              <a:rPr lang="en-US">
                <a:solidFill>
                  <a:schemeClr val="tx1"/>
                </a:solidFill>
              </a:rPr>
              <a:t>Allows the model to learn initial parameters</a:t>
            </a:r>
          </a:p>
        </p:txBody>
      </p:sp>
      <p:sp>
        <p:nvSpPr>
          <p:cNvPr id="11" name="TextBox 10">
            <a:extLst>
              <a:ext uri="{FF2B5EF4-FFF2-40B4-BE49-F238E27FC236}">
                <a16:creationId xmlns:a16="http://schemas.microsoft.com/office/drawing/2014/main" id="{3D452359-4A1D-273A-3C58-C0E7572C71C6}"/>
              </a:ext>
            </a:extLst>
          </p:cNvPr>
          <p:cNvSpPr txBox="1"/>
          <p:nvPr/>
        </p:nvSpPr>
        <p:spPr>
          <a:xfrm>
            <a:off x="6717403" y="1299442"/>
            <a:ext cx="3253314" cy="612934"/>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Pre-Training</a:t>
            </a:r>
          </a:p>
        </p:txBody>
      </p:sp>
      <p:grpSp>
        <p:nvGrpSpPr>
          <p:cNvPr id="13" name="Group 12">
            <a:extLst>
              <a:ext uri="{FF2B5EF4-FFF2-40B4-BE49-F238E27FC236}">
                <a16:creationId xmlns:a16="http://schemas.microsoft.com/office/drawing/2014/main" id="{38BCEBCA-6A2C-1FF0-3C4D-D90D628FE43A}"/>
              </a:ext>
            </a:extLst>
          </p:cNvPr>
          <p:cNvGrpSpPr/>
          <p:nvPr/>
        </p:nvGrpSpPr>
        <p:grpSpPr>
          <a:xfrm>
            <a:off x="794821" y="708097"/>
            <a:ext cx="2573238" cy="4313700"/>
            <a:chOff x="909858" y="1093401"/>
            <a:chExt cx="1286619" cy="2156850"/>
          </a:xfrm>
        </p:grpSpPr>
        <p:sp>
          <p:nvSpPr>
            <p:cNvPr id="14" name="Freeform 21">
              <a:extLst>
                <a:ext uri="{FF2B5EF4-FFF2-40B4-BE49-F238E27FC236}">
                  <a16:creationId xmlns:a16="http://schemas.microsoft.com/office/drawing/2014/main" id="{2AAA7921-E868-550A-C18B-D47411C9F065}"/>
                </a:ext>
              </a:extLst>
            </p:cNvPr>
            <p:cNvSpPr>
              <a:spLocks noChangeAspect="1" noEditPoints="1"/>
            </p:cNvSpPr>
            <p:nvPr/>
          </p:nvSpPr>
          <p:spPr bwMode="auto">
            <a:xfrm>
              <a:off x="1077166" y="1093401"/>
              <a:ext cx="952002" cy="98695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DC7F2770-433B-AAA9-A975-2A793B930857}"/>
                </a:ext>
              </a:extLst>
            </p:cNvPr>
            <p:cNvSpPr txBox="1"/>
            <p:nvPr/>
          </p:nvSpPr>
          <p:spPr>
            <a:xfrm>
              <a:off x="909858" y="2142255"/>
              <a:ext cx="1286619" cy="1107996"/>
            </a:xfrm>
            <a:prstGeom prst="rect">
              <a:avLst/>
            </a:prstGeom>
            <a:noFill/>
          </p:spPr>
          <p:txBody>
            <a:bodyPr wrap="square" lIns="0" tIns="0" rIns="0" bIns="0" rtlCol="0">
              <a:spAutoFit/>
            </a:bodyPr>
            <a:lstStyle/>
            <a:p>
              <a:pPr algn="ctr"/>
              <a:r>
                <a:rPr lang="en-US"/>
                <a:t>large language model (LLM)</a:t>
              </a:r>
            </a:p>
          </p:txBody>
        </p:sp>
      </p:grpSp>
      <p:sp>
        <p:nvSpPr>
          <p:cNvPr id="17" name="Rectangle: Rounded Corners 16">
            <a:extLst>
              <a:ext uri="{FF2B5EF4-FFF2-40B4-BE49-F238E27FC236}">
                <a16:creationId xmlns:a16="http://schemas.microsoft.com/office/drawing/2014/main" id="{CE248A3B-04F9-F1DB-67ED-DC32A92D51A3}"/>
              </a:ext>
            </a:extLst>
          </p:cNvPr>
          <p:cNvSpPr/>
          <p:nvPr/>
        </p:nvSpPr>
        <p:spPr>
          <a:xfrm>
            <a:off x="6966195" y="6079212"/>
            <a:ext cx="10471758" cy="3164996"/>
          </a:xfrm>
          <a:prstGeom prst="roundRect">
            <a:avLst>
              <a:gd name="adj" fmla="val 7942"/>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dirty="0">
                <a:solidFill>
                  <a:schemeClr val="tx1"/>
                </a:solidFill>
              </a:rPr>
              <a:t>Using a supervised objective, parameters are adapted to a target task </a:t>
            </a:r>
          </a:p>
          <a:p>
            <a:pPr marL="571500" indent="-571500">
              <a:buFont typeface="Arial" panose="020B0604020202020204" pitchFamily="34" charset="0"/>
              <a:buChar char="•"/>
            </a:pPr>
            <a:r>
              <a:rPr lang="en-US" dirty="0">
                <a:solidFill>
                  <a:schemeClr val="tx1"/>
                </a:solidFill>
              </a:rPr>
              <a:t>Assumes a labeled dataset consisting of input tokens and a label</a:t>
            </a:r>
          </a:p>
        </p:txBody>
      </p:sp>
      <p:sp>
        <p:nvSpPr>
          <p:cNvPr id="18" name="TextBox 17">
            <a:extLst>
              <a:ext uri="{FF2B5EF4-FFF2-40B4-BE49-F238E27FC236}">
                <a16:creationId xmlns:a16="http://schemas.microsoft.com/office/drawing/2014/main" id="{EDD645D5-CD82-463E-8C11-0FFE18F1448D}"/>
              </a:ext>
            </a:extLst>
          </p:cNvPr>
          <p:cNvSpPr txBox="1"/>
          <p:nvPr/>
        </p:nvSpPr>
        <p:spPr>
          <a:xfrm>
            <a:off x="6643971" y="5772744"/>
            <a:ext cx="3253314" cy="612934"/>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Fine Tuning</a:t>
            </a:r>
          </a:p>
        </p:txBody>
      </p:sp>
      <p:grpSp>
        <p:nvGrpSpPr>
          <p:cNvPr id="23" name="Group 22">
            <a:extLst>
              <a:ext uri="{FF2B5EF4-FFF2-40B4-BE49-F238E27FC236}">
                <a16:creationId xmlns:a16="http://schemas.microsoft.com/office/drawing/2014/main" id="{55C9C883-33EE-82E3-F9CC-B8CB91D648C4}"/>
              </a:ext>
            </a:extLst>
          </p:cNvPr>
          <p:cNvGrpSpPr/>
          <p:nvPr/>
        </p:nvGrpSpPr>
        <p:grpSpPr>
          <a:xfrm>
            <a:off x="4246161" y="1462275"/>
            <a:ext cx="2573238" cy="2950704"/>
            <a:chOff x="2271725" y="1174888"/>
            <a:chExt cx="1286619" cy="1475352"/>
          </a:xfrm>
        </p:grpSpPr>
        <p:sp>
          <p:nvSpPr>
            <p:cNvPr id="10" name="Freeform 13">
              <a:extLst>
                <a:ext uri="{FF2B5EF4-FFF2-40B4-BE49-F238E27FC236}">
                  <a16:creationId xmlns:a16="http://schemas.microsoft.com/office/drawing/2014/main" id="{657DE900-11C0-6B85-B250-252DB4828DA4}"/>
                </a:ext>
              </a:extLst>
            </p:cNvPr>
            <p:cNvSpPr>
              <a:spLocks noChangeAspect="1" noEditPoints="1"/>
            </p:cNvSpPr>
            <p:nvPr/>
          </p:nvSpPr>
          <p:spPr bwMode="auto">
            <a:xfrm>
              <a:off x="2477565" y="1174888"/>
              <a:ext cx="874938" cy="1122512"/>
            </a:xfrm>
            <a:custGeom>
              <a:avLst/>
              <a:gdLst>
                <a:gd name="T0" fmla="*/ 2401 w 3741"/>
                <a:gd name="T1" fmla="*/ 3304 h 4799"/>
                <a:gd name="T2" fmla="*/ 366 w 3741"/>
                <a:gd name="T3" fmla="*/ 3302 h 4799"/>
                <a:gd name="T4" fmla="*/ 366 w 3741"/>
                <a:gd name="T5" fmla="*/ 3431 h 4799"/>
                <a:gd name="T6" fmla="*/ 2401 w 3741"/>
                <a:gd name="T7" fmla="*/ 3433 h 4799"/>
                <a:gd name="T8" fmla="*/ 2401 w 3741"/>
                <a:gd name="T9" fmla="*/ 3304 h 4799"/>
                <a:gd name="T10" fmla="*/ 2401 w 3741"/>
                <a:gd name="T11" fmla="*/ 2874 h 4799"/>
                <a:gd name="T12" fmla="*/ 366 w 3741"/>
                <a:gd name="T13" fmla="*/ 2872 h 4799"/>
                <a:gd name="T14" fmla="*/ 302 w 3741"/>
                <a:gd name="T15" fmla="*/ 2937 h 4799"/>
                <a:gd name="T16" fmla="*/ 2401 w 3741"/>
                <a:gd name="T17" fmla="*/ 3003 h 4799"/>
                <a:gd name="T18" fmla="*/ 2466 w 3741"/>
                <a:gd name="T19" fmla="*/ 2939 h 4799"/>
                <a:gd name="T20" fmla="*/ 2401 w 3741"/>
                <a:gd name="T21" fmla="*/ 2874 h 4799"/>
                <a:gd name="T22" fmla="*/ 366 w 3741"/>
                <a:gd name="T23" fmla="*/ 2325 h 4799"/>
                <a:gd name="T24" fmla="*/ 1377 w 3741"/>
                <a:gd name="T25" fmla="*/ 2260 h 4799"/>
                <a:gd name="T26" fmla="*/ 366 w 3741"/>
                <a:gd name="T27" fmla="*/ 2196 h 4799"/>
                <a:gd name="T28" fmla="*/ 366 w 3741"/>
                <a:gd name="T29" fmla="*/ 2325 h 4799"/>
                <a:gd name="T30" fmla="*/ 366 w 3741"/>
                <a:gd name="T31" fmla="*/ 1353 h 4799"/>
                <a:gd name="T32" fmla="*/ 1312 w 3741"/>
                <a:gd name="T33" fmla="*/ 1353 h 4799"/>
                <a:gd name="T34" fmla="*/ 1312 w 3741"/>
                <a:gd name="T35" fmla="*/ 1224 h 4799"/>
                <a:gd name="T36" fmla="*/ 302 w 3741"/>
                <a:gd name="T37" fmla="*/ 1288 h 4799"/>
                <a:gd name="T38" fmla="*/ 366 w 3741"/>
                <a:gd name="T39" fmla="*/ 1353 h 4799"/>
                <a:gd name="T40" fmla="*/ 366 w 3741"/>
                <a:gd name="T41" fmla="*/ 558 h 4799"/>
                <a:gd name="T42" fmla="*/ 1377 w 3741"/>
                <a:gd name="T43" fmla="*/ 493 h 4799"/>
                <a:gd name="T44" fmla="*/ 366 w 3741"/>
                <a:gd name="T45" fmla="*/ 429 h 4799"/>
                <a:gd name="T46" fmla="*/ 366 w 3741"/>
                <a:gd name="T47" fmla="*/ 558 h 4799"/>
                <a:gd name="T48" fmla="*/ 3612 w 3741"/>
                <a:gd name="T49" fmla="*/ 2099 h 4799"/>
                <a:gd name="T50" fmla="*/ 3433 w 3741"/>
                <a:gd name="T51" fmla="*/ 1919 h 4799"/>
                <a:gd name="T52" fmla="*/ 129 w 3741"/>
                <a:gd name="T53" fmla="*/ 2099 h 4799"/>
                <a:gd name="T54" fmla="*/ 308 w 3741"/>
                <a:gd name="T55" fmla="*/ 4669 h 4799"/>
                <a:gd name="T56" fmla="*/ 3612 w 3741"/>
                <a:gd name="T57" fmla="*/ 4490 h 4799"/>
                <a:gd name="T58" fmla="*/ 3612 w 3741"/>
                <a:gd name="T59" fmla="*/ 2099 h 4799"/>
                <a:gd name="T60" fmla="*/ 3741 w 3741"/>
                <a:gd name="T61" fmla="*/ 2099 h 4799"/>
                <a:gd name="T62" fmla="*/ 3433 w 3741"/>
                <a:gd name="T63" fmla="*/ 4799 h 4799"/>
                <a:gd name="T64" fmla="*/ 0 w 3741"/>
                <a:gd name="T65" fmla="*/ 4490 h 4799"/>
                <a:gd name="T66" fmla="*/ 308 w 3741"/>
                <a:gd name="T67" fmla="*/ 1790 h 4799"/>
                <a:gd name="T68" fmla="*/ 3741 w 3741"/>
                <a:gd name="T69" fmla="*/ 2099 h 4799"/>
                <a:gd name="T70" fmla="*/ 3428 w 3741"/>
                <a:gd name="T71" fmla="*/ 879 h 4799"/>
                <a:gd name="T72" fmla="*/ 313 w 3741"/>
                <a:gd name="T73" fmla="*/ 879 h 4799"/>
                <a:gd name="T74" fmla="*/ 0 w 3741"/>
                <a:gd name="T75" fmla="*/ 1561 h 4799"/>
                <a:gd name="T76" fmla="*/ 129 w 3741"/>
                <a:gd name="T77" fmla="*/ 1561 h 4799"/>
                <a:gd name="T78" fmla="*/ 313 w 3741"/>
                <a:gd name="T79" fmla="*/ 1008 h 4799"/>
                <a:gd name="T80" fmla="*/ 3612 w 3741"/>
                <a:gd name="T81" fmla="*/ 1193 h 4799"/>
                <a:gd name="T82" fmla="*/ 3677 w 3741"/>
                <a:gd name="T83" fmla="*/ 1646 h 4799"/>
                <a:gd name="T84" fmla="*/ 3741 w 3741"/>
                <a:gd name="T85" fmla="*/ 1193 h 4799"/>
                <a:gd name="T86" fmla="*/ 3428 w 3741"/>
                <a:gd name="T87" fmla="*/ 879 h 4799"/>
                <a:gd name="T88" fmla="*/ 3741 w 3741"/>
                <a:gd name="T89" fmla="*/ 337 h 4799"/>
                <a:gd name="T90" fmla="*/ 3677 w 3741"/>
                <a:gd name="T91" fmla="*/ 802 h 4799"/>
                <a:gd name="T92" fmla="*/ 3612 w 3741"/>
                <a:gd name="T93" fmla="*/ 337 h 4799"/>
                <a:gd name="T94" fmla="*/ 338 w 3741"/>
                <a:gd name="T95" fmla="*/ 128 h 4799"/>
                <a:gd name="T96" fmla="*/ 129 w 3741"/>
                <a:gd name="T97" fmla="*/ 737 h 4799"/>
                <a:gd name="T98" fmla="*/ 0 w 3741"/>
                <a:gd name="T99" fmla="*/ 737 h 4799"/>
                <a:gd name="T100" fmla="*/ 338 w 3741"/>
                <a:gd name="T101" fmla="*/ 0 h 4799"/>
                <a:gd name="T102" fmla="*/ 3741 w 3741"/>
                <a:gd name="T103" fmla="*/ 337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41" h="4799">
                  <a:moveTo>
                    <a:pt x="2401" y="3304"/>
                  </a:moveTo>
                  <a:lnTo>
                    <a:pt x="2401" y="3304"/>
                  </a:lnTo>
                  <a:lnTo>
                    <a:pt x="366" y="3302"/>
                  </a:lnTo>
                  <a:lnTo>
                    <a:pt x="366" y="3302"/>
                  </a:lnTo>
                  <a:cubicBezTo>
                    <a:pt x="331" y="3302"/>
                    <a:pt x="302" y="3331"/>
                    <a:pt x="302" y="3367"/>
                  </a:cubicBezTo>
                  <a:cubicBezTo>
                    <a:pt x="302" y="3402"/>
                    <a:pt x="331" y="3431"/>
                    <a:pt x="366" y="3431"/>
                  </a:cubicBezTo>
                  <a:lnTo>
                    <a:pt x="2401" y="3433"/>
                  </a:lnTo>
                  <a:lnTo>
                    <a:pt x="2401" y="3433"/>
                  </a:lnTo>
                  <a:cubicBezTo>
                    <a:pt x="2437" y="3433"/>
                    <a:pt x="2466" y="3404"/>
                    <a:pt x="2466" y="3369"/>
                  </a:cubicBezTo>
                  <a:cubicBezTo>
                    <a:pt x="2466" y="3333"/>
                    <a:pt x="2437" y="3304"/>
                    <a:pt x="2401" y="3304"/>
                  </a:cubicBezTo>
                  <a:lnTo>
                    <a:pt x="2401" y="3304"/>
                  </a:lnTo>
                  <a:close/>
                  <a:moveTo>
                    <a:pt x="2401" y="2874"/>
                  </a:moveTo>
                  <a:lnTo>
                    <a:pt x="2401" y="2874"/>
                  </a:lnTo>
                  <a:lnTo>
                    <a:pt x="366" y="2872"/>
                  </a:lnTo>
                  <a:lnTo>
                    <a:pt x="366" y="2872"/>
                  </a:lnTo>
                  <a:cubicBezTo>
                    <a:pt x="331" y="2872"/>
                    <a:pt x="302" y="2901"/>
                    <a:pt x="302" y="2937"/>
                  </a:cubicBezTo>
                  <a:cubicBezTo>
                    <a:pt x="302" y="2972"/>
                    <a:pt x="331" y="3001"/>
                    <a:pt x="366" y="3001"/>
                  </a:cubicBezTo>
                  <a:lnTo>
                    <a:pt x="2401" y="3003"/>
                  </a:lnTo>
                  <a:lnTo>
                    <a:pt x="2401" y="3003"/>
                  </a:lnTo>
                  <a:cubicBezTo>
                    <a:pt x="2437" y="3003"/>
                    <a:pt x="2466" y="2975"/>
                    <a:pt x="2466" y="2939"/>
                  </a:cubicBezTo>
                  <a:cubicBezTo>
                    <a:pt x="2466" y="2903"/>
                    <a:pt x="2437" y="2874"/>
                    <a:pt x="2401" y="2874"/>
                  </a:cubicBezTo>
                  <a:lnTo>
                    <a:pt x="2401" y="2874"/>
                  </a:lnTo>
                  <a:close/>
                  <a:moveTo>
                    <a:pt x="366" y="2325"/>
                  </a:moveTo>
                  <a:lnTo>
                    <a:pt x="366" y="2325"/>
                  </a:lnTo>
                  <a:lnTo>
                    <a:pt x="1312" y="2325"/>
                  </a:lnTo>
                  <a:cubicBezTo>
                    <a:pt x="1348" y="2325"/>
                    <a:pt x="1377" y="2296"/>
                    <a:pt x="1377" y="2260"/>
                  </a:cubicBezTo>
                  <a:cubicBezTo>
                    <a:pt x="1377" y="2225"/>
                    <a:pt x="1348" y="2196"/>
                    <a:pt x="1312" y="2196"/>
                  </a:cubicBezTo>
                  <a:lnTo>
                    <a:pt x="366" y="2196"/>
                  </a:lnTo>
                  <a:cubicBezTo>
                    <a:pt x="331" y="2196"/>
                    <a:pt x="302" y="2225"/>
                    <a:pt x="302" y="2260"/>
                  </a:cubicBezTo>
                  <a:cubicBezTo>
                    <a:pt x="302" y="2296"/>
                    <a:pt x="331" y="2325"/>
                    <a:pt x="366" y="2325"/>
                  </a:cubicBezTo>
                  <a:lnTo>
                    <a:pt x="366" y="2325"/>
                  </a:lnTo>
                  <a:close/>
                  <a:moveTo>
                    <a:pt x="366" y="1353"/>
                  </a:moveTo>
                  <a:lnTo>
                    <a:pt x="366" y="1353"/>
                  </a:lnTo>
                  <a:lnTo>
                    <a:pt x="1312" y="1353"/>
                  </a:lnTo>
                  <a:cubicBezTo>
                    <a:pt x="1348" y="1353"/>
                    <a:pt x="1377" y="1324"/>
                    <a:pt x="1377" y="1288"/>
                  </a:cubicBezTo>
                  <a:cubicBezTo>
                    <a:pt x="1377" y="1253"/>
                    <a:pt x="1348" y="1224"/>
                    <a:pt x="1312" y="1224"/>
                  </a:cubicBezTo>
                  <a:lnTo>
                    <a:pt x="366" y="1224"/>
                  </a:lnTo>
                  <a:cubicBezTo>
                    <a:pt x="331" y="1224"/>
                    <a:pt x="302" y="1253"/>
                    <a:pt x="302" y="1288"/>
                  </a:cubicBezTo>
                  <a:cubicBezTo>
                    <a:pt x="302" y="1324"/>
                    <a:pt x="331" y="1353"/>
                    <a:pt x="366" y="1353"/>
                  </a:cubicBezTo>
                  <a:lnTo>
                    <a:pt x="366" y="1353"/>
                  </a:lnTo>
                  <a:close/>
                  <a:moveTo>
                    <a:pt x="366" y="558"/>
                  </a:moveTo>
                  <a:lnTo>
                    <a:pt x="366" y="558"/>
                  </a:lnTo>
                  <a:lnTo>
                    <a:pt x="1312" y="558"/>
                  </a:lnTo>
                  <a:cubicBezTo>
                    <a:pt x="1348" y="558"/>
                    <a:pt x="1377" y="529"/>
                    <a:pt x="1377" y="493"/>
                  </a:cubicBezTo>
                  <a:cubicBezTo>
                    <a:pt x="1377" y="457"/>
                    <a:pt x="1348" y="429"/>
                    <a:pt x="1312" y="429"/>
                  </a:cubicBezTo>
                  <a:lnTo>
                    <a:pt x="366" y="429"/>
                  </a:lnTo>
                  <a:cubicBezTo>
                    <a:pt x="331" y="429"/>
                    <a:pt x="302" y="457"/>
                    <a:pt x="302" y="493"/>
                  </a:cubicBezTo>
                  <a:cubicBezTo>
                    <a:pt x="302" y="529"/>
                    <a:pt x="331" y="558"/>
                    <a:pt x="366" y="558"/>
                  </a:cubicBezTo>
                  <a:lnTo>
                    <a:pt x="366" y="558"/>
                  </a:lnTo>
                  <a:close/>
                  <a:moveTo>
                    <a:pt x="3612" y="2099"/>
                  </a:moveTo>
                  <a:lnTo>
                    <a:pt x="3612" y="2099"/>
                  </a:lnTo>
                  <a:cubicBezTo>
                    <a:pt x="3612" y="2000"/>
                    <a:pt x="3532" y="1919"/>
                    <a:pt x="3433" y="1919"/>
                  </a:cubicBezTo>
                  <a:lnTo>
                    <a:pt x="308" y="1919"/>
                  </a:lnTo>
                  <a:cubicBezTo>
                    <a:pt x="209" y="1919"/>
                    <a:pt x="129" y="2000"/>
                    <a:pt x="129" y="2099"/>
                  </a:cubicBezTo>
                  <a:lnTo>
                    <a:pt x="129" y="4490"/>
                  </a:lnTo>
                  <a:cubicBezTo>
                    <a:pt x="129" y="4589"/>
                    <a:pt x="209" y="4669"/>
                    <a:pt x="308" y="4669"/>
                  </a:cubicBezTo>
                  <a:lnTo>
                    <a:pt x="3433" y="4669"/>
                  </a:lnTo>
                  <a:cubicBezTo>
                    <a:pt x="3532" y="4669"/>
                    <a:pt x="3612" y="4589"/>
                    <a:pt x="3612" y="4490"/>
                  </a:cubicBezTo>
                  <a:lnTo>
                    <a:pt x="3612" y="2099"/>
                  </a:lnTo>
                  <a:lnTo>
                    <a:pt x="3612" y="2099"/>
                  </a:lnTo>
                  <a:close/>
                  <a:moveTo>
                    <a:pt x="3741" y="2099"/>
                  </a:moveTo>
                  <a:lnTo>
                    <a:pt x="3741" y="2099"/>
                  </a:lnTo>
                  <a:lnTo>
                    <a:pt x="3741" y="4490"/>
                  </a:lnTo>
                  <a:cubicBezTo>
                    <a:pt x="3741" y="4660"/>
                    <a:pt x="3603" y="4799"/>
                    <a:pt x="3433" y="4799"/>
                  </a:cubicBezTo>
                  <a:lnTo>
                    <a:pt x="308" y="4799"/>
                  </a:lnTo>
                  <a:cubicBezTo>
                    <a:pt x="138" y="4799"/>
                    <a:pt x="0" y="4660"/>
                    <a:pt x="0" y="4490"/>
                  </a:cubicBezTo>
                  <a:lnTo>
                    <a:pt x="0" y="2099"/>
                  </a:lnTo>
                  <a:cubicBezTo>
                    <a:pt x="0" y="1929"/>
                    <a:pt x="138" y="1790"/>
                    <a:pt x="308" y="1790"/>
                  </a:cubicBezTo>
                  <a:lnTo>
                    <a:pt x="3433" y="1790"/>
                  </a:lnTo>
                  <a:cubicBezTo>
                    <a:pt x="3603" y="1790"/>
                    <a:pt x="3741" y="1929"/>
                    <a:pt x="3741" y="2099"/>
                  </a:cubicBezTo>
                  <a:lnTo>
                    <a:pt x="3741" y="2099"/>
                  </a:lnTo>
                  <a:close/>
                  <a:moveTo>
                    <a:pt x="3428" y="879"/>
                  </a:moveTo>
                  <a:lnTo>
                    <a:pt x="3428" y="879"/>
                  </a:lnTo>
                  <a:lnTo>
                    <a:pt x="313" y="879"/>
                  </a:lnTo>
                  <a:cubicBezTo>
                    <a:pt x="140" y="879"/>
                    <a:pt x="0" y="1020"/>
                    <a:pt x="0" y="1193"/>
                  </a:cubicBezTo>
                  <a:lnTo>
                    <a:pt x="0" y="1561"/>
                  </a:lnTo>
                  <a:cubicBezTo>
                    <a:pt x="0" y="1597"/>
                    <a:pt x="28" y="1626"/>
                    <a:pt x="64" y="1626"/>
                  </a:cubicBezTo>
                  <a:cubicBezTo>
                    <a:pt x="100" y="1626"/>
                    <a:pt x="129" y="1597"/>
                    <a:pt x="129" y="1561"/>
                  </a:cubicBezTo>
                  <a:lnTo>
                    <a:pt x="129" y="1193"/>
                  </a:lnTo>
                  <a:cubicBezTo>
                    <a:pt x="129" y="1091"/>
                    <a:pt x="211" y="1008"/>
                    <a:pt x="313" y="1008"/>
                  </a:cubicBezTo>
                  <a:lnTo>
                    <a:pt x="3428" y="1008"/>
                  </a:lnTo>
                  <a:cubicBezTo>
                    <a:pt x="3530" y="1008"/>
                    <a:pt x="3612" y="1091"/>
                    <a:pt x="3612" y="1193"/>
                  </a:cubicBezTo>
                  <a:lnTo>
                    <a:pt x="3612" y="1582"/>
                  </a:lnTo>
                  <a:cubicBezTo>
                    <a:pt x="3612" y="1617"/>
                    <a:pt x="3641" y="1646"/>
                    <a:pt x="3677" y="1646"/>
                  </a:cubicBezTo>
                  <a:cubicBezTo>
                    <a:pt x="3713" y="1646"/>
                    <a:pt x="3741" y="1617"/>
                    <a:pt x="3741" y="1582"/>
                  </a:cubicBezTo>
                  <a:lnTo>
                    <a:pt x="3741" y="1193"/>
                  </a:lnTo>
                  <a:cubicBezTo>
                    <a:pt x="3741" y="1020"/>
                    <a:pt x="3601" y="879"/>
                    <a:pt x="3428" y="879"/>
                  </a:cubicBezTo>
                  <a:lnTo>
                    <a:pt x="3428" y="879"/>
                  </a:lnTo>
                  <a:close/>
                  <a:moveTo>
                    <a:pt x="3741" y="337"/>
                  </a:moveTo>
                  <a:lnTo>
                    <a:pt x="3741" y="337"/>
                  </a:lnTo>
                  <a:lnTo>
                    <a:pt x="3741" y="737"/>
                  </a:lnTo>
                  <a:cubicBezTo>
                    <a:pt x="3741" y="773"/>
                    <a:pt x="3713" y="802"/>
                    <a:pt x="3677" y="802"/>
                  </a:cubicBezTo>
                  <a:cubicBezTo>
                    <a:pt x="3641" y="802"/>
                    <a:pt x="3612" y="773"/>
                    <a:pt x="3612" y="737"/>
                  </a:cubicBezTo>
                  <a:lnTo>
                    <a:pt x="3612" y="337"/>
                  </a:lnTo>
                  <a:cubicBezTo>
                    <a:pt x="3612" y="221"/>
                    <a:pt x="3519" y="128"/>
                    <a:pt x="3403" y="128"/>
                  </a:cubicBezTo>
                  <a:lnTo>
                    <a:pt x="338" y="128"/>
                  </a:lnTo>
                  <a:cubicBezTo>
                    <a:pt x="222" y="128"/>
                    <a:pt x="129" y="221"/>
                    <a:pt x="129" y="337"/>
                  </a:cubicBezTo>
                  <a:lnTo>
                    <a:pt x="129" y="737"/>
                  </a:lnTo>
                  <a:cubicBezTo>
                    <a:pt x="129" y="773"/>
                    <a:pt x="100" y="802"/>
                    <a:pt x="64" y="802"/>
                  </a:cubicBezTo>
                  <a:cubicBezTo>
                    <a:pt x="28" y="802"/>
                    <a:pt x="0" y="773"/>
                    <a:pt x="0" y="737"/>
                  </a:cubicBezTo>
                  <a:lnTo>
                    <a:pt x="0" y="337"/>
                  </a:lnTo>
                  <a:cubicBezTo>
                    <a:pt x="0" y="150"/>
                    <a:pt x="151" y="0"/>
                    <a:pt x="338" y="0"/>
                  </a:cubicBezTo>
                  <a:lnTo>
                    <a:pt x="3403" y="0"/>
                  </a:lnTo>
                  <a:cubicBezTo>
                    <a:pt x="3590" y="0"/>
                    <a:pt x="3741" y="150"/>
                    <a:pt x="3741" y="337"/>
                  </a:cubicBezTo>
                  <a:close/>
                </a:path>
              </a:pathLst>
            </a:custGeom>
            <a:solidFill>
              <a:schemeClr val="accent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4F7BB592-9779-4898-B719-80997BF8E995}"/>
                </a:ext>
              </a:extLst>
            </p:cNvPr>
            <p:cNvSpPr txBox="1"/>
            <p:nvPr/>
          </p:nvSpPr>
          <p:spPr>
            <a:xfrm>
              <a:off x="2271725" y="2373241"/>
              <a:ext cx="1286619" cy="276999"/>
            </a:xfrm>
            <a:prstGeom prst="rect">
              <a:avLst/>
            </a:prstGeom>
            <a:noFill/>
          </p:spPr>
          <p:txBody>
            <a:bodyPr wrap="square" lIns="0" tIns="0" rIns="0" bIns="0" rtlCol="0">
              <a:spAutoFit/>
            </a:bodyPr>
            <a:lstStyle/>
            <a:p>
              <a:pPr algn="ctr"/>
              <a:r>
                <a:rPr lang="en-US"/>
                <a:t>pre-training</a:t>
              </a:r>
            </a:p>
          </p:txBody>
        </p:sp>
      </p:grpSp>
      <p:grpSp>
        <p:nvGrpSpPr>
          <p:cNvPr id="22" name="Group 21">
            <a:extLst>
              <a:ext uri="{FF2B5EF4-FFF2-40B4-BE49-F238E27FC236}">
                <a16:creationId xmlns:a16="http://schemas.microsoft.com/office/drawing/2014/main" id="{D408FA4B-43FD-6225-7685-1DAE6EF0D3A3}"/>
              </a:ext>
            </a:extLst>
          </p:cNvPr>
          <p:cNvGrpSpPr/>
          <p:nvPr/>
        </p:nvGrpSpPr>
        <p:grpSpPr>
          <a:xfrm>
            <a:off x="4246161" y="6551376"/>
            <a:ext cx="2573238" cy="2436676"/>
            <a:chOff x="2242966" y="3544358"/>
            <a:chExt cx="1286619" cy="1218338"/>
          </a:xfrm>
        </p:grpSpPr>
        <p:sp>
          <p:nvSpPr>
            <p:cNvPr id="19" name="Freeform 17">
              <a:extLst>
                <a:ext uri="{FF2B5EF4-FFF2-40B4-BE49-F238E27FC236}">
                  <a16:creationId xmlns:a16="http://schemas.microsoft.com/office/drawing/2014/main" id="{236583AA-DD29-972C-2089-B8AF34447688}"/>
                </a:ext>
              </a:extLst>
            </p:cNvPr>
            <p:cNvSpPr>
              <a:spLocks noChangeAspect="1" noEditPoints="1"/>
            </p:cNvSpPr>
            <p:nvPr/>
          </p:nvSpPr>
          <p:spPr bwMode="auto">
            <a:xfrm>
              <a:off x="2462022" y="3544358"/>
              <a:ext cx="848508" cy="848508"/>
            </a:xfrm>
            <a:custGeom>
              <a:avLst/>
              <a:gdLst>
                <a:gd name="T0" fmla="*/ 2577 w 4802"/>
                <a:gd name="T1" fmla="*/ 2585 h 4799"/>
                <a:gd name="T2" fmla="*/ 2717 w 4802"/>
                <a:gd name="T3" fmla="*/ 2297 h 4799"/>
                <a:gd name="T4" fmla="*/ 2496 w 4802"/>
                <a:gd name="T5" fmla="*/ 2259 h 4799"/>
                <a:gd name="T6" fmla="*/ 918 w 4802"/>
                <a:gd name="T7" fmla="*/ 256 h 4799"/>
                <a:gd name="T8" fmla="*/ 233 w 4802"/>
                <a:gd name="T9" fmla="*/ 886 h 4799"/>
                <a:gd name="T10" fmla="*/ 2259 w 4802"/>
                <a:gd name="T11" fmla="*/ 2499 h 4799"/>
                <a:gd name="T12" fmla="*/ 2449 w 4802"/>
                <a:gd name="T13" fmla="*/ 2715 h 4799"/>
                <a:gd name="T14" fmla="*/ 4776 w 4802"/>
                <a:gd name="T15" fmla="*/ 4682 h 4799"/>
                <a:gd name="T16" fmla="*/ 4728 w 4802"/>
                <a:gd name="T17" fmla="*/ 4798 h 4799"/>
                <a:gd name="T18" fmla="*/ 2545 w 4802"/>
                <a:gd name="T19" fmla="*/ 2811 h 4799"/>
                <a:gd name="T20" fmla="*/ 2139 w 4802"/>
                <a:gd name="T21" fmla="*/ 2583 h 4799"/>
                <a:gd name="T22" fmla="*/ 169 w 4802"/>
                <a:gd name="T23" fmla="*/ 1019 h 4799"/>
                <a:gd name="T24" fmla="*/ 4 w 4802"/>
                <a:gd name="T25" fmla="*/ 606 h 4799"/>
                <a:gd name="T26" fmla="*/ 1014 w 4802"/>
                <a:gd name="T27" fmla="*/ 159 h 4799"/>
                <a:gd name="T28" fmla="*/ 1914 w 4802"/>
                <a:gd name="T29" fmla="*/ 1113 h 4799"/>
                <a:gd name="T30" fmla="*/ 2813 w 4802"/>
                <a:gd name="T31" fmla="*/ 2543 h 4799"/>
                <a:gd name="T32" fmla="*/ 4776 w 4802"/>
                <a:gd name="T33" fmla="*/ 4682 h 4799"/>
                <a:gd name="T34" fmla="*/ 1417 w 4802"/>
                <a:gd name="T35" fmla="*/ 3764 h 4799"/>
                <a:gd name="T36" fmla="*/ 781 w 4802"/>
                <a:gd name="T37" fmla="*/ 4663 h 4799"/>
                <a:gd name="T38" fmla="*/ 1133 w 4802"/>
                <a:gd name="T39" fmla="*/ 4103 h 4799"/>
                <a:gd name="T40" fmla="*/ 144 w 4802"/>
                <a:gd name="T41" fmla="*/ 4121 h 4799"/>
                <a:gd name="T42" fmla="*/ 968 w 4802"/>
                <a:gd name="T43" fmla="*/ 3398 h 4799"/>
                <a:gd name="T44" fmla="*/ 1732 w 4802"/>
                <a:gd name="T45" fmla="*/ 2713 h 4799"/>
                <a:gd name="T46" fmla="*/ 990 w 4802"/>
                <a:gd name="T47" fmla="*/ 3263 h 4799"/>
                <a:gd name="T48" fmla="*/ 38 w 4802"/>
                <a:gd name="T49" fmla="*/ 4260 h 4799"/>
                <a:gd name="T50" fmla="*/ 156 w 4802"/>
                <a:gd name="T51" fmla="*/ 4301 h 4799"/>
                <a:gd name="T52" fmla="*/ 920 w 4802"/>
                <a:gd name="T53" fmla="*/ 4291 h 4799"/>
                <a:gd name="T54" fmla="*/ 585 w 4802"/>
                <a:gd name="T55" fmla="*/ 4774 h 4799"/>
                <a:gd name="T56" fmla="*/ 1541 w 4802"/>
                <a:gd name="T57" fmla="*/ 3833 h 4799"/>
                <a:gd name="T58" fmla="*/ 2100 w 4802"/>
                <a:gd name="T59" fmla="*/ 3082 h 4799"/>
                <a:gd name="T60" fmla="*/ 2618 w 4802"/>
                <a:gd name="T61" fmla="*/ 1731 h 4799"/>
                <a:gd name="T62" fmla="*/ 3236 w 4802"/>
                <a:gd name="T63" fmla="*/ 780 h 4799"/>
                <a:gd name="T64" fmla="*/ 4276 w 4802"/>
                <a:gd name="T65" fmla="*/ 42 h 4799"/>
                <a:gd name="T66" fmla="*/ 3915 w 4802"/>
                <a:gd name="T67" fmla="*/ 542 h 4799"/>
                <a:gd name="T68" fmla="*/ 4660 w 4802"/>
                <a:gd name="T69" fmla="*/ 551 h 4799"/>
                <a:gd name="T70" fmla="*/ 4799 w 4802"/>
                <a:gd name="T71" fmla="*/ 780 h 4799"/>
                <a:gd name="T72" fmla="*/ 3179 w 4802"/>
                <a:gd name="T73" fmla="*/ 2195 h 4799"/>
                <a:gd name="T74" fmla="*/ 3083 w 4802"/>
                <a:gd name="T75" fmla="*/ 2099 h 4799"/>
                <a:gd name="T76" fmla="*/ 4018 w 4802"/>
                <a:gd name="T77" fmla="*/ 1427 h 4799"/>
                <a:gd name="T78" fmla="*/ 4388 w 4802"/>
                <a:gd name="T79" fmla="*/ 1015 h 4799"/>
                <a:gd name="T80" fmla="*/ 3819 w 4802"/>
                <a:gd name="T81" fmla="*/ 446 h 4799"/>
                <a:gd name="T82" fmla="*/ 3371 w 4802"/>
                <a:gd name="T83" fmla="*/ 780 h 4799"/>
                <a:gd name="T84" fmla="*/ 3389 w 4802"/>
                <a:gd name="T85" fmla="*/ 105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2" h="4799">
                  <a:moveTo>
                    <a:pt x="2574" y="2589"/>
                  </a:moveTo>
                  <a:lnTo>
                    <a:pt x="2574" y="2589"/>
                  </a:lnTo>
                  <a:cubicBezTo>
                    <a:pt x="2575" y="2588"/>
                    <a:pt x="2576" y="2586"/>
                    <a:pt x="2577" y="2585"/>
                  </a:cubicBezTo>
                  <a:cubicBezTo>
                    <a:pt x="2578" y="2584"/>
                    <a:pt x="2580" y="2583"/>
                    <a:pt x="2582" y="2582"/>
                  </a:cubicBezTo>
                  <a:lnTo>
                    <a:pt x="2717" y="2447"/>
                  </a:lnTo>
                  <a:cubicBezTo>
                    <a:pt x="2758" y="2405"/>
                    <a:pt x="2758" y="2338"/>
                    <a:pt x="2717" y="2297"/>
                  </a:cubicBezTo>
                  <a:cubicBezTo>
                    <a:pt x="2684" y="2264"/>
                    <a:pt x="2632" y="2256"/>
                    <a:pt x="2590" y="2279"/>
                  </a:cubicBezTo>
                  <a:cubicBezTo>
                    <a:pt x="2590" y="2279"/>
                    <a:pt x="2584" y="2282"/>
                    <a:pt x="2584" y="2283"/>
                  </a:cubicBezTo>
                  <a:cubicBezTo>
                    <a:pt x="2553" y="2298"/>
                    <a:pt x="2515" y="2288"/>
                    <a:pt x="2496" y="2259"/>
                  </a:cubicBezTo>
                  <a:lnTo>
                    <a:pt x="2488" y="2247"/>
                  </a:lnTo>
                  <a:lnTo>
                    <a:pt x="1803" y="1192"/>
                  </a:lnTo>
                  <a:lnTo>
                    <a:pt x="918" y="256"/>
                  </a:lnTo>
                  <a:cubicBezTo>
                    <a:pt x="832" y="180"/>
                    <a:pt x="722" y="139"/>
                    <a:pt x="608" y="139"/>
                  </a:cubicBezTo>
                  <a:cubicBezTo>
                    <a:pt x="350" y="139"/>
                    <a:pt x="140" y="348"/>
                    <a:pt x="140" y="606"/>
                  </a:cubicBezTo>
                  <a:cubicBezTo>
                    <a:pt x="140" y="708"/>
                    <a:pt x="172" y="805"/>
                    <a:pt x="233" y="886"/>
                  </a:cubicBezTo>
                  <a:lnTo>
                    <a:pt x="265" y="923"/>
                  </a:lnTo>
                  <a:lnTo>
                    <a:pt x="1215" y="1821"/>
                  </a:lnTo>
                  <a:lnTo>
                    <a:pt x="2259" y="2499"/>
                  </a:lnTo>
                  <a:cubicBezTo>
                    <a:pt x="2289" y="2519"/>
                    <a:pt x="2299" y="2558"/>
                    <a:pt x="2281" y="2590"/>
                  </a:cubicBezTo>
                  <a:cubicBezTo>
                    <a:pt x="2259" y="2630"/>
                    <a:pt x="2266" y="2682"/>
                    <a:pt x="2299" y="2715"/>
                  </a:cubicBezTo>
                  <a:cubicBezTo>
                    <a:pt x="2341" y="2756"/>
                    <a:pt x="2408" y="2756"/>
                    <a:pt x="2449" y="2715"/>
                  </a:cubicBezTo>
                  <a:lnTo>
                    <a:pt x="2574" y="2589"/>
                  </a:lnTo>
                  <a:lnTo>
                    <a:pt x="2574" y="2589"/>
                  </a:lnTo>
                  <a:close/>
                  <a:moveTo>
                    <a:pt x="4776" y="4682"/>
                  </a:moveTo>
                  <a:lnTo>
                    <a:pt x="4776" y="4682"/>
                  </a:lnTo>
                  <a:cubicBezTo>
                    <a:pt x="4802" y="4709"/>
                    <a:pt x="4802" y="4752"/>
                    <a:pt x="4776" y="4778"/>
                  </a:cubicBezTo>
                  <a:cubicBezTo>
                    <a:pt x="4762" y="4792"/>
                    <a:pt x="4745" y="4798"/>
                    <a:pt x="4728" y="4798"/>
                  </a:cubicBezTo>
                  <a:cubicBezTo>
                    <a:pt x="4710" y="4798"/>
                    <a:pt x="4693" y="4792"/>
                    <a:pt x="4680" y="4778"/>
                  </a:cubicBezTo>
                  <a:lnTo>
                    <a:pt x="2626" y="2730"/>
                  </a:lnTo>
                  <a:lnTo>
                    <a:pt x="2545" y="2811"/>
                  </a:lnTo>
                  <a:cubicBezTo>
                    <a:pt x="2498" y="2858"/>
                    <a:pt x="2436" y="2881"/>
                    <a:pt x="2374" y="2881"/>
                  </a:cubicBezTo>
                  <a:cubicBezTo>
                    <a:pt x="2312" y="2881"/>
                    <a:pt x="2250" y="2858"/>
                    <a:pt x="2203" y="2811"/>
                  </a:cubicBezTo>
                  <a:cubicBezTo>
                    <a:pt x="2143" y="2751"/>
                    <a:pt x="2120" y="2664"/>
                    <a:pt x="2139" y="2583"/>
                  </a:cubicBezTo>
                  <a:lnTo>
                    <a:pt x="1136" y="1931"/>
                  </a:lnTo>
                  <a:cubicBezTo>
                    <a:pt x="1132" y="1929"/>
                    <a:pt x="1129" y="1927"/>
                    <a:pt x="1126" y="1924"/>
                  </a:cubicBezTo>
                  <a:lnTo>
                    <a:pt x="169" y="1019"/>
                  </a:lnTo>
                  <a:cubicBezTo>
                    <a:pt x="167" y="1017"/>
                    <a:pt x="166" y="1016"/>
                    <a:pt x="164" y="1014"/>
                  </a:cubicBezTo>
                  <a:lnTo>
                    <a:pt x="127" y="971"/>
                  </a:lnTo>
                  <a:cubicBezTo>
                    <a:pt x="46" y="862"/>
                    <a:pt x="4" y="738"/>
                    <a:pt x="4" y="606"/>
                  </a:cubicBezTo>
                  <a:cubicBezTo>
                    <a:pt x="4" y="274"/>
                    <a:pt x="275" y="3"/>
                    <a:pt x="608" y="3"/>
                  </a:cubicBezTo>
                  <a:cubicBezTo>
                    <a:pt x="755" y="3"/>
                    <a:pt x="897" y="56"/>
                    <a:pt x="1008" y="154"/>
                  </a:cubicBezTo>
                  <a:lnTo>
                    <a:pt x="1014" y="159"/>
                  </a:lnTo>
                  <a:cubicBezTo>
                    <a:pt x="1016" y="161"/>
                    <a:pt x="1019" y="163"/>
                    <a:pt x="1021" y="166"/>
                  </a:cubicBezTo>
                  <a:lnTo>
                    <a:pt x="1906" y="1104"/>
                  </a:lnTo>
                  <a:cubicBezTo>
                    <a:pt x="1909" y="1107"/>
                    <a:pt x="1911" y="1110"/>
                    <a:pt x="1914" y="1113"/>
                  </a:cubicBezTo>
                  <a:lnTo>
                    <a:pt x="2580" y="2138"/>
                  </a:lnTo>
                  <a:cubicBezTo>
                    <a:pt x="2663" y="2117"/>
                    <a:pt x="2752" y="2139"/>
                    <a:pt x="2813" y="2201"/>
                  </a:cubicBezTo>
                  <a:cubicBezTo>
                    <a:pt x="2907" y="2295"/>
                    <a:pt x="2907" y="2448"/>
                    <a:pt x="2813" y="2543"/>
                  </a:cubicBezTo>
                  <a:lnTo>
                    <a:pt x="2722" y="2634"/>
                  </a:lnTo>
                  <a:lnTo>
                    <a:pt x="4776" y="4682"/>
                  </a:lnTo>
                  <a:lnTo>
                    <a:pt x="4776" y="4682"/>
                  </a:lnTo>
                  <a:close/>
                  <a:moveTo>
                    <a:pt x="2100" y="3082"/>
                  </a:moveTo>
                  <a:lnTo>
                    <a:pt x="2100" y="3082"/>
                  </a:lnTo>
                  <a:lnTo>
                    <a:pt x="1417" y="3764"/>
                  </a:lnTo>
                  <a:cubicBezTo>
                    <a:pt x="1400" y="3782"/>
                    <a:pt x="1393" y="3808"/>
                    <a:pt x="1400" y="3832"/>
                  </a:cubicBezTo>
                  <a:cubicBezTo>
                    <a:pt x="1418" y="3893"/>
                    <a:pt x="1428" y="3955"/>
                    <a:pt x="1428" y="4016"/>
                  </a:cubicBezTo>
                  <a:cubicBezTo>
                    <a:pt x="1428" y="4373"/>
                    <a:pt x="1138" y="4663"/>
                    <a:pt x="781" y="4663"/>
                  </a:cubicBezTo>
                  <a:cubicBezTo>
                    <a:pt x="768" y="4663"/>
                    <a:pt x="755" y="4662"/>
                    <a:pt x="742" y="4661"/>
                  </a:cubicBezTo>
                  <a:lnTo>
                    <a:pt x="1016" y="4387"/>
                  </a:lnTo>
                  <a:cubicBezTo>
                    <a:pt x="1092" y="4311"/>
                    <a:pt x="1133" y="4210"/>
                    <a:pt x="1133" y="4103"/>
                  </a:cubicBezTo>
                  <a:cubicBezTo>
                    <a:pt x="1133" y="3995"/>
                    <a:pt x="1092" y="3894"/>
                    <a:pt x="1016" y="3818"/>
                  </a:cubicBezTo>
                  <a:cubicBezTo>
                    <a:pt x="859" y="3661"/>
                    <a:pt x="603" y="3661"/>
                    <a:pt x="447" y="3818"/>
                  </a:cubicBezTo>
                  <a:lnTo>
                    <a:pt x="144" y="4121"/>
                  </a:lnTo>
                  <a:cubicBezTo>
                    <a:pt x="138" y="4087"/>
                    <a:pt x="135" y="4052"/>
                    <a:pt x="135" y="4016"/>
                  </a:cubicBezTo>
                  <a:cubicBezTo>
                    <a:pt x="135" y="3660"/>
                    <a:pt x="425" y="3370"/>
                    <a:pt x="781" y="3370"/>
                  </a:cubicBezTo>
                  <a:cubicBezTo>
                    <a:pt x="845" y="3370"/>
                    <a:pt x="908" y="3380"/>
                    <a:pt x="968" y="3398"/>
                  </a:cubicBezTo>
                  <a:lnTo>
                    <a:pt x="989" y="3404"/>
                  </a:lnTo>
                  <a:cubicBezTo>
                    <a:pt x="1013" y="3412"/>
                    <a:pt x="1039" y="3406"/>
                    <a:pt x="1057" y="3388"/>
                  </a:cubicBezTo>
                  <a:lnTo>
                    <a:pt x="1732" y="2713"/>
                  </a:lnTo>
                  <a:cubicBezTo>
                    <a:pt x="1758" y="2687"/>
                    <a:pt x="1758" y="2644"/>
                    <a:pt x="1732" y="2617"/>
                  </a:cubicBezTo>
                  <a:cubicBezTo>
                    <a:pt x="1705" y="2591"/>
                    <a:pt x="1662" y="2591"/>
                    <a:pt x="1635" y="2617"/>
                  </a:cubicBezTo>
                  <a:lnTo>
                    <a:pt x="990" y="3263"/>
                  </a:lnTo>
                  <a:cubicBezTo>
                    <a:pt x="922" y="3244"/>
                    <a:pt x="852" y="3235"/>
                    <a:pt x="781" y="3235"/>
                  </a:cubicBezTo>
                  <a:cubicBezTo>
                    <a:pt x="350" y="3235"/>
                    <a:pt x="0" y="3585"/>
                    <a:pt x="0" y="4016"/>
                  </a:cubicBezTo>
                  <a:cubicBezTo>
                    <a:pt x="0" y="4099"/>
                    <a:pt x="12" y="4181"/>
                    <a:pt x="38" y="4260"/>
                  </a:cubicBezTo>
                  <a:lnTo>
                    <a:pt x="43" y="4275"/>
                  </a:lnTo>
                  <a:cubicBezTo>
                    <a:pt x="51" y="4297"/>
                    <a:pt x="69" y="4314"/>
                    <a:pt x="92" y="4319"/>
                  </a:cubicBezTo>
                  <a:cubicBezTo>
                    <a:pt x="115" y="4325"/>
                    <a:pt x="139" y="4318"/>
                    <a:pt x="156" y="4301"/>
                  </a:cubicBezTo>
                  <a:lnTo>
                    <a:pt x="543" y="3914"/>
                  </a:lnTo>
                  <a:cubicBezTo>
                    <a:pt x="647" y="3810"/>
                    <a:pt x="816" y="3810"/>
                    <a:pt x="920" y="3914"/>
                  </a:cubicBezTo>
                  <a:cubicBezTo>
                    <a:pt x="1024" y="4018"/>
                    <a:pt x="1024" y="4187"/>
                    <a:pt x="920" y="4291"/>
                  </a:cubicBezTo>
                  <a:lnTo>
                    <a:pt x="552" y="4659"/>
                  </a:lnTo>
                  <a:cubicBezTo>
                    <a:pt x="534" y="4676"/>
                    <a:pt x="529" y="4702"/>
                    <a:pt x="535" y="4725"/>
                  </a:cubicBezTo>
                  <a:cubicBezTo>
                    <a:pt x="542" y="4749"/>
                    <a:pt x="562" y="4768"/>
                    <a:pt x="585" y="4774"/>
                  </a:cubicBezTo>
                  <a:cubicBezTo>
                    <a:pt x="649" y="4790"/>
                    <a:pt x="715" y="4799"/>
                    <a:pt x="781" y="4799"/>
                  </a:cubicBezTo>
                  <a:cubicBezTo>
                    <a:pt x="1213" y="4799"/>
                    <a:pt x="1563" y="4448"/>
                    <a:pt x="1563" y="4016"/>
                  </a:cubicBezTo>
                  <a:cubicBezTo>
                    <a:pt x="1563" y="3955"/>
                    <a:pt x="1556" y="3894"/>
                    <a:pt x="1541" y="3833"/>
                  </a:cubicBezTo>
                  <a:lnTo>
                    <a:pt x="2196" y="3178"/>
                  </a:lnTo>
                  <a:cubicBezTo>
                    <a:pt x="2223" y="3151"/>
                    <a:pt x="2223" y="3108"/>
                    <a:pt x="2196" y="3082"/>
                  </a:cubicBezTo>
                  <a:cubicBezTo>
                    <a:pt x="2170" y="3055"/>
                    <a:pt x="2127" y="3055"/>
                    <a:pt x="2100" y="3082"/>
                  </a:cubicBezTo>
                  <a:lnTo>
                    <a:pt x="2100" y="3082"/>
                  </a:lnTo>
                  <a:close/>
                  <a:moveTo>
                    <a:pt x="2618" y="1731"/>
                  </a:moveTo>
                  <a:lnTo>
                    <a:pt x="2618" y="1731"/>
                  </a:lnTo>
                  <a:cubicBezTo>
                    <a:pt x="2592" y="1704"/>
                    <a:pt x="2592" y="1661"/>
                    <a:pt x="2618" y="1634"/>
                  </a:cubicBezTo>
                  <a:lnTo>
                    <a:pt x="3264" y="989"/>
                  </a:lnTo>
                  <a:cubicBezTo>
                    <a:pt x="3245" y="921"/>
                    <a:pt x="3236" y="851"/>
                    <a:pt x="3236" y="780"/>
                  </a:cubicBezTo>
                  <a:cubicBezTo>
                    <a:pt x="3236" y="349"/>
                    <a:pt x="3586" y="0"/>
                    <a:pt x="4018" y="0"/>
                  </a:cubicBezTo>
                  <a:cubicBezTo>
                    <a:pt x="4100" y="0"/>
                    <a:pt x="4182" y="11"/>
                    <a:pt x="4260" y="37"/>
                  </a:cubicBezTo>
                  <a:lnTo>
                    <a:pt x="4276" y="42"/>
                  </a:lnTo>
                  <a:cubicBezTo>
                    <a:pt x="4298" y="50"/>
                    <a:pt x="4315" y="68"/>
                    <a:pt x="4320" y="91"/>
                  </a:cubicBezTo>
                  <a:cubicBezTo>
                    <a:pt x="4326" y="114"/>
                    <a:pt x="4319" y="138"/>
                    <a:pt x="4302" y="155"/>
                  </a:cubicBezTo>
                  <a:lnTo>
                    <a:pt x="3915" y="542"/>
                  </a:lnTo>
                  <a:cubicBezTo>
                    <a:pt x="3811" y="646"/>
                    <a:pt x="3811" y="815"/>
                    <a:pt x="3915" y="919"/>
                  </a:cubicBezTo>
                  <a:cubicBezTo>
                    <a:pt x="4019" y="1023"/>
                    <a:pt x="4188" y="1023"/>
                    <a:pt x="4292" y="919"/>
                  </a:cubicBezTo>
                  <a:lnTo>
                    <a:pt x="4660" y="551"/>
                  </a:lnTo>
                  <a:cubicBezTo>
                    <a:pt x="4678" y="533"/>
                    <a:pt x="4703" y="526"/>
                    <a:pt x="4728" y="533"/>
                  </a:cubicBezTo>
                  <a:cubicBezTo>
                    <a:pt x="4751" y="540"/>
                    <a:pt x="4770" y="560"/>
                    <a:pt x="4775" y="584"/>
                  </a:cubicBezTo>
                  <a:cubicBezTo>
                    <a:pt x="4791" y="648"/>
                    <a:pt x="4799" y="714"/>
                    <a:pt x="4799" y="780"/>
                  </a:cubicBezTo>
                  <a:cubicBezTo>
                    <a:pt x="4799" y="1212"/>
                    <a:pt x="4449" y="1562"/>
                    <a:pt x="4018" y="1562"/>
                  </a:cubicBezTo>
                  <a:cubicBezTo>
                    <a:pt x="3956" y="1562"/>
                    <a:pt x="3895" y="1555"/>
                    <a:pt x="3834" y="1540"/>
                  </a:cubicBezTo>
                  <a:lnTo>
                    <a:pt x="3179" y="2195"/>
                  </a:lnTo>
                  <a:cubicBezTo>
                    <a:pt x="3166" y="2208"/>
                    <a:pt x="3148" y="2215"/>
                    <a:pt x="3131" y="2215"/>
                  </a:cubicBezTo>
                  <a:cubicBezTo>
                    <a:pt x="3113" y="2215"/>
                    <a:pt x="3096" y="2208"/>
                    <a:pt x="3083" y="2195"/>
                  </a:cubicBezTo>
                  <a:cubicBezTo>
                    <a:pt x="3056" y="2169"/>
                    <a:pt x="3056" y="2126"/>
                    <a:pt x="3083" y="2099"/>
                  </a:cubicBezTo>
                  <a:lnTo>
                    <a:pt x="3765" y="1417"/>
                  </a:lnTo>
                  <a:cubicBezTo>
                    <a:pt x="3783" y="1399"/>
                    <a:pt x="3809" y="1392"/>
                    <a:pt x="3833" y="1399"/>
                  </a:cubicBezTo>
                  <a:cubicBezTo>
                    <a:pt x="3894" y="1417"/>
                    <a:pt x="3956" y="1427"/>
                    <a:pt x="4018" y="1427"/>
                  </a:cubicBezTo>
                  <a:cubicBezTo>
                    <a:pt x="4374" y="1427"/>
                    <a:pt x="4664" y="1137"/>
                    <a:pt x="4664" y="780"/>
                  </a:cubicBezTo>
                  <a:cubicBezTo>
                    <a:pt x="4664" y="767"/>
                    <a:pt x="4663" y="754"/>
                    <a:pt x="4662" y="741"/>
                  </a:cubicBezTo>
                  <a:lnTo>
                    <a:pt x="4388" y="1015"/>
                  </a:lnTo>
                  <a:cubicBezTo>
                    <a:pt x="4312" y="1091"/>
                    <a:pt x="4211" y="1132"/>
                    <a:pt x="4104" y="1132"/>
                  </a:cubicBezTo>
                  <a:cubicBezTo>
                    <a:pt x="3996" y="1132"/>
                    <a:pt x="3895" y="1091"/>
                    <a:pt x="3819" y="1015"/>
                  </a:cubicBezTo>
                  <a:cubicBezTo>
                    <a:pt x="3662" y="858"/>
                    <a:pt x="3662" y="603"/>
                    <a:pt x="3819" y="446"/>
                  </a:cubicBezTo>
                  <a:lnTo>
                    <a:pt x="4122" y="143"/>
                  </a:lnTo>
                  <a:cubicBezTo>
                    <a:pt x="4088" y="137"/>
                    <a:pt x="4053" y="134"/>
                    <a:pt x="4018" y="134"/>
                  </a:cubicBezTo>
                  <a:cubicBezTo>
                    <a:pt x="3661" y="134"/>
                    <a:pt x="3371" y="424"/>
                    <a:pt x="3371" y="780"/>
                  </a:cubicBezTo>
                  <a:cubicBezTo>
                    <a:pt x="3371" y="844"/>
                    <a:pt x="3381" y="907"/>
                    <a:pt x="3399" y="968"/>
                  </a:cubicBezTo>
                  <a:lnTo>
                    <a:pt x="3405" y="988"/>
                  </a:lnTo>
                  <a:cubicBezTo>
                    <a:pt x="3413" y="1012"/>
                    <a:pt x="3407" y="1038"/>
                    <a:pt x="3389" y="1056"/>
                  </a:cubicBezTo>
                  <a:lnTo>
                    <a:pt x="2714" y="1731"/>
                  </a:lnTo>
                  <a:cubicBezTo>
                    <a:pt x="2688" y="1757"/>
                    <a:pt x="2645" y="1757"/>
                    <a:pt x="2618" y="1731"/>
                  </a:cubicBezTo>
                  <a:close/>
                </a:path>
              </a:pathLst>
            </a:custGeom>
            <a:solidFill>
              <a:schemeClr val="accent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9373763B-CA73-9D3F-25F4-9184EBD0DD6E}"/>
                </a:ext>
              </a:extLst>
            </p:cNvPr>
            <p:cNvSpPr txBox="1"/>
            <p:nvPr/>
          </p:nvSpPr>
          <p:spPr>
            <a:xfrm>
              <a:off x="2242966" y="4485697"/>
              <a:ext cx="1286619" cy="276999"/>
            </a:xfrm>
            <a:prstGeom prst="rect">
              <a:avLst/>
            </a:prstGeom>
            <a:noFill/>
          </p:spPr>
          <p:txBody>
            <a:bodyPr wrap="square" lIns="0" tIns="0" rIns="0" bIns="0" rtlCol="0">
              <a:spAutoFit/>
            </a:bodyPr>
            <a:lstStyle/>
            <a:p>
              <a:pPr algn="ctr"/>
              <a:r>
                <a:rPr lang="en-US"/>
                <a:t>fine tuning</a:t>
              </a:r>
            </a:p>
          </p:txBody>
        </p:sp>
      </p:grpSp>
    </p:spTree>
    <p:extLst>
      <p:ext uri="{BB962C8B-B14F-4D97-AF65-F5344CB8AC3E}">
        <p14:creationId xmlns:p14="http://schemas.microsoft.com/office/powerpoint/2010/main" val="115311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A3D-F18C-14A4-879D-1A74F0B7C9A1}"/>
              </a:ext>
            </a:extLst>
          </p:cNvPr>
          <p:cNvSpPr>
            <a:spLocks noGrp="1"/>
          </p:cNvSpPr>
          <p:nvPr>
            <p:ph type="title"/>
          </p:nvPr>
        </p:nvSpPr>
        <p:spPr/>
        <p:txBody>
          <a:bodyPr>
            <a:normAutofit/>
          </a:bodyPr>
          <a:lstStyle/>
          <a:p>
            <a:r>
              <a:rPr lang="en-US"/>
              <a:t>GPT-1 and BERT</a:t>
            </a:r>
          </a:p>
        </p:txBody>
      </p:sp>
      <p:sp>
        <p:nvSpPr>
          <p:cNvPr id="98" name="TextBox 97">
            <a:extLst>
              <a:ext uri="{FF2B5EF4-FFF2-40B4-BE49-F238E27FC236}">
                <a16:creationId xmlns:a16="http://schemas.microsoft.com/office/drawing/2014/main" id="{141754CD-8A83-B56F-92D5-FAC56632EDED}"/>
              </a:ext>
            </a:extLst>
          </p:cNvPr>
          <p:cNvSpPr txBox="1"/>
          <p:nvPr/>
        </p:nvSpPr>
        <p:spPr>
          <a:xfrm>
            <a:off x="2765291" y="2209375"/>
            <a:ext cx="3215642" cy="1200329"/>
          </a:xfrm>
          <a:prstGeom prst="rect">
            <a:avLst/>
          </a:prstGeom>
          <a:noFill/>
        </p:spPr>
        <p:txBody>
          <a:bodyPr wrap="square" rtlCol="0">
            <a:spAutoFit/>
          </a:bodyPr>
          <a:lstStyle/>
          <a:p>
            <a:pPr algn="ctr"/>
            <a:r>
              <a:rPr lang="en-US" sz="7200">
                <a:solidFill>
                  <a:schemeClr val="bg1"/>
                </a:solidFill>
                <a:latin typeface="+mj-lt"/>
              </a:rPr>
              <a:t>GPT</a:t>
            </a:r>
          </a:p>
        </p:txBody>
      </p:sp>
      <p:grpSp>
        <p:nvGrpSpPr>
          <p:cNvPr id="127" name="Group 126">
            <a:extLst>
              <a:ext uri="{FF2B5EF4-FFF2-40B4-BE49-F238E27FC236}">
                <a16:creationId xmlns:a16="http://schemas.microsoft.com/office/drawing/2014/main" id="{6A9EFD02-298D-A328-3805-73BA175A53EC}"/>
              </a:ext>
            </a:extLst>
          </p:cNvPr>
          <p:cNvGrpSpPr/>
          <p:nvPr/>
        </p:nvGrpSpPr>
        <p:grpSpPr>
          <a:xfrm>
            <a:off x="1806311" y="2933699"/>
            <a:ext cx="6885034" cy="5701084"/>
            <a:chOff x="1307903" y="1237333"/>
            <a:chExt cx="3442517" cy="2850542"/>
          </a:xfrm>
        </p:grpSpPr>
        <p:cxnSp>
          <p:nvCxnSpPr>
            <p:cNvPr id="40" name="Straight Arrow Connector 39">
              <a:extLst>
                <a:ext uri="{FF2B5EF4-FFF2-40B4-BE49-F238E27FC236}">
                  <a16:creationId xmlns:a16="http://schemas.microsoft.com/office/drawing/2014/main" id="{6A567EAE-E1CB-32F4-E64C-B8BC6B41927D}"/>
                </a:ext>
              </a:extLst>
            </p:cNvPr>
            <p:cNvCxnSpPr/>
            <p:nvPr/>
          </p:nvCxnSpPr>
          <p:spPr>
            <a:xfrm flipV="1">
              <a:off x="3256855" y="3631047"/>
              <a:ext cx="0" cy="17634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E3A7E37-23BC-C97A-0986-E56A0063A9E3}"/>
                </a:ext>
              </a:extLst>
            </p:cNvPr>
            <p:cNvSpPr/>
            <p:nvPr/>
          </p:nvSpPr>
          <p:spPr>
            <a:xfrm>
              <a:off x="1645922" y="1237333"/>
              <a:ext cx="3104498" cy="2380511"/>
            </a:xfrm>
            <a:prstGeom prst="roundRect">
              <a:avLst>
                <a:gd name="adj" fmla="val 4412"/>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a:p>
          </p:txBody>
        </p:sp>
        <p:sp>
          <p:nvSpPr>
            <p:cNvPr id="96" name="Rectangle: Rounded Corners 95">
              <a:extLst>
                <a:ext uri="{FF2B5EF4-FFF2-40B4-BE49-F238E27FC236}">
                  <a16:creationId xmlns:a16="http://schemas.microsoft.com/office/drawing/2014/main" id="{7B895109-1F6A-D4D2-6B2C-F8C2CE14BB1A}"/>
                </a:ext>
              </a:extLst>
            </p:cNvPr>
            <p:cNvSpPr/>
            <p:nvPr/>
          </p:nvSpPr>
          <p:spPr>
            <a:xfrm>
              <a:off x="1846716" y="3078683"/>
              <a:ext cx="2820278" cy="36004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solidFill>
                    <a:schemeClr val="tx1"/>
                  </a:solidFill>
                </a:rPr>
                <a:t>masked multi-head attention</a:t>
              </a:r>
            </a:p>
          </p:txBody>
        </p:sp>
        <p:sp>
          <p:nvSpPr>
            <p:cNvPr id="94" name="Rectangle: Rounded Corners 93">
              <a:extLst>
                <a:ext uri="{FF2B5EF4-FFF2-40B4-BE49-F238E27FC236}">
                  <a16:creationId xmlns:a16="http://schemas.microsoft.com/office/drawing/2014/main" id="{85DAE731-39AA-2B38-F34E-070C72DC9723}"/>
                </a:ext>
              </a:extLst>
            </p:cNvPr>
            <p:cNvSpPr/>
            <p:nvPr/>
          </p:nvSpPr>
          <p:spPr>
            <a:xfrm>
              <a:off x="2502474" y="2557181"/>
              <a:ext cx="1508763"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t>add &amp; norm</a:t>
              </a:r>
            </a:p>
          </p:txBody>
        </p:sp>
        <p:cxnSp>
          <p:nvCxnSpPr>
            <p:cNvPr id="73" name="Straight Arrow Connector 72">
              <a:extLst>
                <a:ext uri="{FF2B5EF4-FFF2-40B4-BE49-F238E27FC236}">
                  <a16:creationId xmlns:a16="http://schemas.microsoft.com/office/drawing/2014/main" id="{D83085E9-E84C-C34E-3013-8A0B4A7267A1}"/>
                </a:ext>
              </a:extLst>
            </p:cNvPr>
            <p:cNvCxnSpPr>
              <a:cxnSpLocks/>
              <a:stCxn id="96" idx="0"/>
              <a:endCxn id="94" idx="2"/>
            </p:cNvCxnSpPr>
            <p:nvPr/>
          </p:nvCxnSpPr>
          <p:spPr>
            <a:xfrm flipV="1">
              <a:off x="3256855" y="2917226"/>
              <a:ext cx="1" cy="16145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2676B86-5EC6-43D3-24C0-AAADB74B53E9}"/>
                </a:ext>
              </a:extLst>
            </p:cNvPr>
            <p:cNvCxnSpPr>
              <a:cxnSpLocks/>
              <a:endCxn id="96" idx="2"/>
            </p:cNvCxnSpPr>
            <p:nvPr/>
          </p:nvCxnSpPr>
          <p:spPr>
            <a:xfrm flipV="1">
              <a:off x="3256855" y="3438728"/>
              <a:ext cx="0" cy="179116"/>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0F2DE5C-0803-B81F-DADB-B7DB649BA06A}"/>
                </a:ext>
              </a:extLst>
            </p:cNvPr>
            <p:cNvCxnSpPr>
              <a:cxnSpLocks/>
              <a:stCxn id="94" idx="0"/>
              <a:endCxn id="92" idx="2"/>
            </p:cNvCxnSpPr>
            <p:nvPr/>
          </p:nvCxnSpPr>
          <p:spPr>
            <a:xfrm flipH="1" flipV="1">
              <a:off x="3256855" y="2383041"/>
              <a:ext cx="1" cy="17414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B2FA8768-4AD4-5307-A06A-4BBF605E31F0}"/>
                </a:ext>
              </a:extLst>
            </p:cNvPr>
            <p:cNvSpPr/>
            <p:nvPr/>
          </p:nvSpPr>
          <p:spPr>
            <a:xfrm>
              <a:off x="1978307" y="2022996"/>
              <a:ext cx="2557096" cy="36004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solidFill>
                    <a:schemeClr val="tx1"/>
                  </a:solidFill>
                </a:rPr>
                <a:t>fully connected network</a:t>
              </a:r>
            </a:p>
          </p:txBody>
        </p:sp>
        <p:sp>
          <p:nvSpPr>
            <p:cNvPr id="90" name="Rectangle: Rounded Corners 89">
              <a:extLst>
                <a:ext uri="{FF2B5EF4-FFF2-40B4-BE49-F238E27FC236}">
                  <a16:creationId xmlns:a16="http://schemas.microsoft.com/office/drawing/2014/main" id="{380CB115-0CB4-84DC-2B76-978E49BFEA82}"/>
                </a:ext>
              </a:extLst>
            </p:cNvPr>
            <p:cNvSpPr/>
            <p:nvPr/>
          </p:nvSpPr>
          <p:spPr>
            <a:xfrm>
              <a:off x="2509005" y="1443097"/>
              <a:ext cx="1495700"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t>add &amp; norm</a:t>
              </a:r>
            </a:p>
          </p:txBody>
        </p:sp>
        <p:cxnSp>
          <p:nvCxnSpPr>
            <p:cNvPr id="89" name="Straight Arrow Connector 88">
              <a:extLst>
                <a:ext uri="{FF2B5EF4-FFF2-40B4-BE49-F238E27FC236}">
                  <a16:creationId xmlns:a16="http://schemas.microsoft.com/office/drawing/2014/main" id="{BC486344-527F-32EC-43B0-EC0803BB30C1}"/>
                </a:ext>
              </a:extLst>
            </p:cNvPr>
            <p:cNvCxnSpPr>
              <a:cxnSpLocks/>
              <a:endCxn id="90" idx="2"/>
            </p:cNvCxnSpPr>
            <p:nvPr/>
          </p:nvCxnSpPr>
          <p:spPr>
            <a:xfrm flipV="1">
              <a:off x="3256855" y="1803142"/>
              <a:ext cx="0" cy="219854"/>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DE2DEB7-9BAE-CEB9-03B3-C5817ECFE7CD}"/>
                </a:ext>
              </a:extLst>
            </p:cNvPr>
            <p:cNvSpPr txBox="1"/>
            <p:nvPr/>
          </p:nvSpPr>
          <p:spPr>
            <a:xfrm>
              <a:off x="2176294" y="3841653"/>
              <a:ext cx="2161121" cy="246222"/>
            </a:xfrm>
            <a:prstGeom prst="rect">
              <a:avLst/>
            </a:prstGeom>
            <a:noFill/>
          </p:spPr>
          <p:txBody>
            <a:bodyPr wrap="square" lIns="0" tIns="0" rIns="0" bIns="0" rtlCol="0">
              <a:spAutoFit/>
            </a:bodyPr>
            <a:lstStyle/>
            <a:p>
              <a:pPr algn="l"/>
              <a:r>
                <a:rPr lang="en-US" sz="3200">
                  <a:solidFill>
                    <a:schemeClr val="accent4"/>
                  </a:solidFill>
                </a:rPr>
                <a:t>Text &amp; Position Embed</a:t>
              </a:r>
            </a:p>
          </p:txBody>
        </p:sp>
        <p:sp>
          <p:nvSpPr>
            <p:cNvPr id="100" name="TextBox 99">
              <a:extLst>
                <a:ext uri="{FF2B5EF4-FFF2-40B4-BE49-F238E27FC236}">
                  <a16:creationId xmlns:a16="http://schemas.microsoft.com/office/drawing/2014/main" id="{B427B6EA-E9BD-ABCB-C0B5-F5917DAD6B45}"/>
                </a:ext>
              </a:extLst>
            </p:cNvPr>
            <p:cNvSpPr txBox="1"/>
            <p:nvPr/>
          </p:nvSpPr>
          <p:spPr>
            <a:xfrm>
              <a:off x="1307903" y="2383041"/>
              <a:ext cx="293213" cy="246222"/>
            </a:xfrm>
            <a:prstGeom prst="rect">
              <a:avLst/>
            </a:prstGeom>
            <a:noFill/>
          </p:spPr>
          <p:txBody>
            <a:bodyPr wrap="square" lIns="0" tIns="0" rIns="0" bIns="0" rtlCol="0">
              <a:spAutoFit/>
            </a:bodyPr>
            <a:lstStyle/>
            <a:p>
              <a:pPr algn="l"/>
              <a:r>
                <a:rPr lang="en-US" sz="3200">
                  <a:solidFill>
                    <a:schemeClr val="accent4"/>
                  </a:solidFill>
                </a:rPr>
                <a:t>N</a:t>
              </a:r>
              <a:r>
                <a:rPr lang="en-US" sz="3200" baseline="-25000">
                  <a:solidFill>
                    <a:schemeClr val="accent4"/>
                  </a:solidFill>
                </a:rPr>
                <a:t>x</a:t>
              </a:r>
            </a:p>
          </p:txBody>
        </p:sp>
        <p:cxnSp>
          <p:nvCxnSpPr>
            <p:cNvPr id="115" name="Connector: Elbow 114">
              <a:extLst>
                <a:ext uri="{FF2B5EF4-FFF2-40B4-BE49-F238E27FC236}">
                  <a16:creationId xmlns:a16="http://schemas.microsoft.com/office/drawing/2014/main" id="{DA39FBDA-1908-1DE1-4F44-7FAC1708E50F}"/>
                </a:ext>
              </a:extLst>
            </p:cNvPr>
            <p:cNvCxnSpPr>
              <a:endCxn id="90" idx="1"/>
            </p:cNvCxnSpPr>
            <p:nvPr/>
          </p:nvCxnSpPr>
          <p:spPr>
            <a:xfrm rot="16200000" flipV="1">
              <a:off x="2438863" y="1693263"/>
              <a:ext cx="888135" cy="747850"/>
            </a:xfrm>
            <a:prstGeom prst="bentConnector4">
              <a:avLst>
                <a:gd name="adj1" fmla="val -816"/>
                <a:gd name="adj2" fmla="val 180669"/>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1CCE9F41-2C01-342F-10B8-020F783897D4}"/>
                </a:ext>
              </a:extLst>
            </p:cNvPr>
            <p:cNvCxnSpPr>
              <a:cxnSpLocks/>
              <a:endCxn id="94" idx="1"/>
            </p:cNvCxnSpPr>
            <p:nvPr/>
          </p:nvCxnSpPr>
          <p:spPr>
            <a:xfrm rot="16200000" flipV="1">
              <a:off x="2467797" y="2771882"/>
              <a:ext cx="823737" cy="754381"/>
            </a:xfrm>
            <a:prstGeom prst="bentConnector4">
              <a:avLst>
                <a:gd name="adj1" fmla="val 1168"/>
                <a:gd name="adj2" fmla="val 19889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63BCA324-5B24-77C9-60BC-93D5B3035825}"/>
              </a:ext>
            </a:extLst>
          </p:cNvPr>
          <p:cNvGrpSpPr/>
          <p:nvPr/>
        </p:nvGrpSpPr>
        <p:grpSpPr>
          <a:xfrm>
            <a:off x="493041" y="1791536"/>
            <a:ext cx="2573238" cy="2560320"/>
            <a:chOff x="5713649" y="2324510"/>
            <a:chExt cx="1286619" cy="1280160"/>
          </a:xfrm>
        </p:grpSpPr>
        <p:sp>
          <p:nvSpPr>
            <p:cNvPr id="125" name="Oval 124">
              <a:extLst>
                <a:ext uri="{FF2B5EF4-FFF2-40B4-BE49-F238E27FC236}">
                  <a16:creationId xmlns:a16="http://schemas.microsoft.com/office/drawing/2014/main" id="{56F4984A-D4C6-6C5D-D890-EA1BB28D067A}"/>
                </a:ext>
              </a:extLst>
            </p:cNvPr>
            <p:cNvSpPr/>
            <p:nvPr/>
          </p:nvSpPr>
          <p:spPr>
            <a:xfrm>
              <a:off x="5716878" y="2324510"/>
              <a:ext cx="1280160" cy="12801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7" name="Group 6">
              <a:extLst>
                <a:ext uri="{FF2B5EF4-FFF2-40B4-BE49-F238E27FC236}">
                  <a16:creationId xmlns:a16="http://schemas.microsoft.com/office/drawing/2014/main" id="{98468B9E-297F-35A0-8A13-71C704073656}"/>
                </a:ext>
              </a:extLst>
            </p:cNvPr>
            <p:cNvGrpSpPr/>
            <p:nvPr/>
          </p:nvGrpSpPr>
          <p:grpSpPr>
            <a:xfrm>
              <a:off x="5713649" y="2444659"/>
              <a:ext cx="1286619" cy="1039863"/>
              <a:chOff x="771636" y="1093401"/>
              <a:chExt cx="1286619" cy="1039863"/>
            </a:xfrm>
          </p:grpSpPr>
          <p:sp>
            <p:nvSpPr>
              <p:cNvPr id="8" name="Freeform 21">
                <a:extLst>
                  <a:ext uri="{FF2B5EF4-FFF2-40B4-BE49-F238E27FC236}">
                    <a16:creationId xmlns:a16="http://schemas.microsoft.com/office/drawing/2014/main" id="{BFE5D57B-DB78-CF75-D763-F9928E1C2556}"/>
                  </a:ext>
                </a:extLst>
              </p:cNvPr>
              <p:cNvSpPr>
                <a:spLocks noChangeAspect="1" noEditPoints="1"/>
              </p:cNvSpPr>
              <p:nvPr/>
            </p:nvSpPr>
            <p:spPr bwMode="auto">
              <a:xfrm>
                <a:off x="1077166" y="1093401"/>
                <a:ext cx="677092" cy="701953"/>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9" name="TextBox 8">
                <a:extLst>
                  <a:ext uri="{FF2B5EF4-FFF2-40B4-BE49-F238E27FC236}">
                    <a16:creationId xmlns:a16="http://schemas.microsoft.com/office/drawing/2014/main" id="{DD67497B-C42A-2284-77E8-E4F836243195}"/>
                  </a:ext>
                </a:extLst>
              </p:cNvPr>
              <p:cNvSpPr txBox="1"/>
              <p:nvPr/>
            </p:nvSpPr>
            <p:spPr>
              <a:xfrm>
                <a:off x="771636" y="1887042"/>
                <a:ext cx="1286619" cy="246222"/>
              </a:xfrm>
              <a:prstGeom prst="rect">
                <a:avLst/>
              </a:prstGeom>
              <a:noFill/>
            </p:spPr>
            <p:txBody>
              <a:bodyPr wrap="square" lIns="0" tIns="0" rIns="0" bIns="0" rtlCol="0">
                <a:spAutoFit/>
              </a:bodyPr>
              <a:lstStyle/>
              <a:p>
                <a:pPr algn="ctr"/>
                <a:r>
                  <a:rPr lang="en-US" sz="3200">
                    <a:solidFill>
                      <a:schemeClr val="bg1"/>
                    </a:solidFill>
                    <a:latin typeface="+mj-lt"/>
                  </a:rPr>
                  <a:t>GPT</a:t>
                </a:r>
              </a:p>
            </p:txBody>
          </p:sp>
        </p:grpSp>
      </p:grpSp>
      <p:grpSp>
        <p:nvGrpSpPr>
          <p:cNvPr id="4" name="Group 3">
            <a:extLst>
              <a:ext uri="{FF2B5EF4-FFF2-40B4-BE49-F238E27FC236}">
                <a16:creationId xmlns:a16="http://schemas.microsoft.com/office/drawing/2014/main" id="{B17839AF-52FD-50D7-DD45-3CED515F5899}"/>
              </a:ext>
            </a:extLst>
          </p:cNvPr>
          <p:cNvGrpSpPr/>
          <p:nvPr/>
        </p:nvGrpSpPr>
        <p:grpSpPr>
          <a:xfrm>
            <a:off x="10843573" y="2933700"/>
            <a:ext cx="6665091" cy="6418158"/>
            <a:chOff x="10843573" y="2933700"/>
            <a:chExt cx="6665091" cy="6418158"/>
          </a:xfrm>
        </p:grpSpPr>
        <p:sp>
          <p:nvSpPr>
            <p:cNvPr id="140" name="TextBox 139">
              <a:extLst>
                <a:ext uri="{FF2B5EF4-FFF2-40B4-BE49-F238E27FC236}">
                  <a16:creationId xmlns:a16="http://schemas.microsoft.com/office/drawing/2014/main" id="{EA3D8C73-D8E9-469A-8359-3BC8BD2067A1}"/>
                </a:ext>
              </a:extLst>
            </p:cNvPr>
            <p:cNvSpPr txBox="1"/>
            <p:nvPr/>
          </p:nvSpPr>
          <p:spPr>
            <a:xfrm>
              <a:off x="10843573" y="5225115"/>
              <a:ext cx="586426" cy="492443"/>
            </a:xfrm>
            <a:prstGeom prst="rect">
              <a:avLst/>
            </a:prstGeom>
            <a:noFill/>
          </p:spPr>
          <p:txBody>
            <a:bodyPr wrap="square" lIns="0" tIns="0" rIns="0" bIns="0" rtlCol="0">
              <a:spAutoFit/>
            </a:bodyPr>
            <a:lstStyle/>
            <a:p>
              <a:pPr algn="l"/>
              <a:r>
                <a:rPr lang="en-US" sz="3200" dirty="0" err="1">
                  <a:solidFill>
                    <a:schemeClr val="accent4"/>
                  </a:solidFill>
                </a:rPr>
                <a:t>N</a:t>
              </a:r>
              <a:r>
                <a:rPr lang="en-US" sz="3200" baseline="-25000" dirty="0" err="1">
                  <a:solidFill>
                    <a:schemeClr val="accent4"/>
                  </a:solidFill>
                </a:rPr>
                <a:t>x</a:t>
              </a:r>
              <a:endParaRPr lang="en-US" sz="3200" baseline="-25000" dirty="0">
                <a:solidFill>
                  <a:schemeClr val="accent4"/>
                </a:solidFill>
              </a:endParaRPr>
            </a:p>
          </p:txBody>
        </p:sp>
        <p:grpSp>
          <p:nvGrpSpPr>
            <p:cNvPr id="160" name="Group 159">
              <a:extLst>
                <a:ext uri="{FF2B5EF4-FFF2-40B4-BE49-F238E27FC236}">
                  <a16:creationId xmlns:a16="http://schemas.microsoft.com/office/drawing/2014/main" id="{2204402C-514E-7E1A-5D8E-91327F3D4C57}"/>
                </a:ext>
              </a:extLst>
            </p:cNvPr>
            <p:cNvGrpSpPr/>
            <p:nvPr/>
          </p:nvGrpSpPr>
          <p:grpSpPr>
            <a:xfrm>
              <a:off x="11430000" y="2933700"/>
              <a:ext cx="6078664" cy="6418158"/>
              <a:chOff x="5386059" y="1203991"/>
              <a:chExt cx="3039332" cy="3209079"/>
            </a:xfrm>
          </p:grpSpPr>
          <p:cxnSp>
            <p:nvCxnSpPr>
              <p:cNvPr id="129" name="Straight Arrow Connector 128">
                <a:extLst>
                  <a:ext uri="{FF2B5EF4-FFF2-40B4-BE49-F238E27FC236}">
                    <a16:creationId xmlns:a16="http://schemas.microsoft.com/office/drawing/2014/main" id="{B46779B9-057D-EA32-FE82-9ECADED54292}"/>
                  </a:ext>
                </a:extLst>
              </p:cNvPr>
              <p:cNvCxnSpPr/>
              <p:nvPr/>
            </p:nvCxnSpPr>
            <p:spPr>
              <a:xfrm flipV="1">
                <a:off x="6922773" y="3606758"/>
                <a:ext cx="0" cy="17634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FE327563-FCCC-AEC7-F9B6-4A6F9D33D385}"/>
                  </a:ext>
                </a:extLst>
              </p:cNvPr>
              <p:cNvSpPr/>
              <p:nvPr/>
            </p:nvSpPr>
            <p:spPr>
              <a:xfrm>
                <a:off x="5386059" y="1203991"/>
                <a:ext cx="3039332" cy="2380511"/>
              </a:xfrm>
              <a:prstGeom prst="roundRect">
                <a:avLst>
                  <a:gd name="adj" fmla="val 4412"/>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a:p>
            </p:txBody>
          </p:sp>
          <p:sp>
            <p:nvSpPr>
              <p:cNvPr id="131" name="Rectangle: Rounded Corners 130">
                <a:extLst>
                  <a:ext uri="{FF2B5EF4-FFF2-40B4-BE49-F238E27FC236}">
                    <a16:creationId xmlns:a16="http://schemas.microsoft.com/office/drawing/2014/main" id="{9839CA65-857C-8D4C-BC53-F31520FB4357}"/>
                  </a:ext>
                </a:extLst>
              </p:cNvPr>
              <p:cNvSpPr/>
              <p:nvPr/>
            </p:nvSpPr>
            <p:spPr>
              <a:xfrm>
                <a:off x="5803590" y="3045341"/>
                <a:ext cx="2250645" cy="36004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solidFill>
                      <a:schemeClr val="tx1"/>
                    </a:solidFill>
                  </a:rPr>
                  <a:t>multi-head attention</a:t>
                </a:r>
              </a:p>
            </p:txBody>
          </p:sp>
          <p:sp>
            <p:nvSpPr>
              <p:cNvPr id="132" name="Rectangle: Rounded Corners 131">
                <a:extLst>
                  <a:ext uri="{FF2B5EF4-FFF2-40B4-BE49-F238E27FC236}">
                    <a16:creationId xmlns:a16="http://schemas.microsoft.com/office/drawing/2014/main" id="{4FD083DB-DC5E-1CC2-A0A9-33AEE9B54195}"/>
                  </a:ext>
                </a:extLst>
              </p:cNvPr>
              <p:cNvSpPr/>
              <p:nvPr/>
            </p:nvSpPr>
            <p:spPr>
              <a:xfrm>
                <a:off x="6177445" y="2523839"/>
                <a:ext cx="1508763"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t>add &amp; norm</a:t>
                </a:r>
              </a:p>
            </p:txBody>
          </p:sp>
          <p:cxnSp>
            <p:nvCxnSpPr>
              <p:cNvPr id="133" name="Straight Arrow Connector 132">
                <a:extLst>
                  <a:ext uri="{FF2B5EF4-FFF2-40B4-BE49-F238E27FC236}">
                    <a16:creationId xmlns:a16="http://schemas.microsoft.com/office/drawing/2014/main" id="{0C0950AA-B928-99A2-E8BE-751FD67190B2}"/>
                  </a:ext>
                </a:extLst>
              </p:cNvPr>
              <p:cNvCxnSpPr>
                <a:cxnSpLocks/>
                <a:stCxn id="131" idx="0"/>
                <a:endCxn id="132" idx="2"/>
              </p:cNvCxnSpPr>
              <p:nvPr/>
            </p:nvCxnSpPr>
            <p:spPr>
              <a:xfrm flipV="1">
                <a:off x="6928913" y="2883884"/>
                <a:ext cx="2914" cy="16145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4DDB27B-9400-A785-9FC7-5656331FFA4A}"/>
                  </a:ext>
                </a:extLst>
              </p:cNvPr>
              <p:cNvCxnSpPr>
                <a:cxnSpLocks/>
                <a:endCxn id="131" idx="2"/>
              </p:cNvCxnSpPr>
              <p:nvPr/>
            </p:nvCxnSpPr>
            <p:spPr>
              <a:xfrm flipV="1">
                <a:off x="6928913" y="3405386"/>
                <a:ext cx="0" cy="22566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5933DAC9-3EA6-3DE4-7AA9-E8313F3CFB75}"/>
                  </a:ext>
                </a:extLst>
              </p:cNvPr>
              <p:cNvCxnSpPr>
                <a:cxnSpLocks/>
                <a:stCxn id="132" idx="0"/>
                <a:endCxn id="136" idx="2"/>
              </p:cNvCxnSpPr>
              <p:nvPr/>
            </p:nvCxnSpPr>
            <p:spPr>
              <a:xfrm flipH="1" flipV="1">
                <a:off x="6931826" y="2349699"/>
                <a:ext cx="1" cy="17414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971A32FF-AAF6-57D8-5D7E-46B42DE57670}"/>
                  </a:ext>
                </a:extLst>
              </p:cNvPr>
              <p:cNvSpPr/>
              <p:nvPr/>
            </p:nvSpPr>
            <p:spPr>
              <a:xfrm>
                <a:off x="5653278" y="1989654"/>
                <a:ext cx="2557096" cy="36004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solidFill>
                      <a:schemeClr val="tx1"/>
                    </a:solidFill>
                  </a:rPr>
                  <a:t>fully connected network</a:t>
                </a:r>
              </a:p>
            </p:txBody>
          </p:sp>
          <p:sp>
            <p:nvSpPr>
              <p:cNvPr id="137" name="Rectangle: Rounded Corners 136">
                <a:extLst>
                  <a:ext uri="{FF2B5EF4-FFF2-40B4-BE49-F238E27FC236}">
                    <a16:creationId xmlns:a16="http://schemas.microsoft.com/office/drawing/2014/main" id="{A0BFB85C-40B8-36A6-1014-BB7DFFDA9FF6}"/>
                  </a:ext>
                </a:extLst>
              </p:cNvPr>
              <p:cNvSpPr/>
              <p:nvPr/>
            </p:nvSpPr>
            <p:spPr>
              <a:xfrm>
                <a:off x="6183976" y="1409755"/>
                <a:ext cx="1495700"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a:t>add &amp; norm</a:t>
                </a:r>
              </a:p>
            </p:txBody>
          </p:sp>
          <p:cxnSp>
            <p:nvCxnSpPr>
              <p:cNvPr id="138" name="Straight Arrow Connector 137">
                <a:extLst>
                  <a:ext uri="{FF2B5EF4-FFF2-40B4-BE49-F238E27FC236}">
                    <a16:creationId xmlns:a16="http://schemas.microsoft.com/office/drawing/2014/main" id="{709D1893-B563-04D6-91BA-499A6873522E}"/>
                  </a:ext>
                </a:extLst>
              </p:cNvPr>
              <p:cNvCxnSpPr>
                <a:cxnSpLocks/>
                <a:endCxn id="137" idx="2"/>
              </p:cNvCxnSpPr>
              <p:nvPr/>
            </p:nvCxnSpPr>
            <p:spPr>
              <a:xfrm flipV="1">
                <a:off x="6931826" y="1769800"/>
                <a:ext cx="0" cy="219854"/>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4CCD720-2DE4-87BB-71DB-EA0DEC31D5AF}"/>
                  </a:ext>
                </a:extLst>
              </p:cNvPr>
              <p:cNvSpPr txBox="1"/>
              <p:nvPr/>
            </p:nvSpPr>
            <p:spPr>
              <a:xfrm>
                <a:off x="7316827" y="3680153"/>
                <a:ext cx="1011262" cy="492443"/>
              </a:xfrm>
              <a:prstGeom prst="rect">
                <a:avLst/>
              </a:prstGeom>
              <a:noFill/>
            </p:spPr>
            <p:txBody>
              <a:bodyPr wrap="square" lIns="0" tIns="0" rIns="0" bIns="0" rtlCol="0">
                <a:spAutoFit/>
              </a:bodyPr>
              <a:lstStyle/>
              <a:p>
                <a:pPr algn="r"/>
                <a:r>
                  <a:rPr lang="en-US" sz="3200">
                    <a:solidFill>
                      <a:schemeClr val="accent4"/>
                    </a:solidFill>
                  </a:rPr>
                  <a:t>Positional </a:t>
                </a:r>
              </a:p>
              <a:p>
                <a:pPr algn="r"/>
                <a:r>
                  <a:rPr lang="en-US" sz="3200">
                    <a:solidFill>
                      <a:schemeClr val="accent4"/>
                    </a:solidFill>
                  </a:rPr>
                  <a:t>Encodings</a:t>
                </a:r>
              </a:p>
            </p:txBody>
          </p:sp>
          <p:cxnSp>
            <p:nvCxnSpPr>
              <p:cNvPr id="141" name="Connector: Elbow 140">
                <a:extLst>
                  <a:ext uri="{FF2B5EF4-FFF2-40B4-BE49-F238E27FC236}">
                    <a16:creationId xmlns:a16="http://schemas.microsoft.com/office/drawing/2014/main" id="{0A054F4A-772D-48E8-EFD9-B40A77FD9FE9}"/>
                  </a:ext>
                </a:extLst>
              </p:cNvPr>
              <p:cNvCxnSpPr>
                <a:endCxn id="137" idx="1"/>
              </p:cNvCxnSpPr>
              <p:nvPr/>
            </p:nvCxnSpPr>
            <p:spPr>
              <a:xfrm rot="16200000" flipV="1">
                <a:off x="6113834" y="1659921"/>
                <a:ext cx="888135" cy="747850"/>
              </a:xfrm>
              <a:prstGeom prst="bentConnector4">
                <a:avLst>
                  <a:gd name="adj1" fmla="val -816"/>
                  <a:gd name="adj2" fmla="val 180669"/>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A7C89933-45F2-BE81-9668-CACA7C9077B5}"/>
                  </a:ext>
                </a:extLst>
              </p:cNvPr>
              <p:cNvCxnSpPr>
                <a:cxnSpLocks/>
                <a:endCxn id="132" idx="1"/>
              </p:cNvCxnSpPr>
              <p:nvPr/>
            </p:nvCxnSpPr>
            <p:spPr>
              <a:xfrm rot="16200000" flipV="1">
                <a:off x="6142768" y="2738540"/>
                <a:ext cx="823737" cy="754381"/>
              </a:xfrm>
              <a:prstGeom prst="bentConnector4">
                <a:avLst>
                  <a:gd name="adj1" fmla="val 1168"/>
                  <a:gd name="adj2" fmla="val 178489"/>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7E8F91D-D407-EA26-8D77-1D77B68F1FCA}"/>
                  </a:ext>
                </a:extLst>
              </p:cNvPr>
              <p:cNvSpPr txBox="1"/>
              <p:nvPr/>
            </p:nvSpPr>
            <p:spPr>
              <a:xfrm>
                <a:off x="6040929" y="4166848"/>
                <a:ext cx="1787093" cy="246222"/>
              </a:xfrm>
              <a:prstGeom prst="rect">
                <a:avLst/>
              </a:prstGeom>
              <a:noFill/>
            </p:spPr>
            <p:txBody>
              <a:bodyPr wrap="square" lIns="0" tIns="0" rIns="0" bIns="0" rtlCol="0">
                <a:spAutoFit/>
              </a:bodyPr>
              <a:lstStyle/>
              <a:p>
                <a:pPr algn="ctr"/>
                <a:r>
                  <a:rPr lang="en-US" sz="3200" dirty="0">
                    <a:solidFill>
                      <a:schemeClr val="accent4"/>
                    </a:solidFill>
                  </a:rPr>
                  <a:t>Input Embeddings</a:t>
                </a:r>
              </a:p>
            </p:txBody>
          </p:sp>
          <p:cxnSp>
            <p:nvCxnSpPr>
              <p:cNvPr id="152" name="Straight Connector 151">
                <a:extLst>
                  <a:ext uri="{FF2B5EF4-FFF2-40B4-BE49-F238E27FC236}">
                    <a16:creationId xmlns:a16="http://schemas.microsoft.com/office/drawing/2014/main" id="{BA10A8B0-5461-C494-14A2-EA2569D5725D}"/>
                  </a:ext>
                </a:extLst>
              </p:cNvPr>
              <p:cNvCxnSpPr>
                <a:cxnSpLocks/>
                <a:endCxn id="153" idx="6"/>
              </p:cNvCxnSpPr>
              <p:nvPr/>
            </p:nvCxnSpPr>
            <p:spPr>
              <a:xfrm flipH="1">
                <a:off x="7025915" y="3868376"/>
                <a:ext cx="379444"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B14B7067-F2B7-CD98-764B-C95CE4807A23}"/>
                  </a:ext>
                </a:extLst>
              </p:cNvPr>
              <p:cNvSpPr/>
              <p:nvPr/>
            </p:nvSpPr>
            <p:spPr>
              <a:xfrm>
                <a:off x="6843035" y="3776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a:t>
                </a:r>
              </a:p>
            </p:txBody>
          </p:sp>
          <p:cxnSp>
            <p:nvCxnSpPr>
              <p:cNvPr id="155" name="Straight Arrow Connector 154">
                <a:extLst>
                  <a:ext uri="{FF2B5EF4-FFF2-40B4-BE49-F238E27FC236}">
                    <a16:creationId xmlns:a16="http://schemas.microsoft.com/office/drawing/2014/main" id="{11D9918C-86F8-6B1D-6A22-125A615DE178}"/>
                  </a:ext>
                </a:extLst>
              </p:cNvPr>
              <p:cNvCxnSpPr>
                <a:cxnSpLocks/>
                <a:endCxn id="153" idx="4"/>
              </p:cNvCxnSpPr>
              <p:nvPr/>
            </p:nvCxnSpPr>
            <p:spPr>
              <a:xfrm flipH="1" flipV="1">
                <a:off x="6934475" y="3959816"/>
                <a:ext cx="1" cy="21278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1" name="Group 160">
            <a:extLst>
              <a:ext uri="{FF2B5EF4-FFF2-40B4-BE49-F238E27FC236}">
                <a16:creationId xmlns:a16="http://schemas.microsoft.com/office/drawing/2014/main" id="{7055D5A0-4A14-E14E-4518-684F875E943C}"/>
              </a:ext>
            </a:extLst>
          </p:cNvPr>
          <p:cNvGrpSpPr/>
          <p:nvPr/>
        </p:nvGrpSpPr>
        <p:grpSpPr>
          <a:xfrm>
            <a:off x="9327533" y="1791536"/>
            <a:ext cx="2573238" cy="2560320"/>
            <a:chOff x="5713649" y="2324510"/>
            <a:chExt cx="1286619" cy="1280160"/>
          </a:xfrm>
        </p:grpSpPr>
        <p:sp>
          <p:nvSpPr>
            <p:cNvPr id="162" name="Oval 161">
              <a:extLst>
                <a:ext uri="{FF2B5EF4-FFF2-40B4-BE49-F238E27FC236}">
                  <a16:creationId xmlns:a16="http://schemas.microsoft.com/office/drawing/2014/main" id="{2DE0EF5F-EF59-2E4C-54AD-0A2C301F219A}"/>
                </a:ext>
              </a:extLst>
            </p:cNvPr>
            <p:cNvSpPr/>
            <p:nvPr/>
          </p:nvSpPr>
          <p:spPr>
            <a:xfrm>
              <a:off x="5716878" y="2324510"/>
              <a:ext cx="1280160" cy="12801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63" name="Group 162">
              <a:extLst>
                <a:ext uri="{FF2B5EF4-FFF2-40B4-BE49-F238E27FC236}">
                  <a16:creationId xmlns:a16="http://schemas.microsoft.com/office/drawing/2014/main" id="{791C160E-5C59-E888-61E8-2E8358A52FFC}"/>
                </a:ext>
              </a:extLst>
            </p:cNvPr>
            <p:cNvGrpSpPr/>
            <p:nvPr/>
          </p:nvGrpSpPr>
          <p:grpSpPr>
            <a:xfrm>
              <a:off x="5713649" y="2444659"/>
              <a:ext cx="1286619" cy="1039863"/>
              <a:chOff x="771636" y="1093401"/>
              <a:chExt cx="1286619" cy="1039863"/>
            </a:xfrm>
          </p:grpSpPr>
          <p:sp>
            <p:nvSpPr>
              <p:cNvPr id="164" name="Freeform 21">
                <a:extLst>
                  <a:ext uri="{FF2B5EF4-FFF2-40B4-BE49-F238E27FC236}">
                    <a16:creationId xmlns:a16="http://schemas.microsoft.com/office/drawing/2014/main" id="{587A1D5F-1113-C747-9317-AD6A861A44A2}"/>
                  </a:ext>
                </a:extLst>
              </p:cNvPr>
              <p:cNvSpPr>
                <a:spLocks noChangeAspect="1" noEditPoints="1"/>
              </p:cNvSpPr>
              <p:nvPr/>
            </p:nvSpPr>
            <p:spPr bwMode="auto">
              <a:xfrm>
                <a:off x="1077166" y="1093401"/>
                <a:ext cx="677092" cy="701953"/>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165" name="TextBox 164">
                <a:extLst>
                  <a:ext uri="{FF2B5EF4-FFF2-40B4-BE49-F238E27FC236}">
                    <a16:creationId xmlns:a16="http://schemas.microsoft.com/office/drawing/2014/main" id="{541BED12-FD42-5041-4BA5-D7EC667B5D15}"/>
                  </a:ext>
                </a:extLst>
              </p:cNvPr>
              <p:cNvSpPr txBox="1"/>
              <p:nvPr/>
            </p:nvSpPr>
            <p:spPr>
              <a:xfrm>
                <a:off x="771636" y="1887042"/>
                <a:ext cx="1286619" cy="246222"/>
              </a:xfrm>
              <a:prstGeom prst="rect">
                <a:avLst/>
              </a:prstGeom>
              <a:noFill/>
            </p:spPr>
            <p:txBody>
              <a:bodyPr wrap="square" lIns="0" tIns="0" rIns="0" bIns="0" rtlCol="0">
                <a:spAutoFit/>
              </a:bodyPr>
              <a:lstStyle/>
              <a:p>
                <a:pPr algn="ctr"/>
                <a:r>
                  <a:rPr lang="en-US" sz="3200">
                    <a:solidFill>
                      <a:schemeClr val="bg1"/>
                    </a:solidFill>
                    <a:latin typeface="+mj-lt"/>
                  </a:rPr>
                  <a:t>BERT</a:t>
                </a:r>
              </a:p>
            </p:txBody>
          </p:sp>
        </p:grpSp>
      </p:grpSp>
    </p:spTree>
    <p:extLst>
      <p:ext uri="{BB962C8B-B14F-4D97-AF65-F5344CB8AC3E}">
        <p14:creationId xmlns:p14="http://schemas.microsoft.com/office/powerpoint/2010/main" val="2088530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8FD-3B68-45DE-EA96-F892C41EAF28}"/>
              </a:ext>
            </a:extLst>
          </p:cNvPr>
          <p:cNvSpPr>
            <a:spLocks noGrp="1"/>
          </p:cNvSpPr>
          <p:nvPr>
            <p:ph type="title"/>
          </p:nvPr>
        </p:nvSpPr>
        <p:spPr/>
        <p:txBody>
          <a:bodyPr/>
          <a:lstStyle/>
          <a:p>
            <a:r>
              <a:rPr lang="es-DO" dirty="0"/>
              <a:t>Generative A.I. </a:t>
            </a:r>
            <a:r>
              <a:rPr lang="es-DO" dirty="0" err="1"/>
              <a:t>Overview</a:t>
            </a:r>
            <a:endParaRPr lang="es-DO" dirty="0"/>
          </a:p>
        </p:txBody>
      </p:sp>
      <p:sp>
        <p:nvSpPr>
          <p:cNvPr id="3" name="TextBox 2">
            <a:extLst>
              <a:ext uri="{FF2B5EF4-FFF2-40B4-BE49-F238E27FC236}">
                <a16:creationId xmlns:a16="http://schemas.microsoft.com/office/drawing/2014/main" id="{770D153B-15FB-5FED-287E-7F458118C565}"/>
              </a:ext>
            </a:extLst>
          </p:cNvPr>
          <p:cNvSpPr txBox="1"/>
          <p:nvPr/>
        </p:nvSpPr>
        <p:spPr>
          <a:xfrm>
            <a:off x="3141315" y="3091194"/>
            <a:ext cx="5206868" cy="1569660"/>
          </a:xfrm>
          <a:prstGeom prst="rect">
            <a:avLst/>
          </a:prstGeom>
          <a:noFill/>
        </p:spPr>
        <p:txBody>
          <a:bodyPr wrap="square">
            <a:spAutoFit/>
          </a:bodyPr>
          <a:lstStyle/>
          <a:p>
            <a:pPr algn="ctr" defTabSz="1371600">
              <a:spcAft>
                <a:spcPts val="5400"/>
              </a:spcAft>
              <a:defRPr/>
            </a:pPr>
            <a:r>
              <a:rPr lang="en-US" sz="4800" b="1" i="1" dirty="0">
                <a:solidFill>
                  <a:srgbClr val="0766D1"/>
                </a:solidFill>
              </a:rPr>
              <a:t>Synthetic Data Generation</a:t>
            </a:r>
          </a:p>
        </p:txBody>
      </p:sp>
      <p:sp>
        <p:nvSpPr>
          <p:cNvPr id="5" name="TextBox 4">
            <a:extLst>
              <a:ext uri="{FF2B5EF4-FFF2-40B4-BE49-F238E27FC236}">
                <a16:creationId xmlns:a16="http://schemas.microsoft.com/office/drawing/2014/main" id="{7659B685-2472-7A03-65EE-D0DE82B1ED20}"/>
              </a:ext>
            </a:extLst>
          </p:cNvPr>
          <p:cNvSpPr txBox="1"/>
          <p:nvPr/>
        </p:nvSpPr>
        <p:spPr>
          <a:xfrm>
            <a:off x="9937221" y="3063407"/>
            <a:ext cx="5209464" cy="1569660"/>
          </a:xfrm>
          <a:prstGeom prst="rect">
            <a:avLst/>
          </a:prstGeom>
          <a:noFill/>
        </p:spPr>
        <p:txBody>
          <a:bodyPr wrap="square">
            <a:spAutoFit/>
          </a:bodyPr>
          <a:lstStyle>
            <a:defPPr>
              <a:defRPr lang="en-US"/>
            </a:defPPr>
            <a:lvl1pPr algn="ctr" defTabSz="1371600">
              <a:spcAft>
                <a:spcPts val="5400"/>
              </a:spcAft>
              <a:defRPr sz="4200" b="1" i="1">
                <a:solidFill>
                  <a:srgbClr val="0766D1"/>
                </a:solidFill>
              </a:defRPr>
            </a:lvl1pPr>
          </a:lstStyle>
          <a:p>
            <a:r>
              <a:rPr lang="en-US" sz="4800" dirty="0"/>
              <a:t>Large Language Models</a:t>
            </a:r>
          </a:p>
        </p:txBody>
      </p:sp>
      <p:grpSp>
        <p:nvGrpSpPr>
          <p:cNvPr id="118" name="Group 117">
            <a:extLst>
              <a:ext uri="{FF2B5EF4-FFF2-40B4-BE49-F238E27FC236}">
                <a16:creationId xmlns:a16="http://schemas.microsoft.com/office/drawing/2014/main" id="{A8B18603-19ED-2538-1722-88D2F20B183A}"/>
              </a:ext>
            </a:extLst>
          </p:cNvPr>
          <p:cNvGrpSpPr/>
          <p:nvPr/>
        </p:nvGrpSpPr>
        <p:grpSpPr>
          <a:xfrm>
            <a:off x="10901266" y="4527686"/>
            <a:ext cx="3741834" cy="2399524"/>
            <a:chOff x="9307554" y="1805480"/>
            <a:chExt cx="1556802" cy="998330"/>
          </a:xfrm>
        </p:grpSpPr>
        <p:grpSp>
          <p:nvGrpSpPr>
            <p:cNvPr id="119" name="Group 118">
              <a:extLst>
                <a:ext uri="{FF2B5EF4-FFF2-40B4-BE49-F238E27FC236}">
                  <a16:creationId xmlns:a16="http://schemas.microsoft.com/office/drawing/2014/main" id="{E0205953-2656-EC6A-5EE3-7500920C7841}"/>
                </a:ext>
              </a:extLst>
            </p:cNvPr>
            <p:cNvGrpSpPr/>
            <p:nvPr/>
          </p:nvGrpSpPr>
          <p:grpSpPr>
            <a:xfrm>
              <a:off x="10077818" y="1805480"/>
              <a:ext cx="786538" cy="776902"/>
              <a:chOff x="7937193" y="1424342"/>
              <a:chExt cx="674411" cy="666148"/>
            </a:xfrm>
          </p:grpSpPr>
          <p:grpSp>
            <p:nvGrpSpPr>
              <p:cNvPr id="121" name="Group 120">
                <a:extLst>
                  <a:ext uri="{FF2B5EF4-FFF2-40B4-BE49-F238E27FC236}">
                    <a16:creationId xmlns:a16="http://schemas.microsoft.com/office/drawing/2014/main" id="{717C9A80-0D1C-D011-6B87-18665FF886B9}"/>
                  </a:ext>
                </a:extLst>
              </p:cNvPr>
              <p:cNvGrpSpPr/>
              <p:nvPr/>
            </p:nvGrpSpPr>
            <p:grpSpPr>
              <a:xfrm>
                <a:off x="7937193" y="1424342"/>
                <a:ext cx="674411" cy="666148"/>
                <a:chOff x="7937193" y="1424342"/>
                <a:chExt cx="674411" cy="666148"/>
              </a:xfrm>
            </p:grpSpPr>
            <p:grpSp>
              <p:nvGrpSpPr>
                <p:cNvPr id="123" name="Group 122">
                  <a:extLst>
                    <a:ext uri="{FF2B5EF4-FFF2-40B4-BE49-F238E27FC236}">
                      <a16:creationId xmlns:a16="http://schemas.microsoft.com/office/drawing/2014/main" id="{B317E7CC-546E-8987-B98A-D2697ED8A5A1}"/>
                    </a:ext>
                  </a:extLst>
                </p:cNvPr>
                <p:cNvGrpSpPr/>
                <p:nvPr/>
              </p:nvGrpSpPr>
              <p:grpSpPr>
                <a:xfrm>
                  <a:off x="7937193" y="1424342"/>
                  <a:ext cx="674411" cy="663664"/>
                  <a:chOff x="7661561" y="1894575"/>
                  <a:chExt cx="512441" cy="504275"/>
                </a:xfrm>
              </p:grpSpPr>
              <p:sp>
                <p:nvSpPr>
                  <p:cNvPr id="127" name="Oval 126">
                    <a:extLst>
                      <a:ext uri="{FF2B5EF4-FFF2-40B4-BE49-F238E27FC236}">
                        <a16:creationId xmlns:a16="http://schemas.microsoft.com/office/drawing/2014/main" id="{FF3BC59A-CE50-0FA0-533B-B5E095984C40}"/>
                      </a:ext>
                    </a:extLst>
                  </p:cNvPr>
                  <p:cNvSpPr/>
                  <p:nvPr/>
                </p:nvSpPr>
                <p:spPr>
                  <a:xfrm>
                    <a:off x="7794550" y="1894575"/>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8" name="Oval 127">
                    <a:extLst>
                      <a:ext uri="{FF2B5EF4-FFF2-40B4-BE49-F238E27FC236}">
                        <a16:creationId xmlns:a16="http://schemas.microsoft.com/office/drawing/2014/main" id="{3F927729-0E10-4292-B395-AB678ABCE72F}"/>
                      </a:ext>
                    </a:extLst>
                  </p:cNvPr>
                  <p:cNvSpPr/>
                  <p:nvPr/>
                </p:nvSpPr>
                <p:spPr>
                  <a:xfrm rot="14453424" flipV="1">
                    <a:off x="7794551" y="1908511"/>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9" name="Oval 128">
                    <a:extLst>
                      <a:ext uri="{FF2B5EF4-FFF2-40B4-BE49-F238E27FC236}">
                        <a16:creationId xmlns:a16="http://schemas.microsoft.com/office/drawing/2014/main" id="{464C9864-D596-5898-8508-F2E949D1CBE8}"/>
                      </a:ext>
                    </a:extLst>
                  </p:cNvPr>
                  <p:cNvSpPr/>
                  <p:nvPr/>
                </p:nvSpPr>
                <p:spPr>
                  <a:xfrm rot="7146576">
                    <a:off x="7802717" y="1906028"/>
                    <a:ext cx="238295" cy="50427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sp>
              <p:nvSpPr>
                <p:cNvPr id="124" name="Oval 123">
                  <a:extLst>
                    <a:ext uri="{FF2B5EF4-FFF2-40B4-BE49-F238E27FC236}">
                      <a16:creationId xmlns:a16="http://schemas.microsoft.com/office/drawing/2014/main" id="{9420B6A2-373E-C4CB-45EF-11B466B55DDD}"/>
                    </a:ext>
                  </a:extLst>
                </p:cNvPr>
                <p:cNvSpPr/>
                <p:nvPr/>
              </p:nvSpPr>
              <p:spPr>
                <a:xfrm rot="12051691">
                  <a:off x="8013378" y="1522445"/>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5" name="Oval 124">
                  <a:extLst>
                    <a:ext uri="{FF2B5EF4-FFF2-40B4-BE49-F238E27FC236}">
                      <a16:creationId xmlns:a16="http://schemas.microsoft.com/office/drawing/2014/main" id="{F9F01C5F-328E-901D-192B-78A13918C49C}"/>
                    </a:ext>
                  </a:extLst>
                </p:cNvPr>
                <p:cNvSpPr/>
                <p:nvPr/>
              </p:nvSpPr>
              <p:spPr>
                <a:xfrm rot="12051691">
                  <a:off x="8515200" y="1657121"/>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6" name="Oval 125">
                  <a:extLst>
                    <a:ext uri="{FF2B5EF4-FFF2-40B4-BE49-F238E27FC236}">
                      <a16:creationId xmlns:a16="http://schemas.microsoft.com/office/drawing/2014/main" id="{DB76B140-0E0A-2378-58CF-AB9149BC1522}"/>
                    </a:ext>
                  </a:extLst>
                </p:cNvPr>
                <p:cNvSpPr/>
                <p:nvPr/>
              </p:nvSpPr>
              <p:spPr>
                <a:xfrm rot="12051691">
                  <a:off x="8305480" y="2010416"/>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pic>
            <p:nvPicPr>
              <p:cNvPr id="122" name="Graphic 121" descr="Database with solid fill">
                <a:extLst>
                  <a:ext uri="{FF2B5EF4-FFF2-40B4-BE49-F238E27FC236}">
                    <a16:creationId xmlns:a16="http://schemas.microsoft.com/office/drawing/2014/main" id="{3E0B1F9D-DC61-9FA6-5A9E-D8F2366E41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7675" y="1678119"/>
                <a:ext cx="184998" cy="184998"/>
              </a:xfrm>
              <a:prstGeom prst="rect">
                <a:avLst/>
              </a:prstGeom>
            </p:spPr>
          </p:pic>
        </p:grpSp>
        <p:sp>
          <p:nvSpPr>
            <p:cNvPr id="120" name="Freeform 9">
              <a:extLst>
                <a:ext uri="{FF2B5EF4-FFF2-40B4-BE49-F238E27FC236}">
                  <a16:creationId xmlns:a16="http://schemas.microsoft.com/office/drawing/2014/main" id="{B0E46AA5-5862-B27E-8F34-68ED1B90DB1D}"/>
                </a:ext>
              </a:extLst>
            </p:cNvPr>
            <p:cNvSpPr>
              <a:spLocks noChangeAspect="1" noEditPoints="1"/>
            </p:cNvSpPr>
            <p:nvPr/>
          </p:nvSpPr>
          <p:spPr bwMode="auto">
            <a:xfrm>
              <a:off x="9307554" y="2109107"/>
              <a:ext cx="926270" cy="694703"/>
            </a:xfrm>
            <a:custGeom>
              <a:avLst/>
              <a:gdLst>
                <a:gd name="T0" fmla="*/ 4667 w 4784"/>
                <a:gd name="T1" fmla="*/ 2098 h 3583"/>
                <a:gd name="T2" fmla="*/ 4325 w 4784"/>
                <a:gd name="T3" fmla="*/ 2220 h 3583"/>
                <a:gd name="T4" fmla="*/ 4284 w 4784"/>
                <a:gd name="T5" fmla="*/ 2237 h 3583"/>
                <a:gd name="T6" fmla="*/ 4267 w 4784"/>
                <a:gd name="T7" fmla="*/ 2576 h 3583"/>
                <a:gd name="T8" fmla="*/ 3887 w 4784"/>
                <a:gd name="T9" fmla="*/ 2220 h 3583"/>
                <a:gd name="T10" fmla="*/ 3231 w 4784"/>
                <a:gd name="T11" fmla="*/ 2098 h 3583"/>
                <a:gd name="T12" fmla="*/ 3353 w 4784"/>
                <a:gd name="T13" fmla="*/ 1161 h 3583"/>
                <a:gd name="T14" fmla="*/ 4667 w 4784"/>
                <a:gd name="T15" fmla="*/ 1284 h 3583"/>
                <a:gd name="T16" fmla="*/ 3523 w 4784"/>
                <a:gd name="T17" fmla="*/ 2641 h 3583"/>
                <a:gd name="T18" fmla="*/ 3152 w 4784"/>
                <a:gd name="T19" fmla="*/ 2640 h 3583"/>
                <a:gd name="T20" fmla="*/ 3111 w 4784"/>
                <a:gd name="T21" fmla="*/ 2658 h 3583"/>
                <a:gd name="T22" fmla="*/ 3093 w 4784"/>
                <a:gd name="T23" fmla="*/ 3298 h 3583"/>
                <a:gd name="T24" fmla="*/ 3042 w 4784"/>
                <a:gd name="T25" fmla="*/ 2905 h 3583"/>
                <a:gd name="T26" fmla="*/ 2803 w 4784"/>
                <a:gd name="T27" fmla="*/ 1851 h 3583"/>
                <a:gd name="T28" fmla="*/ 1372 w 4784"/>
                <a:gd name="T29" fmla="*/ 2091 h 3583"/>
                <a:gd name="T30" fmla="*/ 1262 w 4784"/>
                <a:gd name="T31" fmla="*/ 2393 h 3583"/>
                <a:gd name="T32" fmla="*/ 1509 w 4784"/>
                <a:gd name="T33" fmla="*/ 769 h 3583"/>
                <a:gd name="T34" fmla="*/ 3770 w 4784"/>
                <a:gd name="T35" fmla="*/ 1017 h 3583"/>
                <a:gd name="T36" fmla="*/ 3353 w 4784"/>
                <a:gd name="T37" fmla="*/ 1044 h 3583"/>
                <a:gd name="T38" fmla="*/ 3114 w 4784"/>
                <a:gd name="T39" fmla="*/ 2098 h 3583"/>
                <a:gd name="T40" fmla="*/ 3770 w 4784"/>
                <a:gd name="T41" fmla="*/ 2337 h 3583"/>
                <a:gd name="T42" fmla="*/ 3523 w 4784"/>
                <a:gd name="T43" fmla="*/ 2641 h 3583"/>
                <a:gd name="T44" fmla="*/ 2269 w 4784"/>
                <a:gd name="T45" fmla="*/ 3027 h 3583"/>
                <a:gd name="T46" fmla="*/ 1890 w 4784"/>
                <a:gd name="T47" fmla="*/ 3383 h 3583"/>
                <a:gd name="T48" fmla="*/ 1872 w 4784"/>
                <a:gd name="T49" fmla="*/ 3044 h 3583"/>
                <a:gd name="T50" fmla="*/ 1831 w 4784"/>
                <a:gd name="T51" fmla="*/ 3027 h 3583"/>
                <a:gd name="T52" fmla="*/ 1489 w 4784"/>
                <a:gd name="T53" fmla="*/ 2905 h 3583"/>
                <a:gd name="T54" fmla="*/ 1612 w 4784"/>
                <a:gd name="T55" fmla="*/ 1968 h 3583"/>
                <a:gd name="T56" fmla="*/ 2925 w 4784"/>
                <a:gd name="T57" fmla="*/ 2091 h 3583"/>
                <a:gd name="T58" fmla="*/ 2803 w 4784"/>
                <a:gd name="T59" fmla="*/ 3027 h 3583"/>
                <a:gd name="T60" fmla="*/ 940 w 4784"/>
                <a:gd name="T61" fmla="*/ 2488 h 3583"/>
                <a:gd name="T62" fmla="*/ 899 w 4784"/>
                <a:gd name="T63" fmla="*/ 2471 h 3583"/>
                <a:gd name="T64" fmla="*/ 438 w 4784"/>
                <a:gd name="T65" fmla="*/ 2471 h 3583"/>
                <a:gd name="T66" fmla="*/ 117 w 4784"/>
                <a:gd name="T67" fmla="*/ 438 h 3583"/>
                <a:gd name="T68" fmla="*/ 2942 w 4784"/>
                <a:gd name="T69" fmla="*/ 116 h 3583"/>
                <a:gd name="T70" fmla="*/ 3263 w 4784"/>
                <a:gd name="T71" fmla="*/ 652 h 3583"/>
                <a:gd name="T72" fmla="*/ 1145 w 4784"/>
                <a:gd name="T73" fmla="*/ 1017 h 3583"/>
                <a:gd name="T74" fmla="*/ 1372 w 4784"/>
                <a:gd name="T75" fmla="*/ 2731 h 3583"/>
                <a:gd name="T76" fmla="*/ 958 w 4784"/>
                <a:gd name="T77" fmla="*/ 3306 h 3583"/>
                <a:gd name="T78" fmla="*/ 940 w 4784"/>
                <a:gd name="T79" fmla="*/ 2488 h 3583"/>
                <a:gd name="T80" fmla="*/ 4545 w 4784"/>
                <a:gd name="T81" fmla="*/ 1044 h 3583"/>
                <a:gd name="T82" fmla="*/ 3887 w 4784"/>
                <a:gd name="T83" fmla="*/ 1017 h 3583"/>
                <a:gd name="T84" fmla="*/ 3380 w 4784"/>
                <a:gd name="T85" fmla="*/ 652 h 3583"/>
                <a:gd name="T86" fmla="*/ 2942 w 4784"/>
                <a:gd name="T87" fmla="*/ 0 h 3583"/>
                <a:gd name="T88" fmla="*/ 0 w 4784"/>
                <a:gd name="T89" fmla="*/ 438 h 3583"/>
                <a:gd name="T90" fmla="*/ 438 w 4784"/>
                <a:gd name="T91" fmla="*/ 2588 h 3583"/>
                <a:gd name="T92" fmla="*/ 841 w 4784"/>
                <a:gd name="T93" fmla="*/ 3450 h 3583"/>
                <a:gd name="T94" fmla="*/ 899 w 4784"/>
                <a:gd name="T95" fmla="*/ 3508 h 3583"/>
                <a:gd name="T96" fmla="*/ 1401 w 4784"/>
                <a:gd name="T97" fmla="*/ 3019 h 3583"/>
                <a:gd name="T98" fmla="*/ 1772 w 4784"/>
                <a:gd name="T99" fmla="*/ 3144 h 3583"/>
                <a:gd name="T100" fmla="*/ 1809 w 4784"/>
                <a:gd name="T101" fmla="*/ 3578 h 3583"/>
                <a:gd name="T102" fmla="*/ 1872 w 4784"/>
                <a:gd name="T103" fmla="*/ 3565 h 3583"/>
                <a:gd name="T104" fmla="*/ 2774 w 4784"/>
                <a:gd name="T105" fmla="*/ 3144 h 3583"/>
                <a:gd name="T106" fmla="*/ 3152 w 4784"/>
                <a:gd name="T107" fmla="*/ 3498 h 3583"/>
                <a:gd name="T108" fmla="*/ 3210 w 4784"/>
                <a:gd name="T109" fmla="*/ 3440 h 3583"/>
                <a:gd name="T110" fmla="*/ 3523 w 4784"/>
                <a:gd name="T111" fmla="*/ 2758 h 3583"/>
                <a:gd name="T112" fmla="*/ 3887 w 4784"/>
                <a:gd name="T113" fmla="*/ 2362 h 3583"/>
                <a:gd name="T114" fmla="*/ 4325 w 4784"/>
                <a:gd name="T115" fmla="*/ 2775 h 3583"/>
                <a:gd name="T116" fmla="*/ 4384 w 4784"/>
                <a:gd name="T117" fmla="*/ 2717 h 3583"/>
                <a:gd name="T118" fmla="*/ 4545 w 4784"/>
                <a:gd name="T119" fmla="*/ 2337 h 3583"/>
                <a:gd name="T120" fmla="*/ 4784 w 4784"/>
                <a:gd name="T121" fmla="*/ 1284 h 3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4" h="3583">
                  <a:moveTo>
                    <a:pt x="4667" y="2098"/>
                  </a:moveTo>
                  <a:lnTo>
                    <a:pt x="4667" y="2098"/>
                  </a:lnTo>
                  <a:cubicBezTo>
                    <a:pt x="4667" y="2165"/>
                    <a:pt x="4612" y="2220"/>
                    <a:pt x="4545" y="2220"/>
                  </a:cubicBezTo>
                  <a:lnTo>
                    <a:pt x="4325" y="2220"/>
                  </a:lnTo>
                  <a:lnTo>
                    <a:pt x="4325" y="2220"/>
                  </a:lnTo>
                  <a:cubicBezTo>
                    <a:pt x="4310" y="2220"/>
                    <a:pt x="4295" y="2226"/>
                    <a:pt x="4284" y="2237"/>
                  </a:cubicBezTo>
                  <a:cubicBezTo>
                    <a:pt x="4273" y="2248"/>
                    <a:pt x="4267" y="2263"/>
                    <a:pt x="4267" y="2279"/>
                  </a:cubicBezTo>
                  <a:lnTo>
                    <a:pt x="4267" y="2576"/>
                  </a:lnTo>
                  <a:lnTo>
                    <a:pt x="3928" y="2237"/>
                  </a:lnTo>
                  <a:cubicBezTo>
                    <a:pt x="3917" y="2226"/>
                    <a:pt x="3903" y="2220"/>
                    <a:pt x="3887" y="2220"/>
                  </a:cubicBezTo>
                  <a:lnTo>
                    <a:pt x="3353" y="2220"/>
                  </a:lnTo>
                  <a:cubicBezTo>
                    <a:pt x="3286" y="2220"/>
                    <a:pt x="3231" y="2165"/>
                    <a:pt x="3231" y="2098"/>
                  </a:cubicBezTo>
                  <a:lnTo>
                    <a:pt x="3231" y="1284"/>
                  </a:lnTo>
                  <a:cubicBezTo>
                    <a:pt x="3231" y="1216"/>
                    <a:pt x="3286" y="1161"/>
                    <a:pt x="3353" y="1161"/>
                  </a:cubicBezTo>
                  <a:lnTo>
                    <a:pt x="4545" y="1161"/>
                  </a:lnTo>
                  <a:cubicBezTo>
                    <a:pt x="4612" y="1161"/>
                    <a:pt x="4667" y="1216"/>
                    <a:pt x="4667" y="1284"/>
                  </a:cubicBezTo>
                  <a:lnTo>
                    <a:pt x="4667" y="2098"/>
                  </a:lnTo>
                  <a:close/>
                  <a:moveTo>
                    <a:pt x="3523" y="2641"/>
                  </a:moveTo>
                  <a:lnTo>
                    <a:pt x="3523" y="2641"/>
                  </a:lnTo>
                  <a:lnTo>
                    <a:pt x="3152" y="2640"/>
                  </a:lnTo>
                  <a:lnTo>
                    <a:pt x="3152" y="2640"/>
                  </a:lnTo>
                  <a:cubicBezTo>
                    <a:pt x="3136" y="2640"/>
                    <a:pt x="3122" y="2647"/>
                    <a:pt x="3111" y="2658"/>
                  </a:cubicBezTo>
                  <a:cubicBezTo>
                    <a:pt x="3100" y="2669"/>
                    <a:pt x="3093" y="2683"/>
                    <a:pt x="3093" y="2699"/>
                  </a:cubicBezTo>
                  <a:lnTo>
                    <a:pt x="3093" y="3298"/>
                  </a:lnTo>
                  <a:lnTo>
                    <a:pt x="2913" y="3118"/>
                  </a:lnTo>
                  <a:cubicBezTo>
                    <a:pt x="2990" y="3078"/>
                    <a:pt x="3042" y="2998"/>
                    <a:pt x="3042" y="2905"/>
                  </a:cubicBezTo>
                  <a:lnTo>
                    <a:pt x="3042" y="2091"/>
                  </a:lnTo>
                  <a:cubicBezTo>
                    <a:pt x="3042" y="1959"/>
                    <a:pt x="2935" y="1851"/>
                    <a:pt x="2803" y="1851"/>
                  </a:cubicBezTo>
                  <a:lnTo>
                    <a:pt x="1612" y="1851"/>
                  </a:lnTo>
                  <a:cubicBezTo>
                    <a:pt x="1480" y="1851"/>
                    <a:pt x="1372" y="1959"/>
                    <a:pt x="1372" y="2091"/>
                  </a:cubicBezTo>
                  <a:lnTo>
                    <a:pt x="1372" y="2599"/>
                  </a:lnTo>
                  <a:cubicBezTo>
                    <a:pt x="1305" y="2554"/>
                    <a:pt x="1262" y="2478"/>
                    <a:pt x="1262" y="2393"/>
                  </a:cubicBezTo>
                  <a:lnTo>
                    <a:pt x="1262" y="1017"/>
                  </a:lnTo>
                  <a:cubicBezTo>
                    <a:pt x="1262" y="880"/>
                    <a:pt x="1373" y="769"/>
                    <a:pt x="1509" y="769"/>
                  </a:cubicBezTo>
                  <a:lnTo>
                    <a:pt x="3523" y="769"/>
                  </a:lnTo>
                  <a:cubicBezTo>
                    <a:pt x="3659" y="769"/>
                    <a:pt x="3770" y="880"/>
                    <a:pt x="3770" y="1017"/>
                  </a:cubicBezTo>
                  <a:lnTo>
                    <a:pt x="3770" y="1044"/>
                  </a:lnTo>
                  <a:lnTo>
                    <a:pt x="3353" y="1044"/>
                  </a:lnTo>
                  <a:cubicBezTo>
                    <a:pt x="3221" y="1044"/>
                    <a:pt x="3114" y="1152"/>
                    <a:pt x="3114" y="1284"/>
                  </a:cubicBezTo>
                  <a:lnTo>
                    <a:pt x="3114" y="2098"/>
                  </a:lnTo>
                  <a:cubicBezTo>
                    <a:pt x="3114" y="2230"/>
                    <a:pt x="3221" y="2337"/>
                    <a:pt x="3353" y="2337"/>
                  </a:cubicBezTo>
                  <a:lnTo>
                    <a:pt x="3770" y="2337"/>
                  </a:lnTo>
                  <a:lnTo>
                    <a:pt x="3770" y="2393"/>
                  </a:lnTo>
                  <a:cubicBezTo>
                    <a:pt x="3770" y="2530"/>
                    <a:pt x="3659" y="2641"/>
                    <a:pt x="3523" y="2641"/>
                  </a:cubicBezTo>
                  <a:close/>
                  <a:moveTo>
                    <a:pt x="2269" y="3027"/>
                  </a:moveTo>
                  <a:lnTo>
                    <a:pt x="2269" y="3027"/>
                  </a:lnTo>
                  <a:cubicBezTo>
                    <a:pt x="2254" y="3027"/>
                    <a:pt x="2239" y="3034"/>
                    <a:pt x="2228" y="3045"/>
                  </a:cubicBezTo>
                  <a:lnTo>
                    <a:pt x="1890" y="3383"/>
                  </a:lnTo>
                  <a:lnTo>
                    <a:pt x="1890" y="3086"/>
                  </a:lnTo>
                  <a:cubicBezTo>
                    <a:pt x="1890" y="3070"/>
                    <a:pt x="1883" y="3055"/>
                    <a:pt x="1872" y="3044"/>
                  </a:cubicBezTo>
                  <a:cubicBezTo>
                    <a:pt x="1861" y="3034"/>
                    <a:pt x="1847" y="3027"/>
                    <a:pt x="1831" y="3027"/>
                  </a:cubicBezTo>
                  <a:lnTo>
                    <a:pt x="1831" y="3027"/>
                  </a:lnTo>
                  <a:lnTo>
                    <a:pt x="1612" y="3027"/>
                  </a:lnTo>
                  <a:cubicBezTo>
                    <a:pt x="1544" y="3027"/>
                    <a:pt x="1489" y="2973"/>
                    <a:pt x="1489" y="2905"/>
                  </a:cubicBezTo>
                  <a:lnTo>
                    <a:pt x="1489" y="2091"/>
                  </a:lnTo>
                  <a:cubicBezTo>
                    <a:pt x="1489" y="2023"/>
                    <a:pt x="1544" y="1968"/>
                    <a:pt x="1612" y="1968"/>
                  </a:cubicBezTo>
                  <a:lnTo>
                    <a:pt x="2803" y="1968"/>
                  </a:lnTo>
                  <a:cubicBezTo>
                    <a:pt x="2871" y="1968"/>
                    <a:pt x="2925" y="2023"/>
                    <a:pt x="2925" y="2091"/>
                  </a:cubicBezTo>
                  <a:lnTo>
                    <a:pt x="2925" y="2905"/>
                  </a:lnTo>
                  <a:cubicBezTo>
                    <a:pt x="2925" y="2973"/>
                    <a:pt x="2871" y="3027"/>
                    <a:pt x="2803" y="3027"/>
                  </a:cubicBezTo>
                  <a:lnTo>
                    <a:pt x="2269" y="3027"/>
                  </a:lnTo>
                  <a:close/>
                  <a:moveTo>
                    <a:pt x="940" y="2488"/>
                  </a:moveTo>
                  <a:lnTo>
                    <a:pt x="940" y="2488"/>
                  </a:lnTo>
                  <a:cubicBezTo>
                    <a:pt x="929" y="2477"/>
                    <a:pt x="915" y="2471"/>
                    <a:pt x="899" y="2471"/>
                  </a:cubicBezTo>
                  <a:lnTo>
                    <a:pt x="899" y="2471"/>
                  </a:lnTo>
                  <a:lnTo>
                    <a:pt x="438" y="2471"/>
                  </a:lnTo>
                  <a:cubicBezTo>
                    <a:pt x="261" y="2471"/>
                    <a:pt x="117" y="2327"/>
                    <a:pt x="117" y="2149"/>
                  </a:cubicBezTo>
                  <a:lnTo>
                    <a:pt x="117" y="438"/>
                  </a:lnTo>
                  <a:cubicBezTo>
                    <a:pt x="117" y="261"/>
                    <a:pt x="261" y="116"/>
                    <a:pt x="438" y="116"/>
                  </a:cubicBezTo>
                  <a:lnTo>
                    <a:pt x="2942" y="116"/>
                  </a:lnTo>
                  <a:cubicBezTo>
                    <a:pt x="3119" y="116"/>
                    <a:pt x="3263" y="261"/>
                    <a:pt x="3263" y="438"/>
                  </a:cubicBezTo>
                  <a:lnTo>
                    <a:pt x="3263" y="652"/>
                  </a:lnTo>
                  <a:lnTo>
                    <a:pt x="1509" y="652"/>
                  </a:lnTo>
                  <a:cubicBezTo>
                    <a:pt x="1308" y="652"/>
                    <a:pt x="1145" y="816"/>
                    <a:pt x="1145" y="1017"/>
                  </a:cubicBezTo>
                  <a:lnTo>
                    <a:pt x="1145" y="2393"/>
                  </a:lnTo>
                  <a:cubicBezTo>
                    <a:pt x="1145" y="2543"/>
                    <a:pt x="1236" y="2675"/>
                    <a:pt x="1372" y="2731"/>
                  </a:cubicBezTo>
                  <a:lnTo>
                    <a:pt x="1372" y="2881"/>
                  </a:lnTo>
                  <a:lnTo>
                    <a:pt x="958" y="3306"/>
                  </a:lnTo>
                  <a:lnTo>
                    <a:pt x="958" y="2529"/>
                  </a:lnTo>
                  <a:cubicBezTo>
                    <a:pt x="958" y="2514"/>
                    <a:pt x="951" y="2499"/>
                    <a:pt x="940" y="2488"/>
                  </a:cubicBezTo>
                  <a:close/>
                  <a:moveTo>
                    <a:pt x="4545" y="1044"/>
                  </a:moveTo>
                  <a:lnTo>
                    <a:pt x="4545" y="1044"/>
                  </a:lnTo>
                  <a:lnTo>
                    <a:pt x="3887" y="1044"/>
                  </a:lnTo>
                  <a:lnTo>
                    <a:pt x="3887" y="1017"/>
                  </a:lnTo>
                  <a:cubicBezTo>
                    <a:pt x="3887" y="816"/>
                    <a:pt x="3724" y="652"/>
                    <a:pt x="3523" y="652"/>
                  </a:cubicBezTo>
                  <a:lnTo>
                    <a:pt x="3380" y="652"/>
                  </a:lnTo>
                  <a:lnTo>
                    <a:pt x="3380" y="438"/>
                  </a:lnTo>
                  <a:cubicBezTo>
                    <a:pt x="3380" y="196"/>
                    <a:pt x="3184" y="0"/>
                    <a:pt x="2942" y="0"/>
                  </a:cubicBezTo>
                  <a:lnTo>
                    <a:pt x="438" y="0"/>
                  </a:lnTo>
                  <a:cubicBezTo>
                    <a:pt x="196" y="0"/>
                    <a:pt x="0" y="196"/>
                    <a:pt x="0" y="438"/>
                  </a:cubicBezTo>
                  <a:lnTo>
                    <a:pt x="0" y="2149"/>
                  </a:lnTo>
                  <a:cubicBezTo>
                    <a:pt x="0" y="2391"/>
                    <a:pt x="196" y="2588"/>
                    <a:pt x="438" y="2588"/>
                  </a:cubicBezTo>
                  <a:lnTo>
                    <a:pt x="841" y="2588"/>
                  </a:lnTo>
                  <a:lnTo>
                    <a:pt x="841" y="3450"/>
                  </a:lnTo>
                  <a:cubicBezTo>
                    <a:pt x="841" y="3474"/>
                    <a:pt x="855" y="3495"/>
                    <a:pt x="877" y="3504"/>
                  </a:cubicBezTo>
                  <a:cubicBezTo>
                    <a:pt x="884" y="3507"/>
                    <a:pt x="892" y="3508"/>
                    <a:pt x="899" y="3508"/>
                  </a:cubicBezTo>
                  <a:cubicBezTo>
                    <a:pt x="915" y="3508"/>
                    <a:pt x="930" y="3502"/>
                    <a:pt x="941" y="3491"/>
                  </a:cubicBezTo>
                  <a:lnTo>
                    <a:pt x="1401" y="3019"/>
                  </a:lnTo>
                  <a:cubicBezTo>
                    <a:pt x="1442" y="3094"/>
                    <a:pt x="1521" y="3144"/>
                    <a:pt x="1612" y="3144"/>
                  </a:cubicBezTo>
                  <a:lnTo>
                    <a:pt x="1772" y="3144"/>
                  </a:lnTo>
                  <a:lnTo>
                    <a:pt x="1772" y="3524"/>
                  </a:lnTo>
                  <a:cubicBezTo>
                    <a:pt x="1772" y="3548"/>
                    <a:pt x="1787" y="3569"/>
                    <a:pt x="1809" y="3578"/>
                  </a:cubicBezTo>
                  <a:cubicBezTo>
                    <a:pt x="1816" y="3581"/>
                    <a:pt x="1823" y="3583"/>
                    <a:pt x="1831" y="3583"/>
                  </a:cubicBezTo>
                  <a:cubicBezTo>
                    <a:pt x="1846" y="3583"/>
                    <a:pt x="1861" y="3577"/>
                    <a:pt x="1872" y="3565"/>
                  </a:cubicBezTo>
                  <a:lnTo>
                    <a:pt x="2294" y="3144"/>
                  </a:lnTo>
                  <a:lnTo>
                    <a:pt x="2774" y="3144"/>
                  </a:lnTo>
                  <a:lnTo>
                    <a:pt x="3111" y="3481"/>
                  </a:lnTo>
                  <a:cubicBezTo>
                    <a:pt x="3122" y="3492"/>
                    <a:pt x="3137" y="3498"/>
                    <a:pt x="3152" y="3498"/>
                  </a:cubicBezTo>
                  <a:cubicBezTo>
                    <a:pt x="3160" y="3498"/>
                    <a:pt x="3167" y="3497"/>
                    <a:pt x="3174" y="3494"/>
                  </a:cubicBezTo>
                  <a:cubicBezTo>
                    <a:pt x="3196" y="3485"/>
                    <a:pt x="3210" y="3463"/>
                    <a:pt x="3210" y="3440"/>
                  </a:cubicBezTo>
                  <a:lnTo>
                    <a:pt x="3210" y="2758"/>
                  </a:lnTo>
                  <a:lnTo>
                    <a:pt x="3523" y="2758"/>
                  </a:lnTo>
                  <a:cubicBezTo>
                    <a:pt x="3724" y="2758"/>
                    <a:pt x="3887" y="2594"/>
                    <a:pt x="3887" y="2393"/>
                  </a:cubicBezTo>
                  <a:lnTo>
                    <a:pt x="3887" y="2362"/>
                  </a:lnTo>
                  <a:lnTo>
                    <a:pt x="4284" y="2758"/>
                  </a:lnTo>
                  <a:cubicBezTo>
                    <a:pt x="4295" y="2769"/>
                    <a:pt x="4310" y="2775"/>
                    <a:pt x="4325" y="2775"/>
                  </a:cubicBezTo>
                  <a:cubicBezTo>
                    <a:pt x="4333" y="2775"/>
                    <a:pt x="4341" y="2774"/>
                    <a:pt x="4348" y="2771"/>
                  </a:cubicBezTo>
                  <a:cubicBezTo>
                    <a:pt x="4370" y="2762"/>
                    <a:pt x="4384" y="2741"/>
                    <a:pt x="4384" y="2717"/>
                  </a:cubicBezTo>
                  <a:lnTo>
                    <a:pt x="4384" y="2337"/>
                  </a:lnTo>
                  <a:lnTo>
                    <a:pt x="4545" y="2337"/>
                  </a:lnTo>
                  <a:cubicBezTo>
                    <a:pt x="4677" y="2337"/>
                    <a:pt x="4784" y="2230"/>
                    <a:pt x="4784" y="2098"/>
                  </a:cubicBezTo>
                  <a:lnTo>
                    <a:pt x="4784" y="1284"/>
                  </a:lnTo>
                  <a:cubicBezTo>
                    <a:pt x="4784" y="1152"/>
                    <a:pt x="4677" y="1044"/>
                    <a:pt x="4545" y="1044"/>
                  </a:cubicBez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371600">
                <a:defRPr/>
              </a:pPr>
              <a:endParaRPr lang="en-US" sz="7200">
                <a:solidFill>
                  <a:srgbClr val="032854"/>
                </a:solidFill>
                <a:latin typeface="Calibri" panose="020F0502020204030204"/>
              </a:endParaRPr>
            </a:p>
          </p:txBody>
        </p:sp>
      </p:grpSp>
      <p:grpSp>
        <p:nvGrpSpPr>
          <p:cNvPr id="130" name="Group 129">
            <a:extLst>
              <a:ext uri="{FF2B5EF4-FFF2-40B4-BE49-F238E27FC236}">
                <a16:creationId xmlns:a16="http://schemas.microsoft.com/office/drawing/2014/main" id="{D762C9DD-F33F-6176-C9F5-317998079F3A}"/>
              </a:ext>
            </a:extLst>
          </p:cNvPr>
          <p:cNvGrpSpPr/>
          <p:nvPr/>
        </p:nvGrpSpPr>
        <p:grpSpPr>
          <a:xfrm>
            <a:off x="3586636" y="4779799"/>
            <a:ext cx="3852308" cy="2388080"/>
            <a:chOff x="942702" y="1170605"/>
            <a:chExt cx="1234128" cy="765046"/>
          </a:xfrm>
        </p:grpSpPr>
        <p:pic>
          <p:nvPicPr>
            <p:cNvPr id="131" name="Graphic 130" descr="Table with solid fill">
              <a:extLst>
                <a:ext uri="{FF2B5EF4-FFF2-40B4-BE49-F238E27FC236}">
                  <a16:creationId xmlns:a16="http://schemas.microsoft.com/office/drawing/2014/main" id="{62E61CFF-E3B3-DBE8-18AE-F415D3848D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1784" y="1170605"/>
              <a:ext cx="765046" cy="765046"/>
            </a:xfrm>
            <a:prstGeom prst="rect">
              <a:avLst/>
            </a:prstGeom>
          </p:spPr>
        </p:pic>
        <p:grpSp>
          <p:nvGrpSpPr>
            <p:cNvPr id="132" name="Group 131">
              <a:extLst>
                <a:ext uri="{FF2B5EF4-FFF2-40B4-BE49-F238E27FC236}">
                  <a16:creationId xmlns:a16="http://schemas.microsoft.com/office/drawing/2014/main" id="{1A202890-7BCD-B40B-458C-8BBC343AA4F6}"/>
                </a:ext>
              </a:extLst>
            </p:cNvPr>
            <p:cNvGrpSpPr/>
            <p:nvPr/>
          </p:nvGrpSpPr>
          <p:grpSpPr>
            <a:xfrm rot="12051691">
              <a:off x="942702" y="1348166"/>
              <a:ext cx="577716" cy="544805"/>
              <a:chOff x="431446" y="1631646"/>
              <a:chExt cx="721242" cy="680154"/>
            </a:xfrm>
          </p:grpSpPr>
          <p:sp>
            <p:nvSpPr>
              <p:cNvPr id="133" name="Triangle 9">
                <a:extLst>
                  <a:ext uri="{FF2B5EF4-FFF2-40B4-BE49-F238E27FC236}">
                    <a16:creationId xmlns:a16="http://schemas.microsoft.com/office/drawing/2014/main" id="{32AFA53B-4B01-5B34-2988-A1C8FD88C826}"/>
                  </a:ext>
                </a:extLst>
              </p:cNvPr>
              <p:cNvSpPr/>
              <p:nvPr/>
            </p:nvSpPr>
            <p:spPr>
              <a:xfrm rot="3648990">
                <a:off x="695712" y="1926672"/>
                <a:ext cx="268049" cy="241595"/>
              </a:xfrm>
              <a:prstGeom prst="triangl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nvGrpSpPr>
              <p:cNvPr id="134" name="Group 133">
                <a:extLst>
                  <a:ext uri="{FF2B5EF4-FFF2-40B4-BE49-F238E27FC236}">
                    <a16:creationId xmlns:a16="http://schemas.microsoft.com/office/drawing/2014/main" id="{A73607D1-2E6B-7DE2-EB08-39E3F504F5FA}"/>
                  </a:ext>
                </a:extLst>
              </p:cNvPr>
              <p:cNvGrpSpPr/>
              <p:nvPr/>
            </p:nvGrpSpPr>
            <p:grpSpPr>
              <a:xfrm>
                <a:off x="431445" y="1631648"/>
                <a:ext cx="721242" cy="680154"/>
                <a:chOff x="431445" y="1631648"/>
                <a:chExt cx="721242" cy="680154"/>
              </a:xfrm>
            </p:grpSpPr>
            <p:sp>
              <p:nvSpPr>
                <p:cNvPr id="135" name="Triangle 11">
                  <a:extLst>
                    <a:ext uri="{FF2B5EF4-FFF2-40B4-BE49-F238E27FC236}">
                      <a16:creationId xmlns:a16="http://schemas.microsoft.com/office/drawing/2014/main" id="{C365E74D-2C68-59D4-90A1-39F9A86694CB}"/>
                    </a:ext>
                  </a:extLst>
                </p:cNvPr>
                <p:cNvSpPr/>
                <p:nvPr/>
              </p:nvSpPr>
              <p:spPr>
                <a:xfrm>
                  <a:off x="523875" y="1705998"/>
                  <a:ext cx="542925" cy="522880"/>
                </a:xfrm>
                <a:prstGeom prst="triangl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6" name="Oval 135">
                  <a:extLst>
                    <a:ext uri="{FF2B5EF4-FFF2-40B4-BE49-F238E27FC236}">
                      <a16:creationId xmlns:a16="http://schemas.microsoft.com/office/drawing/2014/main" id="{C75A5853-2594-A7EF-55F0-BA6A35AD1D95}"/>
                    </a:ext>
                  </a:extLst>
                </p:cNvPr>
                <p:cNvSpPr/>
                <p:nvPr/>
              </p:nvSpPr>
              <p:spPr>
                <a:xfrm>
                  <a:off x="974660" y="2129172"/>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7" name="Oval 136">
                  <a:extLst>
                    <a:ext uri="{FF2B5EF4-FFF2-40B4-BE49-F238E27FC236}">
                      <a16:creationId xmlns:a16="http://schemas.microsoft.com/office/drawing/2014/main" id="{0571A18A-99C2-5A45-571F-5493B55D6C5B}"/>
                    </a:ext>
                  </a:extLst>
                </p:cNvPr>
                <p:cNvSpPr/>
                <p:nvPr/>
              </p:nvSpPr>
              <p:spPr>
                <a:xfrm>
                  <a:off x="560354" y="1889909"/>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8" name="Oval 137">
                  <a:extLst>
                    <a:ext uri="{FF2B5EF4-FFF2-40B4-BE49-F238E27FC236}">
                      <a16:creationId xmlns:a16="http://schemas.microsoft.com/office/drawing/2014/main" id="{6C7E022D-BDBA-CA68-135E-AD4251096D75}"/>
                    </a:ext>
                  </a:extLst>
                </p:cNvPr>
                <p:cNvSpPr/>
                <p:nvPr/>
              </p:nvSpPr>
              <p:spPr>
                <a:xfrm>
                  <a:off x="703240" y="2131763"/>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39" name="Straight Connector 138">
                  <a:extLst>
                    <a:ext uri="{FF2B5EF4-FFF2-40B4-BE49-F238E27FC236}">
                      <a16:creationId xmlns:a16="http://schemas.microsoft.com/office/drawing/2014/main" id="{9D38F1BA-2F7A-5B7B-D2C9-640C83AB5F03}"/>
                    </a:ext>
                  </a:extLst>
                </p:cNvPr>
                <p:cNvCxnSpPr>
                  <a:stCxn id="140" idx="0"/>
                  <a:endCxn id="138" idx="0"/>
                </p:cNvCxnSpPr>
                <p:nvPr/>
              </p:nvCxnSpPr>
              <p:spPr>
                <a:xfrm flipH="1">
                  <a:off x="792254" y="1631648"/>
                  <a:ext cx="3083" cy="50011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BDD6B01A-FFE7-89C4-11E3-0248DFAECC12}"/>
                    </a:ext>
                  </a:extLst>
                </p:cNvPr>
                <p:cNvSpPr/>
                <p:nvPr/>
              </p:nvSpPr>
              <p:spPr>
                <a:xfrm>
                  <a:off x="706323" y="1631648"/>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41" name="Straight Connector 140">
                  <a:extLst>
                    <a:ext uri="{FF2B5EF4-FFF2-40B4-BE49-F238E27FC236}">
                      <a16:creationId xmlns:a16="http://schemas.microsoft.com/office/drawing/2014/main" id="{1F96A770-9263-A440-7124-D7D22C43B57D}"/>
                    </a:ext>
                  </a:extLst>
                </p:cNvPr>
                <p:cNvCxnSpPr>
                  <a:cxnSpLocks/>
                  <a:stCxn id="143" idx="7"/>
                  <a:endCxn id="142" idx="3"/>
                </p:cNvCxnSpPr>
                <p:nvPr/>
              </p:nvCxnSpPr>
              <p:spPr>
                <a:xfrm flipH="1">
                  <a:off x="457516" y="1918820"/>
                  <a:ext cx="534681" cy="3669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8720304E-DFCD-D8EE-C2C1-DC5FCEADA326}"/>
                    </a:ext>
                  </a:extLst>
                </p:cNvPr>
                <p:cNvSpPr/>
                <p:nvPr/>
              </p:nvSpPr>
              <p:spPr>
                <a:xfrm>
                  <a:off x="431445" y="2133775"/>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43" name="Oval 142">
                  <a:extLst>
                    <a:ext uri="{FF2B5EF4-FFF2-40B4-BE49-F238E27FC236}">
                      <a16:creationId xmlns:a16="http://schemas.microsoft.com/office/drawing/2014/main" id="{56621CD8-5A99-4502-4842-1295D87B9ABC}"/>
                    </a:ext>
                  </a:extLst>
                </p:cNvPr>
                <p:cNvSpPr/>
                <p:nvPr/>
              </p:nvSpPr>
              <p:spPr>
                <a:xfrm>
                  <a:off x="840241" y="1892749"/>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grpSp>
      </p:grpSp>
    </p:spTree>
    <p:extLst>
      <p:ext uri="{BB962C8B-B14F-4D97-AF65-F5344CB8AC3E}">
        <p14:creationId xmlns:p14="http://schemas.microsoft.com/office/powerpoint/2010/main" val="38428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869B9B0-D1F3-FD39-2606-E76D5FFCF777}"/>
              </a:ext>
            </a:extLst>
          </p:cNvPr>
          <p:cNvSpPr>
            <a:spLocks noGrp="1"/>
          </p:cNvSpPr>
          <p:nvPr>
            <p:ph type="title"/>
          </p:nvPr>
        </p:nvSpPr>
        <p:spPr>
          <a:xfrm>
            <a:off x="1257300" y="848803"/>
            <a:ext cx="15773400" cy="498598"/>
          </a:xfrm>
        </p:spPr>
        <p:txBody>
          <a:bodyPr/>
          <a:lstStyle/>
          <a:p>
            <a:r>
              <a:rPr lang="en-US" sz="3600"/>
              <a:t>What is BERT?</a:t>
            </a:r>
          </a:p>
        </p:txBody>
      </p:sp>
      <p:grpSp>
        <p:nvGrpSpPr>
          <p:cNvPr id="14" name="Group 13">
            <a:extLst>
              <a:ext uri="{FF2B5EF4-FFF2-40B4-BE49-F238E27FC236}">
                <a16:creationId xmlns:a16="http://schemas.microsoft.com/office/drawing/2014/main" id="{B0CD4469-5930-94ED-7DBB-0DCF1F2A7743}"/>
              </a:ext>
            </a:extLst>
          </p:cNvPr>
          <p:cNvGrpSpPr/>
          <p:nvPr/>
        </p:nvGrpSpPr>
        <p:grpSpPr>
          <a:xfrm>
            <a:off x="15346683" y="320299"/>
            <a:ext cx="2573238" cy="2560320"/>
            <a:chOff x="5713649" y="2324510"/>
            <a:chExt cx="1286619" cy="1280160"/>
          </a:xfrm>
        </p:grpSpPr>
        <p:sp>
          <p:nvSpPr>
            <p:cNvPr id="15" name="Oval 14">
              <a:extLst>
                <a:ext uri="{FF2B5EF4-FFF2-40B4-BE49-F238E27FC236}">
                  <a16:creationId xmlns:a16="http://schemas.microsoft.com/office/drawing/2014/main" id="{EDA1CE4D-F7BD-335E-C030-5F29B5A98B26}"/>
                </a:ext>
              </a:extLst>
            </p:cNvPr>
            <p:cNvSpPr/>
            <p:nvPr/>
          </p:nvSpPr>
          <p:spPr>
            <a:xfrm>
              <a:off x="5716878" y="2324510"/>
              <a:ext cx="1280160" cy="12801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D5B9C9E-5257-8881-8D33-A47B183A3CEF}"/>
                </a:ext>
              </a:extLst>
            </p:cNvPr>
            <p:cNvGrpSpPr/>
            <p:nvPr/>
          </p:nvGrpSpPr>
          <p:grpSpPr>
            <a:xfrm>
              <a:off x="5713649" y="2444659"/>
              <a:ext cx="1286619" cy="1070640"/>
              <a:chOff x="771636" y="1093401"/>
              <a:chExt cx="1286619" cy="1070640"/>
            </a:xfrm>
          </p:grpSpPr>
          <p:sp>
            <p:nvSpPr>
              <p:cNvPr id="25" name="Freeform 21">
                <a:extLst>
                  <a:ext uri="{FF2B5EF4-FFF2-40B4-BE49-F238E27FC236}">
                    <a16:creationId xmlns:a16="http://schemas.microsoft.com/office/drawing/2014/main" id="{DB665D72-4606-26B4-BDAB-53A8726AC4CE}"/>
                  </a:ext>
                </a:extLst>
              </p:cNvPr>
              <p:cNvSpPr>
                <a:spLocks noChangeAspect="1" noEditPoints="1"/>
              </p:cNvSpPr>
              <p:nvPr/>
            </p:nvSpPr>
            <p:spPr bwMode="auto">
              <a:xfrm>
                <a:off x="1077166" y="1093401"/>
                <a:ext cx="677092" cy="701953"/>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26" name="TextBox 25">
                <a:extLst>
                  <a:ext uri="{FF2B5EF4-FFF2-40B4-BE49-F238E27FC236}">
                    <a16:creationId xmlns:a16="http://schemas.microsoft.com/office/drawing/2014/main" id="{995357E5-72EF-0CCC-DB66-8DED252BC1C8}"/>
                  </a:ext>
                </a:extLst>
              </p:cNvPr>
              <p:cNvSpPr txBox="1"/>
              <p:nvPr/>
            </p:nvSpPr>
            <p:spPr>
              <a:xfrm>
                <a:off x="771636" y="1887042"/>
                <a:ext cx="1286619" cy="276999"/>
              </a:xfrm>
              <a:prstGeom prst="rect">
                <a:avLst/>
              </a:prstGeom>
              <a:noFill/>
            </p:spPr>
            <p:txBody>
              <a:bodyPr wrap="square" lIns="0" tIns="0" rIns="0" bIns="0" rtlCol="0">
                <a:spAutoFit/>
              </a:bodyPr>
              <a:lstStyle/>
              <a:p>
                <a:pPr algn="ctr"/>
                <a:r>
                  <a:rPr lang="en-US">
                    <a:solidFill>
                      <a:schemeClr val="bg1"/>
                    </a:solidFill>
                    <a:latin typeface="+mj-lt"/>
                  </a:rPr>
                  <a:t>BERT</a:t>
                </a:r>
              </a:p>
            </p:txBody>
          </p:sp>
        </p:grpSp>
      </p:grpSp>
      <p:sp>
        <p:nvSpPr>
          <p:cNvPr id="2" name="Rectangle 1">
            <a:extLst>
              <a:ext uri="{FF2B5EF4-FFF2-40B4-BE49-F238E27FC236}">
                <a16:creationId xmlns:a16="http://schemas.microsoft.com/office/drawing/2014/main" id="{C5E39C20-4631-7173-2DB2-CA76709A23E6}"/>
              </a:ext>
            </a:extLst>
          </p:cNvPr>
          <p:cNvSpPr/>
          <p:nvPr/>
        </p:nvSpPr>
        <p:spPr>
          <a:xfrm>
            <a:off x="12748651" y="4206870"/>
            <a:ext cx="5042954" cy="479124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5D055E-EB8C-1503-DB48-DC8C4BAF36F4}"/>
              </a:ext>
            </a:extLst>
          </p:cNvPr>
          <p:cNvSpPr/>
          <p:nvPr/>
        </p:nvSpPr>
        <p:spPr>
          <a:xfrm>
            <a:off x="7000268" y="4206870"/>
            <a:ext cx="5331798" cy="5316814"/>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6B0199-E535-4491-071A-E05C5E73BE85}"/>
              </a:ext>
            </a:extLst>
          </p:cNvPr>
          <p:cNvSpPr/>
          <p:nvPr/>
        </p:nvSpPr>
        <p:spPr>
          <a:xfrm>
            <a:off x="313516" y="4206870"/>
            <a:ext cx="6270168" cy="452279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BFEA012-66C9-D766-3E4C-F92DEF0EF605}"/>
              </a:ext>
            </a:extLst>
          </p:cNvPr>
          <p:cNvSpPr txBox="1"/>
          <p:nvPr/>
        </p:nvSpPr>
        <p:spPr>
          <a:xfrm>
            <a:off x="2777925" y="1854928"/>
            <a:ext cx="12237830" cy="553998"/>
          </a:xfrm>
          <a:prstGeom prst="rect">
            <a:avLst/>
          </a:prstGeom>
          <a:noFill/>
        </p:spPr>
        <p:txBody>
          <a:bodyPr wrap="square" lIns="0" tIns="0" rIns="0" bIns="0" rtlCol="0">
            <a:spAutoFit/>
          </a:bodyPr>
          <a:lstStyle/>
          <a:p>
            <a:pPr algn="ctr"/>
            <a:r>
              <a:rPr lang="en-US">
                <a:latin typeface="+mj-lt"/>
              </a:rPr>
              <a:t>B</a:t>
            </a:r>
            <a:r>
              <a:rPr lang="en-US"/>
              <a:t>idirectional </a:t>
            </a:r>
            <a:r>
              <a:rPr lang="en-US">
                <a:latin typeface="+mj-lt"/>
              </a:rPr>
              <a:t>E</a:t>
            </a:r>
            <a:r>
              <a:rPr lang="en-US"/>
              <a:t>ncoder </a:t>
            </a:r>
            <a:r>
              <a:rPr lang="en-US">
                <a:latin typeface="+mj-lt"/>
              </a:rPr>
              <a:t>R</a:t>
            </a:r>
            <a:r>
              <a:rPr lang="en-US"/>
              <a:t>epresentations from </a:t>
            </a:r>
            <a:r>
              <a:rPr lang="en-US">
                <a:latin typeface="+mj-lt"/>
              </a:rPr>
              <a:t>T</a:t>
            </a:r>
            <a:r>
              <a:rPr lang="en-US"/>
              <a:t>ransformers</a:t>
            </a:r>
          </a:p>
        </p:txBody>
      </p:sp>
      <p:cxnSp>
        <p:nvCxnSpPr>
          <p:cNvPr id="29" name="Straight Arrow Connector 28">
            <a:extLst>
              <a:ext uri="{FF2B5EF4-FFF2-40B4-BE49-F238E27FC236}">
                <a16:creationId xmlns:a16="http://schemas.microsoft.com/office/drawing/2014/main" id="{3AF34B36-E442-2D80-7917-DAC9AFD81BE2}"/>
              </a:ext>
            </a:extLst>
          </p:cNvPr>
          <p:cNvCxnSpPr>
            <a:cxnSpLocks/>
            <a:stCxn id="27" idx="0"/>
            <a:endCxn id="32" idx="1"/>
          </p:cNvCxnSpPr>
          <p:nvPr/>
        </p:nvCxnSpPr>
        <p:spPr>
          <a:xfrm flipV="1">
            <a:off x="3448601" y="2609910"/>
            <a:ext cx="903702" cy="1596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32AE67-B58A-3465-8923-8823BEEF7E70}"/>
              </a:ext>
            </a:extLst>
          </p:cNvPr>
          <p:cNvCxnSpPr>
            <a:cxnSpLocks/>
            <a:stCxn id="7" idx="0"/>
            <a:endCxn id="33" idx="1"/>
          </p:cNvCxnSpPr>
          <p:nvPr/>
        </p:nvCxnSpPr>
        <p:spPr>
          <a:xfrm flipH="1" flipV="1">
            <a:off x="8284810" y="2593437"/>
            <a:ext cx="1381357" cy="161343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0BDA493-1439-9D94-AEDD-1522F2565E7E}"/>
              </a:ext>
            </a:extLst>
          </p:cNvPr>
          <p:cNvCxnSpPr>
            <a:cxnSpLocks/>
            <a:stCxn id="2" idx="0"/>
            <a:endCxn id="34" idx="1"/>
          </p:cNvCxnSpPr>
          <p:nvPr/>
        </p:nvCxnSpPr>
        <p:spPr>
          <a:xfrm flipH="1" flipV="1">
            <a:off x="13345404" y="2604242"/>
            <a:ext cx="1924724" cy="16026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B042B925-3A1B-13CC-1B28-A84A1FF1441A}"/>
              </a:ext>
            </a:extLst>
          </p:cNvPr>
          <p:cNvSpPr/>
          <p:nvPr/>
        </p:nvSpPr>
        <p:spPr>
          <a:xfrm rot="16200000">
            <a:off x="4226503" y="1254027"/>
            <a:ext cx="251598" cy="2460170"/>
          </a:xfrm>
          <a:prstGeom prst="leftBracket">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6A0B04C-FC3D-313E-132B-8FF50F1E1B28}"/>
              </a:ext>
            </a:extLst>
          </p:cNvPr>
          <p:cNvSpPr/>
          <p:nvPr/>
        </p:nvSpPr>
        <p:spPr>
          <a:xfrm rot="16200000">
            <a:off x="8167247" y="15707"/>
            <a:ext cx="235126" cy="4920334"/>
          </a:xfrm>
          <a:prstGeom prst="leftBracket">
            <a:avLst/>
          </a:prstGeom>
          <a:ln w="381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3D54E231-E412-BA8E-BA1C-E959D818D265}"/>
              </a:ext>
            </a:extLst>
          </p:cNvPr>
          <p:cNvSpPr/>
          <p:nvPr/>
        </p:nvSpPr>
        <p:spPr>
          <a:xfrm rot="16200000">
            <a:off x="13222438" y="1194656"/>
            <a:ext cx="245932" cy="2573240"/>
          </a:xfrm>
          <a:prstGeom prst="leftBracket">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B96ED-B55A-620B-FC44-4838E44CE35C}"/>
              </a:ext>
            </a:extLst>
          </p:cNvPr>
          <p:cNvSpPr txBox="1"/>
          <p:nvPr/>
        </p:nvSpPr>
        <p:spPr>
          <a:xfrm>
            <a:off x="475374" y="4370112"/>
            <a:ext cx="6041040" cy="553998"/>
          </a:xfrm>
          <a:prstGeom prst="rect">
            <a:avLst/>
          </a:prstGeom>
          <a:noFill/>
        </p:spPr>
        <p:txBody>
          <a:bodyPr wrap="square" lIns="0" tIns="0" rIns="0" bIns="0" rtlCol="0">
            <a:spAutoFit/>
          </a:bodyPr>
          <a:lstStyle/>
          <a:p>
            <a:pPr algn="l"/>
            <a:r>
              <a:rPr lang="en-US"/>
              <a:t>The grey dog wagged her tail.</a:t>
            </a:r>
          </a:p>
        </p:txBody>
      </p:sp>
      <p:cxnSp>
        <p:nvCxnSpPr>
          <p:cNvPr id="36" name="Straight Connector 35">
            <a:extLst>
              <a:ext uri="{FF2B5EF4-FFF2-40B4-BE49-F238E27FC236}">
                <a16:creationId xmlns:a16="http://schemas.microsoft.com/office/drawing/2014/main" id="{6A1F988F-E76F-AFFB-3DBB-36A602F134DB}"/>
              </a:ext>
            </a:extLst>
          </p:cNvPr>
          <p:cNvCxnSpPr>
            <a:cxnSpLocks/>
          </p:cNvCxnSpPr>
          <p:nvPr/>
        </p:nvCxnSpPr>
        <p:spPr>
          <a:xfrm>
            <a:off x="2338245" y="4976358"/>
            <a:ext cx="770714" cy="0"/>
          </a:xfrm>
          <a:prstGeom prst="line">
            <a:avLst/>
          </a:prstGeom>
          <a:ln w="38100">
            <a:tailEnd type="non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62163CD5-8353-F196-4A07-6538591C50FE}"/>
              </a:ext>
            </a:extLst>
          </p:cNvPr>
          <p:cNvSpPr/>
          <p:nvPr/>
        </p:nvSpPr>
        <p:spPr>
          <a:xfrm>
            <a:off x="496394" y="5145530"/>
            <a:ext cx="1789604" cy="3155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A7D7893-AD65-FA98-589F-BAE953B9A095}"/>
              </a:ext>
            </a:extLst>
          </p:cNvPr>
          <p:cNvSpPr/>
          <p:nvPr/>
        </p:nvSpPr>
        <p:spPr>
          <a:xfrm flipH="1">
            <a:off x="3272244" y="5145530"/>
            <a:ext cx="3024052" cy="31556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9BE5384-0DEB-9FF4-7576-A5FDB590F96F}"/>
              </a:ext>
            </a:extLst>
          </p:cNvPr>
          <p:cNvSpPr txBox="1"/>
          <p:nvPr/>
        </p:nvSpPr>
        <p:spPr>
          <a:xfrm>
            <a:off x="450677" y="5682518"/>
            <a:ext cx="5995850" cy="2769989"/>
          </a:xfrm>
          <a:prstGeom prst="rect">
            <a:avLst/>
          </a:prstGeom>
          <a:noFill/>
        </p:spPr>
        <p:txBody>
          <a:bodyPr wrap="square" lIns="0" tIns="0" rIns="0" bIns="0" rtlCol="0">
            <a:spAutoFit/>
          </a:bodyPr>
          <a:lstStyle/>
          <a:p>
            <a:pPr algn="ctr"/>
            <a:r>
              <a:rPr lang="en-US"/>
              <a:t>The model is trained bidirectionally, so text from the left and right of the word of interest contribute to the encoding.</a:t>
            </a:r>
          </a:p>
        </p:txBody>
      </p:sp>
      <p:sp>
        <p:nvSpPr>
          <p:cNvPr id="40" name="TextBox 39">
            <a:extLst>
              <a:ext uri="{FF2B5EF4-FFF2-40B4-BE49-F238E27FC236}">
                <a16:creationId xmlns:a16="http://schemas.microsoft.com/office/drawing/2014/main" id="{082F29DF-6216-C29A-AAE2-24C23BD701C7}"/>
              </a:ext>
            </a:extLst>
          </p:cNvPr>
          <p:cNvSpPr txBox="1"/>
          <p:nvPr/>
        </p:nvSpPr>
        <p:spPr>
          <a:xfrm>
            <a:off x="7188052" y="4547099"/>
            <a:ext cx="4920336" cy="4985980"/>
          </a:xfrm>
          <a:prstGeom prst="rect">
            <a:avLst/>
          </a:prstGeom>
          <a:noFill/>
        </p:spPr>
        <p:txBody>
          <a:bodyPr wrap="square" lIns="0" tIns="0" rIns="0" bIns="0" rtlCol="0">
            <a:spAutoFit/>
          </a:bodyPr>
          <a:lstStyle/>
          <a:p>
            <a:pPr algn="ctr"/>
            <a:r>
              <a:rPr lang="en-US"/>
              <a:t>BERT is an encoder-only model, so vectors representing words are transformed to extract relevant information. The encodings are used in subsequent layers to achieve task-specific goals.</a:t>
            </a:r>
          </a:p>
        </p:txBody>
      </p:sp>
      <p:sp>
        <p:nvSpPr>
          <p:cNvPr id="41" name="TextBox 40">
            <a:extLst>
              <a:ext uri="{FF2B5EF4-FFF2-40B4-BE49-F238E27FC236}">
                <a16:creationId xmlns:a16="http://schemas.microsoft.com/office/drawing/2014/main" id="{2C90335A-2971-D7E8-ECAC-EFD01F7F80F7}"/>
              </a:ext>
            </a:extLst>
          </p:cNvPr>
          <p:cNvSpPr txBox="1"/>
          <p:nvPr/>
        </p:nvSpPr>
        <p:spPr>
          <a:xfrm>
            <a:off x="13018137" y="4280142"/>
            <a:ext cx="4503982" cy="4431983"/>
          </a:xfrm>
          <a:prstGeom prst="rect">
            <a:avLst/>
          </a:prstGeom>
          <a:noFill/>
        </p:spPr>
        <p:txBody>
          <a:bodyPr wrap="square" lIns="0" tIns="0" rIns="0" bIns="0" rtlCol="0">
            <a:spAutoFit/>
          </a:bodyPr>
          <a:lstStyle/>
          <a:p>
            <a:pPr algn="ctr"/>
            <a:r>
              <a:rPr lang="en-US"/>
              <a:t>The transformer architecture is based on the multi-head attention mechanism  which allows the network to focus on relevant tokens in a long sequence of text.</a:t>
            </a:r>
          </a:p>
        </p:txBody>
      </p:sp>
    </p:spTree>
    <p:extLst>
      <p:ext uri="{BB962C8B-B14F-4D97-AF65-F5344CB8AC3E}">
        <p14:creationId xmlns:p14="http://schemas.microsoft.com/office/powerpoint/2010/main" val="264331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27" grpId="0" animBg="1"/>
      <p:bldP spid="32" grpId="0" animBg="1"/>
      <p:bldP spid="33" grpId="0" animBg="1"/>
      <p:bldP spid="34" grpId="0" animBg="1"/>
      <p:bldP spid="35" grpId="0"/>
      <p:bldP spid="37" grpId="0" animBg="1"/>
      <p:bldP spid="38" grpId="0" animBg="1"/>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BC0181E-2AAF-0ADE-F200-74B29B22DFDA}"/>
              </a:ext>
            </a:extLst>
          </p:cNvPr>
          <p:cNvSpPr txBox="1"/>
          <p:nvPr/>
        </p:nvSpPr>
        <p:spPr>
          <a:xfrm>
            <a:off x="1969721" y="4869724"/>
            <a:ext cx="586426" cy="492443"/>
          </a:xfrm>
          <a:prstGeom prst="rect">
            <a:avLst/>
          </a:prstGeom>
          <a:noFill/>
        </p:spPr>
        <p:txBody>
          <a:bodyPr wrap="square" lIns="0" tIns="0" rIns="0" bIns="0" rtlCol="0">
            <a:spAutoFit/>
          </a:bodyPr>
          <a:lstStyle/>
          <a:p>
            <a:pPr algn="l"/>
            <a:r>
              <a:rPr lang="en-US" sz="3200">
                <a:solidFill>
                  <a:schemeClr val="accent4"/>
                </a:solidFill>
              </a:rPr>
              <a:t>N</a:t>
            </a:r>
            <a:r>
              <a:rPr lang="en-US" sz="3200" baseline="-25000">
                <a:solidFill>
                  <a:schemeClr val="accent4"/>
                </a:solidFill>
              </a:rPr>
              <a:t>x</a:t>
            </a:r>
          </a:p>
        </p:txBody>
      </p:sp>
      <p:grpSp>
        <p:nvGrpSpPr>
          <p:cNvPr id="27" name="Group 26">
            <a:extLst>
              <a:ext uri="{FF2B5EF4-FFF2-40B4-BE49-F238E27FC236}">
                <a16:creationId xmlns:a16="http://schemas.microsoft.com/office/drawing/2014/main" id="{5F39F274-D128-F760-1F70-001908D5D071}"/>
              </a:ext>
            </a:extLst>
          </p:cNvPr>
          <p:cNvGrpSpPr/>
          <p:nvPr/>
        </p:nvGrpSpPr>
        <p:grpSpPr>
          <a:xfrm>
            <a:off x="2556148" y="2578309"/>
            <a:ext cx="6078664" cy="6644750"/>
            <a:chOff x="5386059" y="1203991"/>
            <a:chExt cx="3039332" cy="3322375"/>
          </a:xfrm>
        </p:grpSpPr>
        <p:cxnSp>
          <p:nvCxnSpPr>
            <p:cNvPr id="29" name="Straight Arrow Connector 28">
              <a:extLst>
                <a:ext uri="{FF2B5EF4-FFF2-40B4-BE49-F238E27FC236}">
                  <a16:creationId xmlns:a16="http://schemas.microsoft.com/office/drawing/2014/main" id="{613381FB-FF95-BF13-A5D7-30C75ED2419E}"/>
                </a:ext>
              </a:extLst>
            </p:cNvPr>
            <p:cNvCxnSpPr/>
            <p:nvPr/>
          </p:nvCxnSpPr>
          <p:spPr>
            <a:xfrm flipV="1">
              <a:off x="6922773" y="3606758"/>
              <a:ext cx="0" cy="17634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6E81E52-6EDD-1A06-9A71-81F1C54C3531}"/>
                </a:ext>
              </a:extLst>
            </p:cNvPr>
            <p:cNvSpPr/>
            <p:nvPr/>
          </p:nvSpPr>
          <p:spPr>
            <a:xfrm>
              <a:off x="5386059" y="1203991"/>
              <a:ext cx="3039332" cy="2380511"/>
            </a:xfrm>
            <a:prstGeom prst="roundRect">
              <a:avLst>
                <a:gd name="adj" fmla="val 4412"/>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a:p>
          </p:txBody>
        </p:sp>
        <p:sp>
          <p:nvSpPr>
            <p:cNvPr id="31" name="Rectangle: Rounded Corners 30">
              <a:extLst>
                <a:ext uri="{FF2B5EF4-FFF2-40B4-BE49-F238E27FC236}">
                  <a16:creationId xmlns:a16="http://schemas.microsoft.com/office/drawing/2014/main" id="{81DBB4E6-B292-D31C-3AEB-136DCBF8FF4B}"/>
                </a:ext>
              </a:extLst>
            </p:cNvPr>
            <p:cNvSpPr/>
            <p:nvPr/>
          </p:nvSpPr>
          <p:spPr>
            <a:xfrm>
              <a:off x="5803590" y="3045341"/>
              <a:ext cx="2250645" cy="36004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solidFill>
                    <a:schemeClr val="tx1"/>
                  </a:solidFill>
                </a:rPr>
                <a:t>multi-head attention</a:t>
              </a:r>
            </a:p>
          </p:txBody>
        </p:sp>
        <p:sp>
          <p:nvSpPr>
            <p:cNvPr id="32" name="Rectangle: Rounded Corners 31">
              <a:extLst>
                <a:ext uri="{FF2B5EF4-FFF2-40B4-BE49-F238E27FC236}">
                  <a16:creationId xmlns:a16="http://schemas.microsoft.com/office/drawing/2014/main" id="{BC0922A9-72ED-647D-C854-4B6781E2E617}"/>
                </a:ext>
              </a:extLst>
            </p:cNvPr>
            <p:cNvSpPr/>
            <p:nvPr/>
          </p:nvSpPr>
          <p:spPr>
            <a:xfrm>
              <a:off x="6177445" y="2523839"/>
              <a:ext cx="1508763"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add &amp; norm</a:t>
              </a:r>
            </a:p>
          </p:txBody>
        </p:sp>
        <p:cxnSp>
          <p:nvCxnSpPr>
            <p:cNvPr id="33" name="Straight Arrow Connector 32">
              <a:extLst>
                <a:ext uri="{FF2B5EF4-FFF2-40B4-BE49-F238E27FC236}">
                  <a16:creationId xmlns:a16="http://schemas.microsoft.com/office/drawing/2014/main" id="{64DEE5EA-FB8F-FB8B-2A39-5192794F9DE2}"/>
                </a:ext>
              </a:extLst>
            </p:cNvPr>
            <p:cNvCxnSpPr>
              <a:cxnSpLocks/>
              <a:stCxn id="31" idx="0"/>
              <a:endCxn id="32" idx="2"/>
            </p:cNvCxnSpPr>
            <p:nvPr/>
          </p:nvCxnSpPr>
          <p:spPr>
            <a:xfrm flipV="1">
              <a:off x="6928913" y="2883884"/>
              <a:ext cx="2914" cy="161457"/>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2DF949C-8247-D0EE-0424-62F7DA8660D8}"/>
                </a:ext>
              </a:extLst>
            </p:cNvPr>
            <p:cNvCxnSpPr>
              <a:cxnSpLocks/>
              <a:endCxn id="31" idx="2"/>
            </p:cNvCxnSpPr>
            <p:nvPr/>
          </p:nvCxnSpPr>
          <p:spPr>
            <a:xfrm flipV="1">
              <a:off x="6928913" y="3405386"/>
              <a:ext cx="0" cy="22566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66B1E2C-9372-DB4B-7E13-19221B6D4FD7}"/>
                </a:ext>
              </a:extLst>
            </p:cNvPr>
            <p:cNvCxnSpPr>
              <a:cxnSpLocks/>
              <a:stCxn id="32" idx="0"/>
              <a:endCxn id="36" idx="2"/>
            </p:cNvCxnSpPr>
            <p:nvPr/>
          </p:nvCxnSpPr>
          <p:spPr>
            <a:xfrm flipH="1" flipV="1">
              <a:off x="6931826" y="2349699"/>
              <a:ext cx="1" cy="17414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0E30711-02F5-8781-44A1-CB8690C7D706}"/>
                </a:ext>
              </a:extLst>
            </p:cNvPr>
            <p:cNvSpPr/>
            <p:nvPr/>
          </p:nvSpPr>
          <p:spPr>
            <a:xfrm>
              <a:off x="5653278" y="1989654"/>
              <a:ext cx="2557096" cy="36004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solidFill>
                    <a:schemeClr val="tx1"/>
                  </a:solidFill>
                </a:rPr>
                <a:t>fully connected network</a:t>
              </a:r>
            </a:p>
          </p:txBody>
        </p:sp>
        <p:sp>
          <p:nvSpPr>
            <p:cNvPr id="37" name="Rectangle: Rounded Corners 36">
              <a:extLst>
                <a:ext uri="{FF2B5EF4-FFF2-40B4-BE49-F238E27FC236}">
                  <a16:creationId xmlns:a16="http://schemas.microsoft.com/office/drawing/2014/main" id="{3AD07F98-CE0C-9D73-3D5A-A4503E581CC3}"/>
                </a:ext>
              </a:extLst>
            </p:cNvPr>
            <p:cNvSpPr/>
            <p:nvPr/>
          </p:nvSpPr>
          <p:spPr>
            <a:xfrm>
              <a:off x="6183976" y="1409755"/>
              <a:ext cx="1495700" cy="36004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add &amp; norm</a:t>
              </a:r>
            </a:p>
          </p:txBody>
        </p:sp>
        <p:cxnSp>
          <p:nvCxnSpPr>
            <p:cNvPr id="38" name="Straight Arrow Connector 37">
              <a:extLst>
                <a:ext uri="{FF2B5EF4-FFF2-40B4-BE49-F238E27FC236}">
                  <a16:creationId xmlns:a16="http://schemas.microsoft.com/office/drawing/2014/main" id="{40A38D8B-C538-C360-B691-41C0AD5BDFF7}"/>
                </a:ext>
              </a:extLst>
            </p:cNvPr>
            <p:cNvCxnSpPr>
              <a:cxnSpLocks/>
              <a:endCxn id="37" idx="2"/>
            </p:cNvCxnSpPr>
            <p:nvPr/>
          </p:nvCxnSpPr>
          <p:spPr>
            <a:xfrm flipV="1">
              <a:off x="6931826" y="1769800"/>
              <a:ext cx="0" cy="219854"/>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25E8A4-9BBD-6563-31DE-DBEF000B72FE}"/>
                </a:ext>
              </a:extLst>
            </p:cNvPr>
            <p:cNvSpPr txBox="1"/>
            <p:nvPr/>
          </p:nvSpPr>
          <p:spPr>
            <a:xfrm>
              <a:off x="7316827" y="3680153"/>
              <a:ext cx="1011262" cy="492443"/>
            </a:xfrm>
            <a:prstGeom prst="rect">
              <a:avLst/>
            </a:prstGeom>
            <a:noFill/>
          </p:spPr>
          <p:txBody>
            <a:bodyPr wrap="square" lIns="0" tIns="0" rIns="0" bIns="0" rtlCol="0">
              <a:spAutoFit/>
            </a:bodyPr>
            <a:lstStyle/>
            <a:p>
              <a:pPr algn="r"/>
              <a:r>
                <a:rPr lang="en-US" sz="3200">
                  <a:solidFill>
                    <a:schemeClr val="accent4"/>
                  </a:solidFill>
                </a:rPr>
                <a:t>Positional </a:t>
              </a:r>
            </a:p>
            <a:p>
              <a:pPr algn="r"/>
              <a:r>
                <a:rPr lang="en-US" sz="3200">
                  <a:solidFill>
                    <a:schemeClr val="accent4"/>
                  </a:solidFill>
                </a:rPr>
                <a:t>Encodings</a:t>
              </a:r>
            </a:p>
          </p:txBody>
        </p:sp>
        <p:cxnSp>
          <p:nvCxnSpPr>
            <p:cNvPr id="40" name="Connector: Elbow 39">
              <a:extLst>
                <a:ext uri="{FF2B5EF4-FFF2-40B4-BE49-F238E27FC236}">
                  <a16:creationId xmlns:a16="http://schemas.microsoft.com/office/drawing/2014/main" id="{FDA59FC7-A64D-3D19-E417-BCDBCB9DD617}"/>
                </a:ext>
              </a:extLst>
            </p:cNvPr>
            <p:cNvCxnSpPr>
              <a:endCxn id="37" idx="1"/>
            </p:cNvCxnSpPr>
            <p:nvPr/>
          </p:nvCxnSpPr>
          <p:spPr>
            <a:xfrm rot="16200000" flipV="1">
              <a:off x="6113834" y="1659921"/>
              <a:ext cx="888135" cy="747850"/>
            </a:xfrm>
            <a:prstGeom prst="bentConnector4">
              <a:avLst>
                <a:gd name="adj1" fmla="val -816"/>
                <a:gd name="adj2" fmla="val 180669"/>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A066862C-C29C-28A1-0FB2-D9C45E90B43B}"/>
                </a:ext>
              </a:extLst>
            </p:cNvPr>
            <p:cNvCxnSpPr>
              <a:cxnSpLocks/>
              <a:endCxn id="32" idx="1"/>
            </p:cNvCxnSpPr>
            <p:nvPr/>
          </p:nvCxnSpPr>
          <p:spPr>
            <a:xfrm rot="16200000" flipV="1">
              <a:off x="6142768" y="2738540"/>
              <a:ext cx="823737" cy="754381"/>
            </a:xfrm>
            <a:prstGeom prst="bentConnector4">
              <a:avLst>
                <a:gd name="adj1" fmla="val 1168"/>
                <a:gd name="adj2" fmla="val 178489"/>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6BA4C2-B843-C764-5CBF-AC21BDCA2E20}"/>
                </a:ext>
              </a:extLst>
            </p:cNvPr>
            <p:cNvSpPr txBox="1"/>
            <p:nvPr/>
          </p:nvSpPr>
          <p:spPr>
            <a:xfrm>
              <a:off x="6035365" y="4280144"/>
              <a:ext cx="1787093" cy="246222"/>
            </a:xfrm>
            <a:prstGeom prst="rect">
              <a:avLst/>
            </a:prstGeom>
            <a:noFill/>
          </p:spPr>
          <p:txBody>
            <a:bodyPr wrap="square" lIns="0" tIns="0" rIns="0" bIns="0" rtlCol="0">
              <a:spAutoFit/>
            </a:bodyPr>
            <a:lstStyle/>
            <a:p>
              <a:pPr algn="ctr"/>
              <a:r>
                <a:rPr lang="en-US" sz="3200">
                  <a:solidFill>
                    <a:schemeClr val="accent4"/>
                  </a:solidFill>
                </a:rPr>
                <a:t>Input Embeddings</a:t>
              </a:r>
            </a:p>
          </p:txBody>
        </p:sp>
        <p:cxnSp>
          <p:nvCxnSpPr>
            <p:cNvPr id="43" name="Straight Connector 42">
              <a:extLst>
                <a:ext uri="{FF2B5EF4-FFF2-40B4-BE49-F238E27FC236}">
                  <a16:creationId xmlns:a16="http://schemas.microsoft.com/office/drawing/2014/main" id="{E61851D6-3011-46CF-4B0D-8A130D6019D2}"/>
                </a:ext>
              </a:extLst>
            </p:cNvPr>
            <p:cNvCxnSpPr>
              <a:cxnSpLocks/>
            </p:cNvCxnSpPr>
            <p:nvPr/>
          </p:nvCxnSpPr>
          <p:spPr>
            <a:xfrm flipH="1">
              <a:off x="7026194" y="3876402"/>
              <a:ext cx="358491" cy="0"/>
            </a:xfrm>
            <a:prstGeom prst="line">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E281D9A-0804-6422-1ED3-DB7F2D06ABB1}"/>
                </a:ext>
              </a:extLst>
            </p:cNvPr>
            <p:cNvSpPr/>
            <p:nvPr/>
          </p:nvSpPr>
          <p:spPr>
            <a:xfrm>
              <a:off x="6843035" y="377693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a:t>
              </a:r>
            </a:p>
          </p:txBody>
        </p:sp>
        <p:cxnSp>
          <p:nvCxnSpPr>
            <p:cNvPr id="45" name="Straight Arrow Connector 44">
              <a:extLst>
                <a:ext uri="{FF2B5EF4-FFF2-40B4-BE49-F238E27FC236}">
                  <a16:creationId xmlns:a16="http://schemas.microsoft.com/office/drawing/2014/main" id="{36CF605A-7BD5-68F7-334B-574CD6CE05E6}"/>
                </a:ext>
              </a:extLst>
            </p:cNvPr>
            <p:cNvCxnSpPr>
              <a:cxnSpLocks/>
              <a:stCxn id="42" idx="0"/>
              <a:endCxn id="44" idx="4"/>
            </p:cNvCxnSpPr>
            <p:nvPr/>
          </p:nvCxnSpPr>
          <p:spPr>
            <a:xfrm flipV="1">
              <a:off x="6928912" y="3959816"/>
              <a:ext cx="5564" cy="320328"/>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47C168-580A-E882-9C64-6DDAB4E0C108}"/>
              </a:ext>
            </a:extLst>
          </p:cNvPr>
          <p:cNvGrpSpPr/>
          <p:nvPr/>
        </p:nvGrpSpPr>
        <p:grpSpPr>
          <a:xfrm>
            <a:off x="453681" y="1436145"/>
            <a:ext cx="2573238" cy="2560320"/>
            <a:chOff x="5713649" y="2324510"/>
            <a:chExt cx="1286619" cy="1280160"/>
          </a:xfrm>
        </p:grpSpPr>
        <p:sp>
          <p:nvSpPr>
            <p:cNvPr id="49" name="Oval 48">
              <a:extLst>
                <a:ext uri="{FF2B5EF4-FFF2-40B4-BE49-F238E27FC236}">
                  <a16:creationId xmlns:a16="http://schemas.microsoft.com/office/drawing/2014/main" id="{7D988D25-DE2C-90D4-2FBE-3EFB4A2823C9}"/>
                </a:ext>
              </a:extLst>
            </p:cNvPr>
            <p:cNvSpPr/>
            <p:nvPr/>
          </p:nvSpPr>
          <p:spPr>
            <a:xfrm>
              <a:off x="5716878" y="2324510"/>
              <a:ext cx="1280160" cy="12801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50" name="Group 49">
              <a:extLst>
                <a:ext uri="{FF2B5EF4-FFF2-40B4-BE49-F238E27FC236}">
                  <a16:creationId xmlns:a16="http://schemas.microsoft.com/office/drawing/2014/main" id="{00F498D5-A2CB-9120-510E-762C3E7A7F46}"/>
                </a:ext>
              </a:extLst>
            </p:cNvPr>
            <p:cNvGrpSpPr/>
            <p:nvPr/>
          </p:nvGrpSpPr>
          <p:grpSpPr>
            <a:xfrm>
              <a:off x="5713649" y="2444659"/>
              <a:ext cx="1286619" cy="1039863"/>
              <a:chOff x="771636" y="1093401"/>
              <a:chExt cx="1286619" cy="1039863"/>
            </a:xfrm>
          </p:grpSpPr>
          <p:sp>
            <p:nvSpPr>
              <p:cNvPr id="51" name="Freeform 21">
                <a:extLst>
                  <a:ext uri="{FF2B5EF4-FFF2-40B4-BE49-F238E27FC236}">
                    <a16:creationId xmlns:a16="http://schemas.microsoft.com/office/drawing/2014/main" id="{E5F64A25-8DC0-5460-835C-2A5D76A30483}"/>
                  </a:ext>
                </a:extLst>
              </p:cNvPr>
              <p:cNvSpPr>
                <a:spLocks noChangeAspect="1" noEditPoints="1"/>
              </p:cNvSpPr>
              <p:nvPr/>
            </p:nvSpPr>
            <p:spPr bwMode="auto">
              <a:xfrm>
                <a:off x="1077166" y="1093401"/>
                <a:ext cx="677092" cy="701953"/>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7200"/>
              </a:p>
            </p:txBody>
          </p:sp>
          <p:sp>
            <p:nvSpPr>
              <p:cNvPr id="53" name="TextBox 52">
                <a:extLst>
                  <a:ext uri="{FF2B5EF4-FFF2-40B4-BE49-F238E27FC236}">
                    <a16:creationId xmlns:a16="http://schemas.microsoft.com/office/drawing/2014/main" id="{68F62135-6FFD-011D-FFD0-1C7B350232E1}"/>
                  </a:ext>
                </a:extLst>
              </p:cNvPr>
              <p:cNvSpPr txBox="1"/>
              <p:nvPr/>
            </p:nvSpPr>
            <p:spPr>
              <a:xfrm>
                <a:off x="771636" y="1887042"/>
                <a:ext cx="1286619" cy="246222"/>
              </a:xfrm>
              <a:prstGeom prst="rect">
                <a:avLst/>
              </a:prstGeom>
              <a:noFill/>
            </p:spPr>
            <p:txBody>
              <a:bodyPr wrap="square" lIns="0" tIns="0" rIns="0" bIns="0" rtlCol="0">
                <a:spAutoFit/>
              </a:bodyPr>
              <a:lstStyle/>
              <a:p>
                <a:pPr algn="ctr"/>
                <a:r>
                  <a:rPr lang="en-US" sz="3200">
                    <a:solidFill>
                      <a:schemeClr val="bg1"/>
                    </a:solidFill>
                    <a:latin typeface="+mj-lt"/>
                  </a:rPr>
                  <a:t>BERT</a:t>
                </a:r>
              </a:p>
            </p:txBody>
          </p:sp>
        </p:grpSp>
      </p:grpSp>
      <p:sp>
        <p:nvSpPr>
          <p:cNvPr id="58" name="TextBox 57">
            <a:extLst>
              <a:ext uri="{FF2B5EF4-FFF2-40B4-BE49-F238E27FC236}">
                <a16:creationId xmlns:a16="http://schemas.microsoft.com/office/drawing/2014/main" id="{5872CD55-C3FE-679C-9630-415262E7B7F9}"/>
              </a:ext>
            </a:extLst>
          </p:cNvPr>
          <p:cNvSpPr txBox="1"/>
          <p:nvPr/>
        </p:nvSpPr>
        <p:spPr>
          <a:xfrm>
            <a:off x="9653192" y="2768737"/>
            <a:ext cx="7898204" cy="3388281"/>
          </a:xfrm>
          <a:prstGeom prst="roundRect">
            <a:avLst>
              <a:gd name="adj" fmla="val 4128"/>
            </a:avLst>
          </a:prstGeom>
          <a:solidFill>
            <a:schemeClr val="accent2">
              <a:lumMod val="20000"/>
              <a:lumOff val="80000"/>
            </a:schemeClr>
          </a:solidFill>
          <a:ln w="19050">
            <a:solidFill>
              <a:schemeClr val="accent3">
                <a:lumMod val="90000"/>
              </a:schemeClr>
            </a:solidFill>
          </a:ln>
        </p:spPr>
        <p:txBody>
          <a:bodyPr wrap="square" lIns="182880" tIns="182880" rIns="182880" bIns="182880" rtlCol="0">
            <a:spAutoFit/>
          </a:bodyPr>
          <a:lstStyle/>
          <a:p>
            <a:pPr marL="571500" indent="-571500">
              <a:buFont typeface="Arial" panose="020B0604020202020204" pitchFamily="34" charset="0"/>
              <a:buChar char="•"/>
            </a:pPr>
            <a:r>
              <a:rPr lang="en-US" sz="3200"/>
              <a:t>generates encodings that can be used for tasks like classification, question-answering, and name entity recognition</a:t>
            </a:r>
          </a:p>
          <a:p>
            <a:pPr marL="571500" indent="-571500">
              <a:buFont typeface="Arial" panose="020B0604020202020204" pitchFamily="34" charset="0"/>
              <a:buChar char="•"/>
            </a:pPr>
            <a:r>
              <a:rPr lang="en-US" sz="3200"/>
              <a:t>encodings can be passed to decoder layers to generate sequential output</a:t>
            </a:r>
          </a:p>
        </p:txBody>
      </p:sp>
      <p:cxnSp>
        <p:nvCxnSpPr>
          <p:cNvPr id="69" name="Connector: Elbow 68">
            <a:extLst>
              <a:ext uri="{FF2B5EF4-FFF2-40B4-BE49-F238E27FC236}">
                <a16:creationId xmlns:a16="http://schemas.microsoft.com/office/drawing/2014/main" id="{DA7AE6E3-50FD-168E-2A91-B0901D1C6279}"/>
              </a:ext>
            </a:extLst>
          </p:cNvPr>
          <p:cNvCxnSpPr>
            <a:stCxn id="30" idx="0"/>
            <a:endCxn id="58" idx="0"/>
          </p:cNvCxnSpPr>
          <p:nvPr/>
        </p:nvCxnSpPr>
        <p:spPr>
          <a:xfrm rot="16200000" flipH="1">
            <a:off x="9503673" y="-1329884"/>
            <a:ext cx="190428" cy="8006814"/>
          </a:xfrm>
          <a:prstGeom prst="bentConnector3">
            <a:avLst>
              <a:gd name="adj1" fmla="val -12004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25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913B0F-07FC-67D3-1102-33D7CA95BF01}"/>
              </a:ext>
            </a:extLst>
          </p:cNvPr>
          <p:cNvGrpSpPr/>
          <p:nvPr/>
        </p:nvGrpSpPr>
        <p:grpSpPr>
          <a:xfrm>
            <a:off x="450407" y="734297"/>
            <a:ext cx="2573238" cy="2950704"/>
            <a:chOff x="2271725" y="1174888"/>
            <a:chExt cx="1286619" cy="1475352"/>
          </a:xfrm>
        </p:grpSpPr>
        <p:sp>
          <p:nvSpPr>
            <p:cNvPr id="18" name="Freeform 13">
              <a:extLst>
                <a:ext uri="{FF2B5EF4-FFF2-40B4-BE49-F238E27FC236}">
                  <a16:creationId xmlns:a16="http://schemas.microsoft.com/office/drawing/2014/main" id="{DC76718F-E3F5-0C43-A6E1-DEC21C41072B}"/>
                </a:ext>
              </a:extLst>
            </p:cNvPr>
            <p:cNvSpPr>
              <a:spLocks noChangeAspect="1" noEditPoints="1"/>
            </p:cNvSpPr>
            <p:nvPr/>
          </p:nvSpPr>
          <p:spPr bwMode="auto">
            <a:xfrm>
              <a:off x="2477565" y="1174888"/>
              <a:ext cx="874938" cy="1122512"/>
            </a:xfrm>
            <a:custGeom>
              <a:avLst/>
              <a:gdLst>
                <a:gd name="T0" fmla="*/ 2401 w 3741"/>
                <a:gd name="T1" fmla="*/ 3304 h 4799"/>
                <a:gd name="T2" fmla="*/ 366 w 3741"/>
                <a:gd name="T3" fmla="*/ 3302 h 4799"/>
                <a:gd name="T4" fmla="*/ 366 w 3741"/>
                <a:gd name="T5" fmla="*/ 3431 h 4799"/>
                <a:gd name="T6" fmla="*/ 2401 w 3741"/>
                <a:gd name="T7" fmla="*/ 3433 h 4799"/>
                <a:gd name="T8" fmla="*/ 2401 w 3741"/>
                <a:gd name="T9" fmla="*/ 3304 h 4799"/>
                <a:gd name="T10" fmla="*/ 2401 w 3741"/>
                <a:gd name="T11" fmla="*/ 2874 h 4799"/>
                <a:gd name="T12" fmla="*/ 366 w 3741"/>
                <a:gd name="T13" fmla="*/ 2872 h 4799"/>
                <a:gd name="T14" fmla="*/ 302 w 3741"/>
                <a:gd name="T15" fmla="*/ 2937 h 4799"/>
                <a:gd name="T16" fmla="*/ 2401 w 3741"/>
                <a:gd name="T17" fmla="*/ 3003 h 4799"/>
                <a:gd name="T18" fmla="*/ 2466 w 3741"/>
                <a:gd name="T19" fmla="*/ 2939 h 4799"/>
                <a:gd name="T20" fmla="*/ 2401 w 3741"/>
                <a:gd name="T21" fmla="*/ 2874 h 4799"/>
                <a:gd name="T22" fmla="*/ 366 w 3741"/>
                <a:gd name="T23" fmla="*/ 2325 h 4799"/>
                <a:gd name="T24" fmla="*/ 1377 w 3741"/>
                <a:gd name="T25" fmla="*/ 2260 h 4799"/>
                <a:gd name="T26" fmla="*/ 366 w 3741"/>
                <a:gd name="T27" fmla="*/ 2196 h 4799"/>
                <a:gd name="T28" fmla="*/ 366 w 3741"/>
                <a:gd name="T29" fmla="*/ 2325 h 4799"/>
                <a:gd name="T30" fmla="*/ 366 w 3741"/>
                <a:gd name="T31" fmla="*/ 1353 h 4799"/>
                <a:gd name="T32" fmla="*/ 1312 w 3741"/>
                <a:gd name="T33" fmla="*/ 1353 h 4799"/>
                <a:gd name="T34" fmla="*/ 1312 w 3741"/>
                <a:gd name="T35" fmla="*/ 1224 h 4799"/>
                <a:gd name="T36" fmla="*/ 302 w 3741"/>
                <a:gd name="T37" fmla="*/ 1288 h 4799"/>
                <a:gd name="T38" fmla="*/ 366 w 3741"/>
                <a:gd name="T39" fmla="*/ 1353 h 4799"/>
                <a:gd name="T40" fmla="*/ 366 w 3741"/>
                <a:gd name="T41" fmla="*/ 558 h 4799"/>
                <a:gd name="T42" fmla="*/ 1377 w 3741"/>
                <a:gd name="T43" fmla="*/ 493 h 4799"/>
                <a:gd name="T44" fmla="*/ 366 w 3741"/>
                <a:gd name="T45" fmla="*/ 429 h 4799"/>
                <a:gd name="T46" fmla="*/ 366 w 3741"/>
                <a:gd name="T47" fmla="*/ 558 h 4799"/>
                <a:gd name="T48" fmla="*/ 3612 w 3741"/>
                <a:gd name="T49" fmla="*/ 2099 h 4799"/>
                <a:gd name="T50" fmla="*/ 3433 w 3741"/>
                <a:gd name="T51" fmla="*/ 1919 h 4799"/>
                <a:gd name="T52" fmla="*/ 129 w 3741"/>
                <a:gd name="T53" fmla="*/ 2099 h 4799"/>
                <a:gd name="T54" fmla="*/ 308 w 3741"/>
                <a:gd name="T55" fmla="*/ 4669 h 4799"/>
                <a:gd name="T56" fmla="*/ 3612 w 3741"/>
                <a:gd name="T57" fmla="*/ 4490 h 4799"/>
                <a:gd name="T58" fmla="*/ 3612 w 3741"/>
                <a:gd name="T59" fmla="*/ 2099 h 4799"/>
                <a:gd name="T60" fmla="*/ 3741 w 3741"/>
                <a:gd name="T61" fmla="*/ 2099 h 4799"/>
                <a:gd name="T62" fmla="*/ 3433 w 3741"/>
                <a:gd name="T63" fmla="*/ 4799 h 4799"/>
                <a:gd name="T64" fmla="*/ 0 w 3741"/>
                <a:gd name="T65" fmla="*/ 4490 h 4799"/>
                <a:gd name="T66" fmla="*/ 308 w 3741"/>
                <a:gd name="T67" fmla="*/ 1790 h 4799"/>
                <a:gd name="T68" fmla="*/ 3741 w 3741"/>
                <a:gd name="T69" fmla="*/ 2099 h 4799"/>
                <a:gd name="T70" fmla="*/ 3428 w 3741"/>
                <a:gd name="T71" fmla="*/ 879 h 4799"/>
                <a:gd name="T72" fmla="*/ 313 w 3741"/>
                <a:gd name="T73" fmla="*/ 879 h 4799"/>
                <a:gd name="T74" fmla="*/ 0 w 3741"/>
                <a:gd name="T75" fmla="*/ 1561 h 4799"/>
                <a:gd name="T76" fmla="*/ 129 w 3741"/>
                <a:gd name="T77" fmla="*/ 1561 h 4799"/>
                <a:gd name="T78" fmla="*/ 313 w 3741"/>
                <a:gd name="T79" fmla="*/ 1008 h 4799"/>
                <a:gd name="T80" fmla="*/ 3612 w 3741"/>
                <a:gd name="T81" fmla="*/ 1193 h 4799"/>
                <a:gd name="T82" fmla="*/ 3677 w 3741"/>
                <a:gd name="T83" fmla="*/ 1646 h 4799"/>
                <a:gd name="T84" fmla="*/ 3741 w 3741"/>
                <a:gd name="T85" fmla="*/ 1193 h 4799"/>
                <a:gd name="T86" fmla="*/ 3428 w 3741"/>
                <a:gd name="T87" fmla="*/ 879 h 4799"/>
                <a:gd name="T88" fmla="*/ 3741 w 3741"/>
                <a:gd name="T89" fmla="*/ 337 h 4799"/>
                <a:gd name="T90" fmla="*/ 3677 w 3741"/>
                <a:gd name="T91" fmla="*/ 802 h 4799"/>
                <a:gd name="T92" fmla="*/ 3612 w 3741"/>
                <a:gd name="T93" fmla="*/ 337 h 4799"/>
                <a:gd name="T94" fmla="*/ 338 w 3741"/>
                <a:gd name="T95" fmla="*/ 128 h 4799"/>
                <a:gd name="T96" fmla="*/ 129 w 3741"/>
                <a:gd name="T97" fmla="*/ 737 h 4799"/>
                <a:gd name="T98" fmla="*/ 0 w 3741"/>
                <a:gd name="T99" fmla="*/ 737 h 4799"/>
                <a:gd name="T100" fmla="*/ 338 w 3741"/>
                <a:gd name="T101" fmla="*/ 0 h 4799"/>
                <a:gd name="T102" fmla="*/ 3741 w 3741"/>
                <a:gd name="T103" fmla="*/ 337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41" h="4799">
                  <a:moveTo>
                    <a:pt x="2401" y="3304"/>
                  </a:moveTo>
                  <a:lnTo>
                    <a:pt x="2401" y="3304"/>
                  </a:lnTo>
                  <a:lnTo>
                    <a:pt x="366" y="3302"/>
                  </a:lnTo>
                  <a:lnTo>
                    <a:pt x="366" y="3302"/>
                  </a:lnTo>
                  <a:cubicBezTo>
                    <a:pt x="331" y="3302"/>
                    <a:pt x="302" y="3331"/>
                    <a:pt x="302" y="3367"/>
                  </a:cubicBezTo>
                  <a:cubicBezTo>
                    <a:pt x="302" y="3402"/>
                    <a:pt x="331" y="3431"/>
                    <a:pt x="366" y="3431"/>
                  </a:cubicBezTo>
                  <a:lnTo>
                    <a:pt x="2401" y="3433"/>
                  </a:lnTo>
                  <a:lnTo>
                    <a:pt x="2401" y="3433"/>
                  </a:lnTo>
                  <a:cubicBezTo>
                    <a:pt x="2437" y="3433"/>
                    <a:pt x="2466" y="3404"/>
                    <a:pt x="2466" y="3369"/>
                  </a:cubicBezTo>
                  <a:cubicBezTo>
                    <a:pt x="2466" y="3333"/>
                    <a:pt x="2437" y="3304"/>
                    <a:pt x="2401" y="3304"/>
                  </a:cubicBezTo>
                  <a:lnTo>
                    <a:pt x="2401" y="3304"/>
                  </a:lnTo>
                  <a:close/>
                  <a:moveTo>
                    <a:pt x="2401" y="2874"/>
                  </a:moveTo>
                  <a:lnTo>
                    <a:pt x="2401" y="2874"/>
                  </a:lnTo>
                  <a:lnTo>
                    <a:pt x="366" y="2872"/>
                  </a:lnTo>
                  <a:lnTo>
                    <a:pt x="366" y="2872"/>
                  </a:lnTo>
                  <a:cubicBezTo>
                    <a:pt x="331" y="2872"/>
                    <a:pt x="302" y="2901"/>
                    <a:pt x="302" y="2937"/>
                  </a:cubicBezTo>
                  <a:cubicBezTo>
                    <a:pt x="302" y="2972"/>
                    <a:pt x="331" y="3001"/>
                    <a:pt x="366" y="3001"/>
                  </a:cubicBezTo>
                  <a:lnTo>
                    <a:pt x="2401" y="3003"/>
                  </a:lnTo>
                  <a:lnTo>
                    <a:pt x="2401" y="3003"/>
                  </a:lnTo>
                  <a:cubicBezTo>
                    <a:pt x="2437" y="3003"/>
                    <a:pt x="2466" y="2975"/>
                    <a:pt x="2466" y="2939"/>
                  </a:cubicBezTo>
                  <a:cubicBezTo>
                    <a:pt x="2466" y="2903"/>
                    <a:pt x="2437" y="2874"/>
                    <a:pt x="2401" y="2874"/>
                  </a:cubicBezTo>
                  <a:lnTo>
                    <a:pt x="2401" y="2874"/>
                  </a:lnTo>
                  <a:close/>
                  <a:moveTo>
                    <a:pt x="366" y="2325"/>
                  </a:moveTo>
                  <a:lnTo>
                    <a:pt x="366" y="2325"/>
                  </a:lnTo>
                  <a:lnTo>
                    <a:pt x="1312" y="2325"/>
                  </a:lnTo>
                  <a:cubicBezTo>
                    <a:pt x="1348" y="2325"/>
                    <a:pt x="1377" y="2296"/>
                    <a:pt x="1377" y="2260"/>
                  </a:cubicBezTo>
                  <a:cubicBezTo>
                    <a:pt x="1377" y="2225"/>
                    <a:pt x="1348" y="2196"/>
                    <a:pt x="1312" y="2196"/>
                  </a:cubicBezTo>
                  <a:lnTo>
                    <a:pt x="366" y="2196"/>
                  </a:lnTo>
                  <a:cubicBezTo>
                    <a:pt x="331" y="2196"/>
                    <a:pt x="302" y="2225"/>
                    <a:pt x="302" y="2260"/>
                  </a:cubicBezTo>
                  <a:cubicBezTo>
                    <a:pt x="302" y="2296"/>
                    <a:pt x="331" y="2325"/>
                    <a:pt x="366" y="2325"/>
                  </a:cubicBezTo>
                  <a:lnTo>
                    <a:pt x="366" y="2325"/>
                  </a:lnTo>
                  <a:close/>
                  <a:moveTo>
                    <a:pt x="366" y="1353"/>
                  </a:moveTo>
                  <a:lnTo>
                    <a:pt x="366" y="1353"/>
                  </a:lnTo>
                  <a:lnTo>
                    <a:pt x="1312" y="1353"/>
                  </a:lnTo>
                  <a:cubicBezTo>
                    <a:pt x="1348" y="1353"/>
                    <a:pt x="1377" y="1324"/>
                    <a:pt x="1377" y="1288"/>
                  </a:cubicBezTo>
                  <a:cubicBezTo>
                    <a:pt x="1377" y="1253"/>
                    <a:pt x="1348" y="1224"/>
                    <a:pt x="1312" y="1224"/>
                  </a:cubicBezTo>
                  <a:lnTo>
                    <a:pt x="366" y="1224"/>
                  </a:lnTo>
                  <a:cubicBezTo>
                    <a:pt x="331" y="1224"/>
                    <a:pt x="302" y="1253"/>
                    <a:pt x="302" y="1288"/>
                  </a:cubicBezTo>
                  <a:cubicBezTo>
                    <a:pt x="302" y="1324"/>
                    <a:pt x="331" y="1353"/>
                    <a:pt x="366" y="1353"/>
                  </a:cubicBezTo>
                  <a:lnTo>
                    <a:pt x="366" y="1353"/>
                  </a:lnTo>
                  <a:close/>
                  <a:moveTo>
                    <a:pt x="366" y="558"/>
                  </a:moveTo>
                  <a:lnTo>
                    <a:pt x="366" y="558"/>
                  </a:lnTo>
                  <a:lnTo>
                    <a:pt x="1312" y="558"/>
                  </a:lnTo>
                  <a:cubicBezTo>
                    <a:pt x="1348" y="558"/>
                    <a:pt x="1377" y="529"/>
                    <a:pt x="1377" y="493"/>
                  </a:cubicBezTo>
                  <a:cubicBezTo>
                    <a:pt x="1377" y="457"/>
                    <a:pt x="1348" y="429"/>
                    <a:pt x="1312" y="429"/>
                  </a:cubicBezTo>
                  <a:lnTo>
                    <a:pt x="366" y="429"/>
                  </a:lnTo>
                  <a:cubicBezTo>
                    <a:pt x="331" y="429"/>
                    <a:pt x="302" y="457"/>
                    <a:pt x="302" y="493"/>
                  </a:cubicBezTo>
                  <a:cubicBezTo>
                    <a:pt x="302" y="529"/>
                    <a:pt x="331" y="558"/>
                    <a:pt x="366" y="558"/>
                  </a:cubicBezTo>
                  <a:lnTo>
                    <a:pt x="366" y="558"/>
                  </a:lnTo>
                  <a:close/>
                  <a:moveTo>
                    <a:pt x="3612" y="2099"/>
                  </a:moveTo>
                  <a:lnTo>
                    <a:pt x="3612" y="2099"/>
                  </a:lnTo>
                  <a:cubicBezTo>
                    <a:pt x="3612" y="2000"/>
                    <a:pt x="3532" y="1919"/>
                    <a:pt x="3433" y="1919"/>
                  </a:cubicBezTo>
                  <a:lnTo>
                    <a:pt x="308" y="1919"/>
                  </a:lnTo>
                  <a:cubicBezTo>
                    <a:pt x="209" y="1919"/>
                    <a:pt x="129" y="2000"/>
                    <a:pt x="129" y="2099"/>
                  </a:cubicBezTo>
                  <a:lnTo>
                    <a:pt x="129" y="4490"/>
                  </a:lnTo>
                  <a:cubicBezTo>
                    <a:pt x="129" y="4589"/>
                    <a:pt x="209" y="4669"/>
                    <a:pt x="308" y="4669"/>
                  </a:cubicBezTo>
                  <a:lnTo>
                    <a:pt x="3433" y="4669"/>
                  </a:lnTo>
                  <a:cubicBezTo>
                    <a:pt x="3532" y="4669"/>
                    <a:pt x="3612" y="4589"/>
                    <a:pt x="3612" y="4490"/>
                  </a:cubicBezTo>
                  <a:lnTo>
                    <a:pt x="3612" y="2099"/>
                  </a:lnTo>
                  <a:lnTo>
                    <a:pt x="3612" y="2099"/>
                  </a:lnTo>
                  <a:close/>
                  <a:moveTo>
                    <a:pt x="3741" y="2099"/>
                  </a:moveTo>
                  <a:lnTo>
                    <a:pt x="3741" y="2099"/>
                  </a:lnTo>
                  <a:lnTo>
                    <a:pt x="3741" y="4490"/>
                  </a:lnTo>
                  <a:cubicBezTo>
                    <a:pt x="3741" y="4660"/>
                    <a:pt x="3603" y="4799"/>
                    <a:pt x="3433" y="4799"/>
                  </a:cubicBezTo>
                  <a:lnTo>
                    <a:pt x="308" y="4799"/>
                  </a:lnTo>
                  <a:cubicBezTo>
                    <a:pt x="138" y="4799"/>
                    <a:pt x="0" y="4660"/>
                    <a:pt x="0" y="4490"/>
                  </a:cubicBezTo>
                  <a:lnTo>
                    <a:pt x="0" y="2099"/>
                  </a:lnTo>
                  <a:cubicBezTo>
                    <a:pt x="0" y="1929"/>
                    <a:pt x="138" y="1790"/>
                    <a:pt x="308" y="1790"/>
                  </a:cubicBezTo>
                  <a:lnTo>
                    <a:pt x="3433" y="1790"/>
                  </a:lnTo>
                  <a:cubicBezTo>
                    <a:pt x="3603" y="1790"/>
                    <a:pt x="3741" y="1929"/>
                    <a:pt x="3741" y="2099"/>
                  </a:cubicBezTo>
                  <a:lnTo>
                    <a:pt x="3741" y="2099"/>
                  </a:lnTo>
                  <a:close/>
                  <a:moveTo>
                    <a:pt x="3428" y="879"/>
                  </a:moveTo>
                  <a:lnTo>
                    <a:pt x="3428" y="879"/>
                  </a:lnTo>
                  <a:lnTo>
                    <a:pt x="313" y="879"/>
                  </a:lnTo>
                  <a:cubicBezTo>
                    <a:pt x="140" y="879"/>
                    <a:pt x="0" y="1020"/>
                    <a:pt x="0" y="1193"/>
                  </a:cubicBezTo>
                  <a:lnTo>
                    <a:pt x="0" y="1561"/>
                  </a:lnTo>
                  <a:cubicBezTo>
                    <a:pt x="0" y="1597"/>
                    <a:pt x="28" y="1626"/>
                    <a:pt x="64" y="1626"/>
                  </a:cubicBezTo>
                  <a:cubicBezTo>
                    <a:pt x="100" y="1626"/>
                    <a:pt x="129" y="1597"/>
                    <a:pt x="129" y="1561"/>
                  </a:cubicBezTo>
                  <a:lnTo>
                    <a:pt x="129" y="1193"/>
                  </a:lnTo>
                  <a:cubicBezTo>
                    <a:pt x="129" y="1091"/>
                    <a:pt x="211" y="1008"/>
                    <a:pt x="313" y="1008"/>
                  </a:cubicBezTo>
                  <a:lnTo>
                    <a:pt x="3428" y="1008"/>
                  </a:lnTo>
                  <a:cubicBezTo>
                    <a:pt x="3530" y="1008"/>
                    <a:pt x="3612" y="1091"/>
                    <a:pt x="3612" y="1193"/>
                  </a:cubicBezTo>
                  <a:lnTo>
                    <a:pt x="3612" y="1582"/>
                  </a:lnTo>
                  <a:cubicBezTo>
                    <a:pt x="3612" y="1617"/>
                    <a:pt x="3641" y="1646"/>
                    <a:pt x="3677" y="1646"/>
                  </a:cubicBezTo>
                  <a:cubicBezTo>
                    <a:pt x="3713" y="1646"/>
                    <a:pt x="3741" y="1617"/>
                    <a:pt x="3741" y="1582"/>
                  </a:cubicBezTo>
                  <a:lnTo>
                    <a:pt x="3741" y="1193"/>
                  </a:lnTo>
                  <a:cubicBezTo>
                    <a:pt x="3741" y="1020"/>
                    <a:pt x="3601" y="879"/>
                    <a:pt x="3428" y="879"/>
                  </a:cubicBezTo>
                  <a:lnTo>
                    <a:pt x="3428" y="879"/>
                  </a:lnTo>
                  <a:close/>
                  <a:moveTo>
                    <a:pt x="3741" y="337"/>
                  </a:moveTo>
                  <a:lnTo>
                    <a:pt x="3741" y="337"/>
                  </a:lnTo>
                  <a:lnTo>
                    <a:pt x="3741" y="737"/>
                  </a:lnTo>
                  <a:cubicBezTo>
                    <a:pt x="3741" y="773"/>
                    <a:pt x="3713" y="802"/>
                    <a:pt x="3677" y="802"/>
                  </a:cubicBezTo>
                  <a:cubicBezTo>
                    <a:pt x="3641" y="802"/>
                    <a:pt x="3612" y="773"/>
                    <a:pt x="3612" y="737"/>
                  </a:cubicBezTo>
                  <a:lnTo>
                    <a:pt x="3612" y="337"/>
                  </a:lnTo>
                  <a:cubicBezTo>
                    <a:pt x="3612" y="221"/>
                    <a:pt x="3519" y="128"/>
                    <a:pt x="3403" y="128"/>
                  </a:cubicBezTo>
                  <a:lnTo>
                    <a:pt x="338" y="128"/>
                  </a:lnTo>
                  <a:cubicBezTo>
                    <a:pt x="222" y="128"/>
                    <a:pt x="129" y="221"/>
                    <a:pt x="129" y="337"/>
                  </a:cubicBezTo>
                  <a:lnTo>
                    <a:pt x="129" y="737"/>
                  </a:lnTo>
                  <a:cubicBezTo>
                    <a:pt x="129" y="773"/>
                    <a:pt x="100" y="802"/>
                    <a:pt x="64" y="802"/>
                  </a:cubicBezTo>
                  <a:cubicBezTo>
                    <a:pt x="28" y="802"/>
                    <a:pt x="0" y="773"/>
                    <a:pt x="0" y="737"/>
                  </a:cubicBezTo>
                  <a:lnTo>
                    <a:pt x="0" y="337"/>
                  </a:lnTo>
                  <a:cubicBezTo>
                    <a:pt x="0" y="150"/>
                    <a:pt x="151" y="0"/>
                    <a:pt x="338" y="0"/>
                  </a:cubicBezTo>
                  <a:lnTo>
                    <a:pt x="3403" y="0"/>
                  </a:lnTo>
                  <a:cubicBezTo>
                    <a:pt x="3590" y="0"/>
                    <a:pt x="3741" y="150"/>
                    <a:pt x="3741" y="337"/>
                  </a:cubicBezTo>
                  <a:close/>
                </a:path>
              </a:pathLst>
            </a:custGeom>
            <a:solidFill>
              <a:schemeClr val="accent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586720B5-2413-2708-9644-6A569DDC4DF1}"/>
                </a:ext>
              </a:extLst>
            </p:cNvPr>
            <p:cNvSpPr txBox="1"/>
            <p:nvPr/>
          </p:nvSpPr>
          <p:spPr>
            <a:xfrm>
              <a:off x="2271725" y="2373241"/>
              <a:ext cx="1286619" cy="276999"/>
            </a:xfrm>
            <a:prstGeom prst="rect">
              <a:avLst/>
            </a:prstGeom>
            <a:noFill/>
          </p:spPr>
          <p:txBody>
            <a:bodyPr wrap="square" lIns="0" tIns="0" rIns="0" bIns="0" rtlCol="0">
              <a:spAutoFit/>
            </a:bodyPr>
            <a:lstStyle/>
            <a:p>
              <a:pPr algn="ctr"/>
              <a:r>
                <a:rPr lang="en-US" dirty="0"/>
                <a:t>pre-training</a:t>
              </a:r>
            </a:p>
          </p:txBody>
        </p:sp>
      </p:grpSp>
      <p:cxnSp>
        <p:nvCxnSpPr>
          <p:cNvPr id="23" name="Straight Connector 22">
            <a:extLst>
              <a:ext uri="{FF2B5EF4-FFF2-40B4-BE49-F238E27FC236}">
                <a16:creationId xmlns:a16="http://schemas.microsoft.com/office/drawing/2014/main" id="{2AB4AACD-C1E4-5111-7E27-00CB4B0313F8}"/>
              </a:ext>
            </a:extLst>
          </p:cNvPr>
          <p:cNvCxnSpPr>
            <a:cxnSpLocks/>
          </p:cNvCxnSpPr>
          <p:nvPr/>
        </p:nvCxnSpPr>
        <p:spPr>
          <a:xfrm>
            <a:off x="7010400" y="2265916"/>
            <a:ext cx="685800" cy="0"/>
          </a:xfrm>
          <a:prstGeom prst="line">
            <a:avLst/>
          </a:prstGeom>
          <a:ln w="57150">
            <a:tailEnd type="non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6D734CFB-9F0A-B49B-E5CC-A7D9C533046D}"/>
              </a:ext>
            </a:extLst>
          </p:cNvPr>
          <p:cNvGrpSpPr/>
          <p:nvPr/>
        </p:nvGrpSpPr>
        <p:grpSpPr>
          <a:xfrm>
            <a:off x="3137097" y="908458"/>
            <a:ext cx="14590566" cy="1843380"/>
            <a:chOff x="1720948" y="454229"/>
            <a:chExt cx="7295283" cy="921690"/>
          </a:xfrm>
        </p:grpSpPr>
        <p:sp>
          <p:nvSpPr>
            <p:cNvPr id="22" name="TextBox 21">
              <a:extLst>
                <a:ext uri="{FF2B5EF4-FFF2-40B4-BE49-F238E27FC236}">
                  <a16:creationId xmlns:a16="http://schemas.microsoft.com/office/drawing/2014/main" id="{E5B22043-DD33-B097-A2F2-C5BC0420F49F}"/>
                </a:ext>
              </a:extLst>
            </p:cNvPr>
            <p:cNvSpPr txBox="1"/>
            <p:nvPr/>
          </p:nvSpPr>
          <p:spPr>
            <a:xfrm>
              <a:off x="1942868" y="859769"/>
              <a:ext cx="6074229" cy="276999"/>
            </a:xfrm>
            <a:prstGeom prst="rect">
              <a:avLst/>
            </a:prstGeom>
            <a:noFill/>
          </p:spPr>
          <p:txBody>
            <a:bodyPr wrap="square" lIns="0" tIns="0" rIns="0" bIns="0" rtlCol="0">
              <a:spAutoFit/>
            </a:bodyPr>
            <a:lstStyle/>
            <a:p>
              <a:pPr algn="l"/>
              <a:r>
                <a:rPr lang="en-US" dirty="0">
                  <a:solidFill>
                    <a:schemeClr val="accent4"/>
                  </a:solidFill>
                </a:rPr>
                <a:t>The quick brown fox jumps over the lazy dog.</a:t>
              </a:r>
            </a:p>
          </p:txBody>
        </p:sp>
        <p:sp>
          <p:nvSpPr>
            <p:cNvPr id="46" name="Rectangle: Rounded Corners 45">
              <a:extLst>
                <a:ext uri="{FF2B5EF4-FFF2-40B4-BE49-F238E27FC236}">
                  <a16:creationId xmlns:a16="http://schemas.microsoft.com/office/drawing/2014/main" id="{6FC4FEB7-9399-B576-1336-3B54BE3DD364}"/>
                </a:ext>
              </a:extLst>
            </p:cNvPr>
            <p:cNvSpPr/>
            <p:nvPr/>
          </p:nvSpPr>
          <p:spPr>
            <a:xfrm>
              <a:off x="1782675" y="600798"/>
              <a:ext cx="7233556" cy="775121"/>
            </a:xfrm>
            <a:prstGeom prst="roundRect">
              <a:avLst>
                <a:gd name="adj" fmla="val 11998"/>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F218945-3B61-A6EC-7BEE-8CD1E0221564}"/>
                </a:ext>
              </a:extLst>
            </p:cNvPr>
            <p:cNvSpPr txBox="1"/>
            <p:nvPr/>
          </p:nvSpPr>
          <p:spPr>
            <a:xfrm>
              <a:off x="1720948" y="454229"/>
              <a:ext cx="1528882" cy="306467"/>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Original Text</a:t>
              </a:r>
            </a:p>
          </p:txBody>
        </p:sp>
      </p:grpSp>
      <p:grpSp>
        <p:nvGrpSpPr>
          <p:cNvPr id="75" name="Group 74">
            <a:extLst>
              <a:ext uri="{FF2B5EF4-FFF2-40B4-BE49-F238E27FC236}">
                <a16:creationId xmlns:a16="http://schemas.microsoft.com/office/drawing/2014/main" id="{C969EBF4-1EC8-9F6F-068B-E3CD46F15749}"/>
              </a:ext>
            </a:extLst>
          </p:cNvPr>
          <p:cNvGrpSpPr/>
          <p:nvPr/>
        </p:nvGrpSpPr>
        <p:grpSpPr>
          <a:xfrm>
            <a:off x="3260550" y="3398511"/>
            <a:ext cx="14467112" cy="1550242"/>
            <a:chOff x="1782675" y="1699255"/>
            <a:chExt cx="7233556" cy="775121"/>
          </a:xfrm>
        </p:grpSpPr>
        <p:sp>
          <p:nvSpPr>
            <p:cNvPr id="56" name="TextBox 55">
              <a:extLst>
                <a:ext uri="{FF2B5EF4-FFF2-40B4-BE49-F238E27FC236}">
                  <a16:creationId xmlns:a16="http://schemas.microsoft.com/office/drawing/2014/main" id="{BFE4E23C-0C61-2894-25BC-A1CEAF47DB06}"/>
                </a:ext>
              </a:extLst>
            </p:cNvPr>
            <p:cNvSpPr txBox="1"/>
            <p:nvPr/>
          </p:nvSpPr>
          <p:spPr>
            <a:xfrm>
              <a:off x="1942868" y="1958226"/>
              <a:ext cx="6896332" cy="276999"/>
            </a:xfrm>
            <a:prstGeom prst="rect">
              <a:avLst/>
            </a:prstGeom>
            <a:noFill/>
          </p:spPr>
          <p:txBody>
            <a:bodyPr wrap="square" lIns="0" tIns="0" rIns="0" bIns="0" rtlCol="0">
              <a:spAutoFit/>
            </a:bodyPr>
            <a:lstStyle/>
            <a:p>
              <a:pPr algn="l"/>
              <a:r>
                <a:rPr lang="en-US" dirty="0">
                  <a:solidFill>
                    <a:schemeClr val="accent4"/>
                  </a:solidFill>
                </a:rPr>
                <a:t>The quick brown [MASK] jumps over the lazy dog.</a:t>
              </a:r>
            </a:p>
          </p:txBody>
        </p:sp>
        <p:cxnSp>
          <p:nvCxnSpPr>
            <p:cNvPr id="57" name="Straight Connector 56">
              <a:extLst>
                <a:ext uri="{FF2B5EF4-FFF2-40B4-BE49-F238E27FC236}">
                  <a16:creationId xmlns:a16="http://schemas.microsoft.com/office/drawing/2014/main" id="{13855BF6-C665-2428-162C-C373F89BB83D}"/>
                </a:ext>
              </a:extLst>
            </p:cNvPr>
            <p:cNvCxnSpPr>
              <a:cxnSpLocks/>
            </p:cNvCxnSpPr>
            <p:nvPr/>
          </p:nvCxnSpPr>
          <p:spPr>
            <a:xfrm>
              <a:off x="3669886" y="2266950"/>
              <a:ext cx="791664" cy="0"/>
            </a:xfrm>
            <a:prstGeom prst="line">
              <a:avLst/>
            </a:prstGeom>
            <a:ln w="57150">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B0E2FC60-A129-4B3D-A5EE-A67A6D22770F}"/>
                </a:ext>
              </a:extLst>
            </p:cNvPr>
            <p:cNvSpPr/>
            <p:nvPr/>
          </p:nvSpPr>
          <p:spPr>
            <a:xfrm>
              <a:off x="1782675" y="1699255"/>
              <a:ext cx="7233556" cy="775121"/>
            </a:xfrm>
            <a:prstGeom prst="roundRect">
              <a:avLst>
                <a:gd name="adj" fmla="val 11998"/>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277AA627-E86B-1CEC-1FD3-C90DF450D3BF}"/>
              </a:ext>
            </a:extLst>
          </p:cNvPr>
          <p:cNvSpPr txBox="1"/>
          <p:nvPr/>
        </p:nvSpPr>
        <p:spPr>
          <a:xfrm>
            <a:off x="3137096" y="3105373"/>
            <a:ext cx="3695504" cy="612934"/>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80% of the time</a:t>
            </a:r>
          </a:p>
        </p:txBody>
      </p:sp>
      <p:grpSp>
        <p:nvGrpSpPr>
          <p:cNvPr id="72" name="Group 71">
            <a:extLst>
              <a:ext uri="{FF2B5EF4-FFF2-40B4-BE49-F238E27FC236}">
                <a16:creationId xmlns:a16="http://schemas.microsoft.com/office/drawing/2014/main" id="{E6EF9AC3-F41A-92A6-EB7C-8CBEA03E2770}"/>
              </a:ext>
            </a:extLst>
          </p:cNvPr>
          <p:cNvGrpSpPr/>
          <p:nvPr/>
        </p:nvGrpSpPr>
        <p:grpSpPr>
          <a:xfrm>
            <a:off x="3137097" y="5302287"/>
            <a:ext cx="14590566" cy="1843380"/>
            <a:chOff x="1720948" y="2647881"/>
            <a:chExt cx="7295283" cy="921690"/>
          </a:xfrm>
        </p:grpSpPr>
        <p:sp>
          <p:nvSpPr>
            <p:cNvPr id="61" name="TextBox 60">
              <a:extLst>
                <a:ext uri="{FF2B5EF4-FFF2-40B4-BE49-F238E27FC236}">
                  <a16:creationId xmlns:a16="http://schemas.microsoft.com/office/drawing/2014/main" id="{CED0D5DE-BB07-B4B3-B5DB-FA8F8A175F7B}"/>
                </a:ext>
              </a:extLst>
            </p:cNvPr>
            <p:cNvSpPr txBox="1"/>
            <p:nvPr/>
          </p:nvSpPr>
          <p:spPr>
            <a:xfrm>
              <a:off x="1942868" y="3053421"/>
              <a:ext cx="6896332" cy="276999"/>
            </a:xfrm>
            <a:prstGeom prst="rect">
              <a:avLst/>
            </a:prstGeom>
            <a:noFill/>
          </p:spPr>
          <p:txBody>
            <a:bodyPr wrap="square" lIns="0" tIns="0" rIns="0" bIns="0" rtlCol="0">
              <a:spAutoFit/>
            </a:bodyPr>
            <a:lstStyle/>
            <a:p>
              <a:pPr algn="l"/>
              <a:r>
                <a:rPr lang="en-US">
                  <a:solidFill>
                    <a:schemeClr val="accent4"/>
                  </a:solidFill>
                </a:rPr>
                <a:t>The quick brown notebook jumps over the lazy dog.</a:t>
              </a:r>
            </a:p>
          </p:txBody>
        </p:sp>
        <p:cxnSp>
          <p:nvCxnSpPr>
            <p:cNvPr id="62" name="Straight Connector 61">
              <a:extLst>
                <a:ext uri="{FF2B5EF4-FFF2-40B4-BE49-F238E27FC236}">
                  <a16:creationId xmlns:a16="http://schemas.microsoft.com/office/drawing/2014/main" id="{54837D50-6704-4A8D-1F9D-FB49CEC93C69}"/>
                </a:ext>
              </a:extLst>
            </p:cNvPr>
            <p:cNvCxnSpPr>
              <a:cxnSpLocks/>
            </p:cNvCxnSpPr>
            <p:nvPr/>
          </p:nvCxnSpPr>
          <p:spPr>
            <a:xfrm>
              <a:off x="3657600" y="3330420"/>
              <a:ext cx="990600" cy="0"/>
            </a:xfrm>
            <a:prstGeom prst="line">
              <a:avLst/>
            </a:prstGeom>
            <a:ln w="57150">
              <a:tailEnd type="non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546BC2E7-562C-70E7-A310-3F82E29386F0}"/>
                </a:ext>
              </a:extLst>
            </p:cNvPr>
            <p:cNvSpPr/>
            <p:nvPr/>
          </p:nvSpPr>
          <p:spPr>
            <a:xfrm>
              <a:off x="1782675" y="2794450"/>
              <a:ext cx="7233556" cy="775121"/>
            </a:xfrm>
            <a:prstGeom prst="roundRect">
              <a:avLst>
                <a:gd name="adj" fmla="val 11998"/>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2100B2F6-E601-1DD2-4E2F-3085D1D73338}"/>
                </a:ext>
              </a:extLst>
            </p:cNvPr>
            <p:cNvSpPr txBox="1"/>
            <p:nvPr/>
          </p:nvSpPr>
          <p:spPr>
            <a:xfrm>
              <a:off x="1720948" y="2647881"/>
              <a:ext cx="1847752" cy="306467"/>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10% of the time</a:t>
              </a:r>
            </a:p>
          </p:txBody>
        </p:sp>
      </p:grpSp>
      <p:grpSp>
        <p:nvGrpSpPr>
          <p:cNvPr id="71" name="Group 70">
            <a:extLst>
              <a:ext uri="{FF2B5EF4-FFF2-40B4-BE49-F238E27FC236}">
                <a16:creationId xmlns:a16="http://schemas.microsoft.com/office/drawing/2014/main" id="{3E23E7F0-4BD1-25D4-225C-EC223F7F43E6}"/>
              </a:ext>
            </a:extLst>
          </p:cNvPr>
          <p:cNvGrpSpPr/>
          <p:nvPr/>
        </p:nvGrpSpPr>
        <p:grpSpPr>
          <a:xfrm>
            <a:off x="3137097" y="7499203"/>
            <a:ext cx="14590566" cy="1843380"/>
            <a:chOff x="1720948" y="3749601"/>
            <a:chExt cx="7295283" cy="921690"/>
          </a:xfrm>
        </p:grpSpPr>
        <p:sp>
          <p:nvSpPr>
            <p:cNvPr id="66" name="TextBox 65">
              <a:extLst>
                <a:ext uri="{FF2B5EF4-FFF2-40B4-BE49-F238E27FC236}">
                  <a16:creationId xmlns:a16="http://schemas.microsoft.com/office/drawing/2014/main" id="{DC0F9BBD-D56C-A812-DE76-61EBB65F2CA9}"/>
                </a:ext>
              </a:extLst>
            </p:cNvPr>
            <p:cNvSpPr txBox="1"/>
            <p:nvPr/>
          </p:nvSpPr>
          <p:spPr>
            <a:xfrm>
              <a:off x="1942868" y="4155141"/>
              <a:ext cx="6896332" cy="276999"/>
            </a:xfrm>
            <a:prstGeom prst="rect">
              <a:avLst/>
            </a:prstGeom>
            <a:noFill/>
          </p:spPr>
          <p:txBody>
            <a:bodyPr wrap="square" lIns="0" tIns="0" rIns="0" bIns="0" rtlCol="0">
              <a:spAutoFit/>
            </a:bodyPr>
            <a:lstStyle/>
            <a:p>
              <a:pPr algn="l"/>
              <a:r>
                <a:rPr lang="en-US">
                  <a:solidFill>
                    <a:schemeClr val="accent4"/>
                  </a:solidFill>
                </a:rPr>
                <a:t>The quick brown fox jumps over the lazy dog.</a:t>
              </a:r>
            </a:p>
          </p:txBody>
        </p:sp>
        <p:cxnSp>
          <p:nvCxnSpPr>
            <p:cNvPr id="67" name="Straight Connector 66">
              <a:extLst>
                <a:ext uri="{FF2B5EF4-FFF2-40B4-BE49-F238E27FC236}">
                  <a16:creationId xmlns:a16="http://schemas.microsoft.com/office/drawing/2014/main" id="{1583DBA3-8968-1099-61C5-E5012419B56C}"/>
                </a:ext>
              </a:extLst>
            </p:cNvPr>
            <p:cNvCxnSpPr>
              <a:cxnSpLocks/>
            </p:cNvCxnSpPr>
            <p:nvPr/>
          </p:nvCxnSpPr>
          <p:spPr>
            <a:xfrm>
              <a:off x="3669886" y="4432140"/>
              <a:ext cx="330614" cy="0"/>
            </a:xfrm>
            <a:prstGeom prst="line">
              <a:avLst/>
            </a:prstGeom>
            <a:ln w="57150">
              <a:tailEnd type="non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FC0908B-9D6B-8C3E-13C6-84AA1F3031E5}"/>
                </a:ext>
              </a:extLst>
            </p:cNvPr>
            <p:cNvSpPr/>
            <p:nvPr/>
          </p:nvSpPr>
          <p:spPr>
            <a:xfrm>
              <a:off x="1782675" y="3896170"/>
              <a:ext cx="7233556" cy="775121"/>
            </a:xfrm>
            <a:prstGeom prst="roundRect">
              <a:avLst>
                <a:gd name="adj" fmla="val 11998"/>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67AAC2C-F37C-051A-64BF-F722ABCC5C7E}"/>
                </a:ext>
              </a:extLst>
            </p:cNvPr>
            <p:cNvSpPr txBox="1"/>
            <p:nvPr/>
          </p:nvSpPr>
          <p:spPr>
            <a:xfrm>
              <a:off x="1720948" y="3749601"/>
              <a:ext cx="1847752" cy="306467"/>
            </a:xfrm>
            <a:prstGeom prst="roundRect">
              <a:avLst/>
            </a:prstGeom>
            <a:solidFill>
              <a:schemeClr val="accent4"/>
            </a:solidFill>
            <a:ln w="38100">
              <a:solidFill>
                <a:schemeClr val="accent4"/>
              </a:solidFill>
            </a:ln>
          </p:spPr>
          <p:txBody>
            <a:bodyPr wrap="square" lIns="0" tIns="0" rIns="0" bIns="0" rtlCol="0">
              <a:spAutoFit/>
            </a:bodyPr>
            <a:lstStyle/>
            <a:p>
              <a:pPr algn="ctr"/>
              <a:r>
                <a:rPr lang="en-US">
                  <a:solidFill>
                    <a:schemeClr val="bg1"/>
                  </a:solidFill>
                  <a:latin typeface="+mj-lt"/>
                </a:rPr>
                <a:t>10% of the time</a:t>
              </a:r>
            </a:p>
          </p:txBody>
        </p:sp>
      </p:grpSp>
      <p:sp>
        <p:nvSpPr>
          <p:cNvPr id="77" name="Callout: Line 76">
            <a:extLst>
              <a:ext uri="{FF2B5EF4-FFF2-40B4-BE49-F238E27FC236}">
                <a16:creationId xmlns:a16="http://schemas.microsoft.com/office/drawing/2014/main" id="{37C374F8-DC9D-F141-0338-BA63C026141E}"/>
              </a:ext>
            </a:extLst>
          </p:cNvPr>
          <p:cNvSpPr/>
          <p:nvPr/>
        </p:nvSpPr>
        <p:spPr>
          <a:xfrm>
            <a:off x="560336" y="4285785"/>
            <a:ext cx="2346151" cy="1343958"/>
          </a:xfrm>
          <a:prstGeom prst="borderCallout1">
            <a:avLst>
              <a:gd name="adj1" fmla="val -1510"/>
              <a:gd name="adj2" fmla="val 50127"/>
              <a:gd name="adj3" fmla="val 45357"/>
              <a:gd name="adj4" fmla="val 42837"/>
            </a:avLst>
          </a:prstGeom>
          <a:solidFill>
            <a:schemeClr val="accent5">
              <a:lumMod val="40000"/>
              <a:lumOff val="60000"/>
            </a:schemeClr>
          </a:solidFill>
          <a:ln w="50800">
            <a:solidFill>
              <a:schemeClr val="accent5">
                <a:lumMod val="40000"/>
                <a:lumOff val="60000"/>
              </a:schemeClr>
            </a:solidFill>
            <a:headEnd type="none" w="med" len="lg"/>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wrap="square" lIns="177800" tIns="177800" rIns="177800" bIns="177800" rtlCol="0" anchor="ctr">
            <a:spAutoFit/>
          </a:bodyPr>
          <a:lstStyle/>
          <a:p>
            <a:pPr algn="ctr"/>
            <a:r>
              <a:rPr lang="en-US" sz="3200" dirty="0">
                <a:solidFill>
                  <a:srgbClr val="000000"/>
                </a:solidFill>
              </a:rPr>
              <a:t>language modeling</a:t>
            </a:r>
          </a:p>
        </p:txBody>
      </p:sp>
    </p:spTree>
    <p:extLst>
      <p:ext uri="{BB962C8B-B14F-4D97-AF65-F5344CB8AC3E}">
        <p14:creationId xmlns:p14="http://schemas.microsoft.com/office/powerpoint/2010/main" val="151650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76F0F6C9-147B-D5F9-9DAD-6DC54C7BB693}"/>
              </a:ext>
            </a:extLst>
          </p:cNvPr>
          <p:cNvPicPr>
            <a:picLocks noChangeAspect="1"/>
          </p:cNvPicPr>
          <p:nvPr/>
        </p:nvPicPr>
        <p:blipFill>
          <a:blip r:embed="rId3"/>
          <a:stretch>
            <a:fillRect/>
          </a:stretch>
        </p:blipFill>
        <p:spPr>
          <a:xfrm>
            <a:off x="0" y="618764"/>
            <a:ext cx="18288000" cy="9049472"/>
          </a:xfrm>
          <a:prstGeom prst="rect">
            <a:avLst/>
          </a:prstGeom>
        </p:spPr>
      </p:pic>
    </p:spTree>
    <p:extLst>
      <p:ext uri="{BB962C8B-B14F-4D97-AF65-F5344CB8AC3E}">
        <p14:creationId xmlns:p14="http://schemas.microsoft.com/office/powerpoint/2010/main" val="233514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DA3D-F18C-14A4-879D-1A74F0B7C9A1}"/>
              </a:ext>
            </a:extLst>
          </p:cNvPr>
          <p:cNvSpPr>
            <a:spLocks noGrp="1"/>
          </p:cNvSpPr>
          <p:nvPr>
            <p:ph type="title"/>
          </p:nvPr>
        </p:nvSpPr>
        <p:spPr/>
        <p:txBody>
          <a:bodyPr>
            <a:normAutofit/>
          </a:bodyPr>
          <a:lstStyle/>
          <a:p>
            <a:r>
              <a:rPr lang="en-US"/>
              <a:t>Comparing GPT-1 and BERT</a:t>
            </a:r>
          </a:p>
        </p:txBody>
      </p:sp>
      <p:sp>
        <p:nvSpPr>
          <p:cNvPr id="72" name="Content Placeholder 71">
            <a:extLst>
              <a:ext uri="{FF2B5EF4-FFF2-40B4-BE49-F238E27FC236}">
                <a16:creationId xmlns:a16="http://schemas.microsoft.com/office/drawing/2014/main" id="{86385571-3E61-F598-9B82-B7769A44C97A}"/>
              </a:ext>
            </a:extLst>
          </p:cNvPr>
          <p:cNvSpPr>
            <a:spLocks noGrp="1"/>
          </p:cNvSpPr>
          <p:nvPr>
            <p:ph sz="half" idx="1"/>
          </p:nvPr>
        </p:nvSpPr>
        <p:spPr>
          <a:xfrm>
            <a:off x="1257300" y="2889676"/>
            <a:ext cx="7772400" cy="6849636"/>
          </a:xfrm>
        </p:spPr>
        <p:txBody>
          <a:bodyPr/>
          <a:lstStyle/>
          <a:p>
            <a:pPr marL="571500" indent="-571500"/>
            <a:r>
              <a:rPr lang="en-US" dirty="0"/>
              <a:t>Decoder only model</a:t>
            </a:r>
          </a:p>
          <a:p>
            <a:pPr marL="571500" indent="-571500"/>
            <a:r>
              <a:rPr lang="en-US" dirty="0"/>
              <a:t>Unidirectional representation of words</a:t>
            </a:r>
          </a:p>
          <a:p>
            <a:pPr marL="571500" indent="-571500"/>
            <a:r>
              <a:rPr lang="en-US" dirty="0"/>
              <a:t>Better for tasks that involve text generation such as dialogue and creative writing.</a:t>
            </a:r>
          </a:p>
          <a:p>
            <a:pPr marL="571500" indent="-571500"/>
            <a:r>
              <a:rPr lang="en-US" dirty="0"/>
              <a:t>Learned positional embeddings</a:t>
            </a:r>
          </a:p>
          <a:p>
            <a:pPr marL="571500" indent="-571500"/>
            <a:r>
              <a:rPr lang="en-US" dirty="0"/>
              <a:t>117 million parameters</a:t>
            </a:r>
          </a:p>
        </p:txBody>
      </p:sp>
      <p:sp>
        <p:nvSpPr>
          <p:cNvPr id="73" name="Content Placeholder 72">
            <a:extLst>
              <a:ext uri="{FF2B5EF4-FFF2-40B4-BE49-F238E27FC236}">
                <a16:creationId xmlns:a16="http://schemas.microsoft.com/office/drawing/2014/main" id="{D746DF79-0C11-9FE2-F3FB-3E5AB898AB73}"/>
              </a:ext>
            </a:extLst>
          </p:cNvPr>
          <p:cNvSpPr>
            <a:spLocks noGrp="1"/>
          </p:cNvSpPr>
          <p:nvPr>
            <p:ph sz="half" idx="2"/>
          </p:nvPr>
        </p:nvSpPr>
        <p:spPr>
          <a:xfrm>
            <a:off x="9258300" y="2900700"/>
            <a:ext cx="7772400" cy="6849636"/>
          </a:xfrm>
        </p:spPr>
        <p:txBody>
          <a:bodyPr/>
          <a:lstStyle/>
          <a:p>
            <a:pPr marL="571500" indent="-571500">
              <a:buFont typeface="Arial" panose="020B0604020202020204" pitchFamily="34" charset="0"/>
              <a:buChar char="•"/>
            </a:pPr>
            <a:r>
              <a:rPr lang="en-US"/>
              <a:t>Encoder only model</a:t>
            </a:r>
          </a:p>
          <a:p>
            <a:pPr marL="571500" indent="-571500">
              <a:buFont typeface="Arial" panose="020B0604020202020204" pitchFamily="34" charset="0"/>
              <a:buChar char="•"/>
            </a:pPr>
            <a:r>
              <a:rPr lang="en-US"/>
              <a:t>Bidirectional representation of words</a:t>
            </a:r>
          </a:p>
          <a:p>
            <a:pPr marL="571500" indent="-571500">
              <a:buFont typeface="Arial" panose="020B0604020202020204" pitchFamily="34" charset="0"/>
              <a:buChar char="•"/>
            </a:pPr>
            <a:r>
              <a:rPr lang="en-US"/>
              <a:t>Better suited for tasks like sentiment analysis or natural language understanding</a:t>
            </a:r>
          </a:p>
          <a:p>
            <a:pPr marL="571500" indent="-571500">
              <a:buFont typeface="Arial" panose="020B0604020202020204" pitchFamily="34" charset="0"/>
              <a:buChar char="•"/>
            </a:pPr>
            <a:r>
              <a:rPr lang="en-US"/>
              <a:t>Sinusoidal embeddings</a:t>
            </a:r>
          </a:p>
          <a:p>
            <a:pPr marL="571500" indent="-571500">
              <a:buFont typeface="Arial" panose="020B0604020202020204" pitchFamily="34" charset="0"/>
              <a:buChar char="•"/>
            </a:pPr>
            <a:r>
              <a:rPr lang="en-US"/>
              <a:t>345 million parameters</a:t>
            </a:r>
          </a:p>
        </p:txBody>
      </p:sp>
      <p:sp>
        <p:nvSpPr>
          <p:cNvPr id="80" name="TextBox 79">
            <a:extLst>
              <a:ext uri="{FF2B5EF4-FFF2-40B4-BE49-F238E27FC236}">
                <a16:creationId xmlns:a16="http://schemas.microsoft.com/office/drawing/2014/main" id="{F35F8A5C-C5BB-5A06-A5FF-7A7391644765}"/>
              </a:ext>
            </a:extLst>
          </p:cNvPr>
          <p:cNvSpPr txBox="1"/>
          <p:nvPr/>
        </p:nvSpPr>
        <p:spPr>
          <a:xfrm>
            <a:off x="1257301" y="1677147"/>
            <a:ext cx="7772398" cy="830997"/>
          </a:xfrm>
          <a:prstGeom prst="rect">
            <a:avLst/>
          </a:prstGeom>
          <a:solidFill>
            <a:schemeClr val="accent4"/>
          </a:solidFill>
        </p:spPr>
        <p:txBody>
          <a:bodyPr wrap="square" rtlCol="0">
            <a:spAutoFit/>
          </a:bodyPr>
          <a:lstStyle/>
          <a:p>
            <a:pPr algn="ctr"/>
            <a:r>
              <a:rPr lang="en-US" sz="4800">
                <a:solidFill>
                  <a:schemeClr val="bg1"/>
                </a:solidFill>
                <a:latin typeface="+mj-lt"/>
              </a:rPr>
              <a:t>GPT-1</a:t>
            </a:r>
          </a:p>
        </p:txBody>
      </p:sp>
      <p:sp>
        <p:nvSpPr>
          <p:cNvPr id="81" name="TextBox 80">
            <a:extLst>
              <a:ext uri="{FF2B5EF4-FFF2-40B4-BE49-F238E27FC236}">
                <a16:creationId xmlns:a16="http://schemas.microsoft.com/office/drawing/2014/main" id="{4120C3EA-2261-F567-29E2-1AA23332B81C}"/>
              </a:ext>
            </a:extLst>
          </p:cNvPr>
          <p:cNvSpPr txBox="1"/>
          <p:nvPr/>
        </p:nvSpPr>
        <p:spPr>
          <a:xfrm>
            <a:off x="9258300" y="1677147"/>
            <a:ext cx="7772400" cy="830997"/>
          </a:xfrm>
          <a:prstGeom prst="rect">
            <a:avLst/>
          </a:prstGeom>
          <a:solidFill>
            <a:schemeClr val="accent4"/>
          </a:solidFill>
        </p:spPr>
        <p:txBody>
          <a:bodyPr wrap="square" rtlCol="0">
            <a:spAutoFit/>
          </a:bodyPr>
          <a:lstStyle/>
          <a:p>
            <a:pPr algn="ctr"/>
            <a:r>
              <a:rPr lang="en-US" sz="4800">
                <a:solidFill>
                  <a:schemeClr val="bg1"/>
                </a:solidFill>
                <a:latin typeface="+mj-lt"/>
              </a:rPr>
              <a:t>BERT</a:t>
            </a:r>
          </a:p>
        </p:txBody>
      </p:sp>
    </p:spTree>
    <p:extLst>
      <p:ext uri="{BB962C8B-B14F-4D97-AF65-F5344CB8AC3E}">
        <p14:creationId xmlns:p14="http://schemas.microsoft.com/office/powerpoint/2010/main" val="224949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92119B47-6FB8-A5EB-CB5F-CBEAE3BE03E5}"/>
              </a:ext>
            </a:extLst>
          </p:cNvPr>
          <p:cNvCxnSpPr>
            <a:cxnSpLocks/>
          </p:cNvCxnSpPr>
          <p:nvPr/>
        </p:nvCxnSpPr>
        <p:spPr>
          <a:xfrm>
            <a:off x="-533400" y="5546694"/>
            <a:ext cx="18415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F7956D4-CB09-C248-26B7-AA2E5B756843}"/>
              </a:ext>
            </a:extLst>
          </p:cNvPr>
          <p:cNvSpPr>
            <a:spLocks noGrp="1"/>
          </p:cNvSpPr>
          <p:nvPr>
            <p:ph type="title"/>
          </p:nvPr>
        </p:nvSpPr>
        <p:spPr/>
        <p:txBody>
          <a:bodyPr>
            <a:normAutofit/>
          </a:bodyPr>
          <a:lstStyle/>
          <a:p>
            <a:r>
              <a:rPr lang="en-US" dirty="0"/>
              <a:t>Timelines</a:t>
            </a:r>
          </a:p>
        </p:txBody>
      </p:sp>
      <p:grpSp>
        <p:nvGrpSpPr>
          <p:cNvPr id="7" name="Group 6">
            <a:extLst>
              <a:ext uri="{FF2B5EF4-FFF2-40B4-BE49-F238E27FC236}">
                <a16:creationId xmlns:a16="http://schemas.microsoft.com/office/drawing/2014/main" id="{CC5995CB-784C-8A47-3C48-A4202C0F272B}"/>
              </a:ext>
            </a:extLst>
          </p:cNvPr>
          <p:cNvGrpSpPr/>
          <p:nvPr/>
        </p:nvGrpSpPr>
        <p:grpSpPr>
          <a:xfrm>
            <a:off x="1516244" y="3467050"/>
            <a:ext cx="2560320" cy="3359804"/>
            <a:chOff x="758122" y="1385561"/>
            <a:chExt cx="1280160" cy="1679902"/>
          </a:xfrm>
        </p:grpSpPr>
        <p:sp>
          <p:nvSpPr>
            <p:cNvPr id="8" name="Oval 7">
              <a:extLst>
                <a:ext uri="{FF2B5EF4-FFF2-40B4-BE49-F238E27FC236}">
                  <a16:creationId xmlns:a16="http://schemas.microsoft.com/office/drawing/2014/main" id="{35161FFB-6D20-03ED-D6A7-030BFF56E129}"/>
                </a:ext>
              </a:extLst>
            </p:cNvPr>
            <p:cNvSpPr/>
            <p:nvPr/>
          </p:nvSpPr>
          <p:spPr>
            <a:xfrm>
              <a:off x="758122" y="1785303"/>
              <a:ext cx="1280160" cy="12801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DO" sz="4200" dirty="0">
                  <a:solidFill>
                    <a:schemeClr val="accent4"/>
                  </a:solidFill>
                  <a:latin typeface="+mj-lt"/>
                </a:rPr>
                <a:t>GPT-1</a:t>
              </a:r>
            </a:p>
          </p:txBody>
        </p:sp>
        <p:sp>
          <p:nvSpPr>
            <p:cNvPr id="36" name="Content Placeholder 71">
              <a:extLst>
                <a:ext uri="{FF2B5EF4-FFF2-40B4-BE49-F238E27FC236}">
                  <a16:creationId xmlns:a16="http://schemas.microsoft.com/office/drawing/2014/main" id="{A03008B1-B6DA-9684-3DAB-3A4F912834DC}"/>
                </a:ext>
              </a:extLst>
            </p:cNvPr>
            <p:cNvSpPr txBox="1">
              <a:spLocks/>
            </p:cNvSpPr>
            <p:nvPr/>
          </p:nvSpPr>
          <p:spPr>
            <a:xfrm>
              <a:off x="896823" y="1385561"/>
              <a:ext cx="1002759" cy="369332"/>
            </a:xfrm>
            <a:prstGeom prst="rect">
              <a:avLst/>
            </a:prstGeom>
            <a:noFill/>
          </p:spPr>
          <p:txBody>
            <a:bodyPr wrap="square" lIns="0" tIns="0" rIns="0" bIns="0" rtlCol="0">
              <a:spAutoFit/>
            </a:bodyPr>
            <a:lstStyle>
              <a:defPPr>
                <a:defRPr lang="en-US"/>
              </a:defPPr>
              <a:lvl1pPr algn="ctr">
                <a:defRPr sz="2400">
                  <a:solidFill>
                    <a:schemeClr val="accent4"/>
                  </a:solidFill>
                  <a:latin typeface="+mj-lt"/>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4800" dirty="0"/>
                <a:t>2018</a:t>
              </a:r>
            </a:p>
          </p:txBody>
        </p:sp>
      </p:grpSp>
      <p:grpSp>
        <p:nvGrpSpPr>
          <p:cNvPr id="9" name="Group 8">
            <a:extLst>
              <a:ext uri="{FF2B5EF4-FFF2-40B4-BE49-F238E27FC236}">
                <a16:creationId xmlns:a16="http://schemas.microsoft.com/office/drawing/2014/main" id="{C968A1AA-EC70-2A6D-7BCD-DE683BA0B15B}"/>
              </a:ext>
            </a:extLst>
          </p:cNvPr>
          <p:cNvGrpSpPr/>
          <p:nvPr/>
        </p:nvGrpSpPr>
        <p:grpSpPr>
          <a:xfrm>
            <a:off x="5431110" y="3467050"/>
            <a:ext cx="2560320" cy="3359804"/>
            <a:chOff x="758122" y="1385561"/>
            <a:chExt cx="1280160" cy="1679902"/>
          </a:xfrm>
        </p:grpSpPr>
        <p:sp>
          <p:nvSpPr>
            <p:cNvPr id="10" name="Oval 9">
              <a:extLst>
                <a:ext uri="{FF2B5EF4-FFF2-40B4-BE49-F238E27FC236}">
                  <a16:creationId xmlns:a16="http://schemas.microsoft.com/office/drawing/2014/main" id="{253CF06C-E8B1-D89D-3C93-03B115549D65}"/>
                </a:ext>
              </a:extLst>
            </p:cNvPr>
            <p:cNvSpPr/>
            <p:nvPr/>
          </p:nvSpPr>
          <p:spPr>
            <a:xfrm>
              <a:off x="758122" y="1785303"/>
              <a:ext cx="1280160" cy="12801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DO" sz="4200" dirty="0">
                  <a:solidFill>
                    <a:schemeClr val="accent4"/>
                  </a:solidFill>
                  <a:latin typeface="+mj-lt"/>
                </a:rPr>
                <a:t>GPT-2</a:t>
              </a:r>
            </a:p>
          </p:txBody>
        </p:sp>
        <p:sp>
          <p:nvSpPr>
            <p:cNvPr id="13" name="Content Placeholder 71">
              <a:extLst>
                <a:ext uri="{FF2B5EF4-FFF2-40B4-BE49-F238E27FC236}">
                  <a16:creationId xmlns:a16="http://schemas.microsoft.com/office/drawing/2014/main" id="{B20BD73F-F423-5DE8-E418-E100F1B6E1F2}"/>
                </a:ext>
              </a:extLst>
            </p:cNvPr>
            <p:cNvSpPr txBox="1">
              <a:spLocks/>
            </p:cNvSpPr>
            <p:nvPr/>
          </p:nvSpPr>
          <p:spPr>
            <a:xfrm>
              <a:off x="896823" y="1385561"/>
              <a:ext cx="1002759" cy="369332"/>
            </a:xfrm>
            <a:prstGeom prst="rect">
              <a:avLst/>
            </a:prstGeom>
            <a:noFill/>
          </p:spPr>
          <p:txBody>
            <a:bodyPr wrap="square" lIns="0" tIns="0" rIns="0" bIns="0" rtlCol="0">
              <a:spAutoFit/>
            </a:bodyPr>
            <a:lstStyle>
              <a:defPPr>
                <a:defRPr lang="en-US"/>
              </a:defPPr>
              <a:lvl1pPr algn="ctr">
                <a:defRPr sz="2400">
                  <a:solidFill>
                    <a:schemeClr val="accent4"/>
                  </a:solidFill>
                  <a:latin typeface="+mj-lt"/>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4800" dirty="0"/>
                <a:t>2019</a:t>
              </a:r>
            </a:p>
          </p:txBody>
        </p:sp>
      </p:grpSp>
      <p:grpSp>
        <p:nvGrpSpPr>
          <p:cNvPr id="16" name="Group 15">
            <a:extLst>
              <a:ext uri="{FF2B5EF4-FFF2-40B4-BE49-F238E27FC236}">
                <a16:creationId xmlns:a16="http://schemas.microsoft.com/office/drawing/2014/main" id="{4D3E7C78-0849-D373-03CF-989B09178C4D}"/>
              </a:ext>
            </a:extLst>
          </p:cNvPr>
          <p:cNvGrpSpPr/>
          <p:nvPr/>
        </p:nvGrpSpPr>
        <p:grpSpPr>
          <a:xfrm>
            <a:off x="9345976" y="3467050"/>
            <a:ext cx="2560320" cy="3359804"/>
            <a:chOff x="758122" y="1385561"/>
            <a:chExt cx="1280160" cy="1679902"/>
          </a:xfrm>
        </p:grpSpPr>
        <p:sp>
          <p:nvSpPr>
            <p:cNvPr id="17" name="Oval 16">
              <a:extLst>
                <a:ext uri="{FF2B5EF4-FFF2-40B4-BE49-F238E27FC236}">
                  <a16:creationId xmlns:a16="http://schemas.microsoft.com/office/drawing/2014/main" id="{2DEC4FAA-D21E-6FCB-5CB9-20DFE0149913}"/>
                </a:ext>
              </a:extLst>
            </p:cNvPr>
            <p:cNvSpPr/>
            <p:nvPr/>
          </p:nvSpPr>
          <p:spPr>
            <a:xfrm>
              <a:off x="758122" y="1785303"/>
              <a:ext cx="1280160" cy="12801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DO" sz="4200" dirty="0">
                  <a:solidFill>
                    <a:schemeClr val="accent4"/>
                  </a:solidFill>
                  <a:latin typeface="+mj-lt"/>
                </a:rPr>
                <a:t>GPT-3</a:t>
              </a:r>
            </a:p>
          </p:txBody>
        </p:sp>
        <p:sp>
          <p:nvSpPr>
            <p:cNvPr id="20" name="Content Placeholder 71">
              <a:extLst>
                <a:ext uri="{FF2B5EF4-FFF2-40B4-BE49-F238E27FC236}">
                  <a16:creationId xmlns:a16="http://schemas.microsoft.com/office/drawing/2014/main" id="{4B9722CB-965B-06B7-6AA1-E66C553C8693}"/>
                </a:ext>
              </a:extLst>
            </p:cNvPr>
            <p:cNvSpPr txBox="1">
              <a:spLocks/>
            </p:cNvSpPr>
            <p:nvPr/>
          </p:nvSpPr>
          <p:spPr>
            <a:xfrm>
              <a:off x="896823" y="1385561"/>
              <a:ext cx="1002759" cy="369332"/>
            </a:xfrm>
            <a:prstGeom prst="rect">
              <a:avLst/>
            </a:prstGeom>
            <a:noFill/>
          </p:spPr>
          <p:txBody>
            <a:bodyPr wrap="square" lIns="0" tIns="0" rIns="0" bIns="0" rtlCol="0">
              <a:spAutoFit/>
            </a:bodyPr>
            <a:lstStyle>
              <a:defPPr>
                <a:defRPr lang="en-US"/>
              </a:defPPr>
              <a:lvl1pPr algn="ctr">
                <a:defRPr sz="2400">
                  <a:solidFill>
                    <a:schemeClr val="accent4"/>
                  </a:solidFill>
                  <a:latin typeface="+mj-lt"/>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4800"/>
                <a:t>2020</a:t>
              </a:r>
            </a:p>
          </p:txBody>
        </p:sp>
      </p:grpSp>
      <p:grpSp>
        <p:nvGrpSpPr>
          <p:cNvPr id="21" name="Group 20">
            <a:extLst>
              <a:ext uri="{FF2B5EF4-FFF2-40B4-BE49-F238E27FC236}">
                <a16:creationId xmlns:a16="http://schemas.microsoft.com/office/drawing/2014/main" id="{E77A3E5F-BFDF-417B-1E37-083F86B104AB}"/>
              </a:ext>
            </a:extLst>
          </p:cNvPr>
          <p:cNvGrpSpPr/>
          <p:nvPr/>
        </p:nvGrpSpPr>
        <p:grpSpPr>
          <a:xfrm>
            <a:off x="13260842" y="3467050"/>
            <a:ext cx="2596896" cy="3359804"/>
            <a:chOff x="758122" y="1385561"/>
            <a:chExt cx="1298448" cy="1679902"/>
          </a:xfrm>
        </p:grpSpPr>
        <p:sp>
          <p:nvSpPr>
            <p:cNvPr id="22" name="Oval 21">
              <a:extLst>
                <a:ext uri="{FF2B5EF4-FFF2-40B4-BE49-F238E27FC236}">
                  <a16:creationId xmlns:a16="http://schemas.microsoft.com/office/drawing/2014/main" id="{55619517-2AAC-1EA0-D755-3B39D0230B25}"/>
                </a:ext>
              </a:extLst>
            </p:cNvPr>
            <p:cNvSpPr/>
            <p:nvPr/>
          </p:nvSpPr>
          <p:spPr>
            <a:xfrm>
              <a:off x="758122" y="1785303"/>
              <a:ext cx="1298448" cy="12801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DO" sz="4200" dirty="0">
                  <a:solidFill>
                    <a:schemeClr val="accent4"/>
                  </a:solidFill>
                  <a:latin typeface="+mj-lt"/>
                </a:rPr>
                <a:t>GPT-4</a:t>
              </a:r>
            </a:p>
          </p:txBody>
        </p:sp>
        <p:sp>
          <p:nvSpPr>
            <p:cNvPr id="23" name="Content Placeholder 71">
              <a:extLst>
                <a:ext uri="{FF2B5EF4-FFF2-40B4-BE49-F238E27FC236}">
                  <a16:creationId xmlns:a16="http://schemas.microsoft.com/office/drawing/2014/main" id="{8737D0C6-E58F-0D12-86DA-DDA9652EE8BF}"/>
                </a:ext>
              </a:extLst>
            </p:cNvPr>
            <p:cNvSpPr txBox="1">
              <a:spLocks/>
            </p:cNvSpPr>
            <p:nvPr/>
          </p:nvSpPr>
          <p:spPr>
            <a:xfrm>
              <a:off x="896823" y="1385561"/>
              <a:ext cx="1002759" cy="369332"/>
            </a:xfrm>
            <a:prstGeom prst="rect">
              <a:avLst/>
            </a:prstGeom>
            <a:noFill/>
          </p:spPr>
          <p:txBody>
            <a:bodyPr wrap="square" lIns="0" tIns="0" rIns="0" bIns="0" rtlCol="0">
              <a:spAutoFit/>
            </a:bodyPr>
            <a:lstStyle>
              <a:defPPr>
                <a:defRPr lang="en-US"/>
              </a:defPPr>
              <a:lvl1pPr algn="ctr">
                <a:defRPr sz="2400">
                  <a:solidFill>
                    <a:schemeClr val="accent4"/>
                  </a:solidFill>
                  <a:latin typeface="+mj-lt"/>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4800"/>
                <a:t>2023</a:t>
              </a:r>
            </a:p>
          </p:txBody>
        </p:sp>
      </p:grpSp>
      <p:sp>
        <p:nvSpPr>
          <p:cNvPr id="29" name="Text Placeholder 28">
            <a:extLst>
              <a:ext uri="{FF2B5EF4-FFF2-40B4-BE49-F238E27FC236}">
                <a16:creationId xmlns:a16="http://schemas.microsoft.com/office/drawing/2014/main" id="{E814823B-A478-35A5-FDED-15C53555387F}"/>
              </a:ext>
            </a:extLst>
          </p:cNvPr>
          <p:cNvSpPr>
            <a:spLocks noGrp="1"/>
          </p:cNvSpPr>
          <p:nvPr>
            <p:ph type="body" sz="quarter" idx="10"/>
          </p:nvPr>
        </p:nvSpPr>
        <p:spPr/>
        <p:txBody>
          <a:bodyPr/>
          <a:lstStyle/>
          <a:p>
            <a:r>
              <a:rPr lang="en-US" dirty="0"/>
              <a:t>GPT</a:t>
            </a:r>
          </a:p>
        </p:txBody>
      </p:sp>
      <p:sp>
        <p:nvSpPr>
          <p:cNvPr id="30" name="Content Placeholder 71">
            <a:extLst>
              <a:ext uri="{FF2B5EF4-FFF2-40B4-BE49-F238E27FC236}">
                <a16:creationId xmlns:a16="http://schemas.microsoft.com/office/drawing/2014/main" id="{8F3A7D06-B2ED-45A6-67B7-7D8141ED9597}"/>
              </a:ext>
            </a:extLst>
          </p:cNvPr>
          <p:cNvSpPr txBox="1">
            <a:spLocks/>
          </p:cNvSpPr>
          <p:nvPr/>
        </p:nvSpPr>
        <p:spPr>
          <a:xfrm>
            <a:off x="970445" y="7091758"/>
            <a:ext cx="3637226" cy="1608680"/>
          </a:xfrm>
          <a:prstGeom prst="rect">
            <a:avLst/>
          </a:prstGeom>
        </p:spPr>
        <p:txBody>
          <a:bodyPr>
            <a:norm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pPr algn="ctr"/>
            <a:r>
              <a:rPr lang="en-US" sz="3600" dirty="0"/>
              <a:t>117M params</a:t>
            </a:r>
          </a:p>
          <a:p>
            <a:pPr algn="ctr"/>
            <a:r>
              <a:rPr lang="en-US" sz="3600" dirty="0"/>
              <a:t>3.3B Tokens</a:t>
            </a:r>
          </a:p>
          <a:p>
            <a:pPr algn="ctr"/>
            <a:endParaRPr lang="en-US" sz="3600" dirty="0"/>
          </a:p>
          <a:p>
            <a:pPr algn="ctr"/>
            <a:endParaRPr lang="en-US" sz="3600" dirty="0"/>
          </a:p>
        </p:txBody>
      </p:sp>
      <p:sp>
        <p:nvSpPr>
          <p:cNvPr id="43" name="Content Placeholder 71">
            <a:extLst>
              <a:ext uri="{FF2B5EF4-FFF2-40B4-BE49-F238E27FC236}">
                <a16:creationId xmlns:a16="http://schemas.microsoft.com/office/drawing/2014/main" id="{4D2F5DE3-697C-3806-B294-4F338720A028}"/>
              </a:ext>
            </a:extLst>
          </p:cNvPr>
          <p:cNvSpPr txBox="1">
            <a:spLocks/>
          </p:cNvSpPr>
          <p:nvPr/>
        </p:nvSpPr>
        <p:spPr>
          <a:xfrm>
            <a:off x="4892657" y="7091758"/>
            <a:ext cx="3637226" cy="1608680"/>
          </a:xfrm>
          <a:prstGeom prst="rect">
            <a:avLst/>
          </a:prstGeom>
        </p:spPr>
        <p:txBody>
          <a:bodyPr>
            <a:norm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pPr algn="ctr"/>
            <a:r>
              <a:rPr lang="en-US" sz="3600" dirty="0"/>
              <a:t>1.5B params</a:t>
            </a:r>
          </a:p>
          <a:p>
            <a:pPr algn="ctr"/>
            <a:r>
              <a:rPr lang="en-US" sz="3600" dirty="0"/>
              <a:t>10B Tokens</a:t>
            </a:r>
          </a:p>
          <a:p>
            <a:pPr algn="ctr"/>
            <a:endParaRPr lang="en-US" sz="3600" dirty="0"/>
          </a:p>
          <a:p>
            <a:pPr algn="ctr"/>
            <a:endParaRPr lang="en-US" sz="3600" dirty="0"/>
          </a:p>
        </p:txBody>
      </p:sp>
      <p:sp>
        <p:nvSpPr>
          <p:cNvPr id="44" name="Content Placeholder 71">
            <a:extLst>
              <a:ext uri="{FF2B5EF4-FFF2-40B4-BE49-F238E27FC236}">
                <a16:creationId xmlns:a16="http://schemas.microsoft.com/office/drawing/2014/main" id="{08216AB5-AC1C-E554-94ED-B0EE0DEE84A3}"/>
              </a:ext>
            </a:extLst>
          </p:cNvPr>
          <p:cNvSpPr txBox="1">
            <a:spLocks/>
          </p:cNvSpPr>
          <p:nvPr/>
        </p:nvSpPr>
        <p:spPr>
          <a:xfrm>
            <a:off x="8814869" y="7091758"/>
            <a:ext cx="3637226" cy="1608680"/>
          </a:xfrm>
          <a:prstGeom prst="rect">
            <a:avLst/>
          </a:prstGeom>
        </p:spPr>
        <p:txBody>
          <a:bodyPr>
            <a:norm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pPr algn="ctr"/>
            <a:r>
              <a:rPr lang="en-US" sz="3600" dirty="0"/>
              <a:t>175B params</a:t>
            </a:r>
          </a:p>
          <a:p>
            <a:pPr algn="ctr"/>
            <a:r>
              <a:rPr lang="en-US" sz="3600" dirty="0"/>
              <a:t>300B Tokens</a:t>
            </a:r>
          </a:p>
          <a:p>
            <a:pPr algn="ctr"/>
            <a:endParaRPr lang="en-US" sz="3600" dirty="0"/>
          </a:p>
          <a:p>
            <a:pPr algn="ctr"/>
            <a:endParaRPr lang="en-US" sz="3600" dirty="0"/>
          </a:p>
        </p:txBody>
      </p:sp>
      <p:sp>
        <p:nvSpPr>
          <p:cNvPr id="45" name="Content Placeholder 71">
            <a:extLst>
              <a:ext uri="{FF2B5EF4-FFF2-40B4-BE49-F238E27FC236}">
                <a16:creationId xmlns:a16="http://schemas.microsoft.com/office/drawing/2014/main" id="{F38AFC2F-C143-E26B-CD42-4EF7C10C4A9D}"/>
              </a:ext>
            </a:extLst>
          </p:cNvPr>
          <p:cNvSpPr txBox="1">
            <a:spLocks/>
          </p:cNvSpPr>
          <p:nvPr/>
        </p:nvSpPr>
        <p:spPr>
          <a:xfrm>
            <a:off x="12722389" y="7091758"/>
            <a:ext cx="3637226" cy="1608680"/>
          </a:xfrm>
          <a:prstGeom prst="rect">
            <a:avLst/>
          </a:prstGeom>
        </p:spPr>
        <p:txBody>
          <a:bodyPr>
            <a:normAutofit/>
          </a:bodyPr>
          <a:lst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pPr algn="ctr"/>
            <a:r>
              <a:rPr lang="en-US" sz="3600" dirty="0"/>
              <a:t>1.7T params</a:t>
            </a:r>
          </a:p>
          <a:p>
            <a:pPr algn="ctr"/>
            <a:r>
              <a:rPr lang="en-US" sz="3600" dirty="0"/>
              <a:t>? Tokens</a:t>
            </a:r>
          </a:p>
          <a:p>
            <a:pPr algn="ctr"/>
            <a:endParaRPr lang="en-US" sz="3600" dirty="0"/>
          </a:p>
          <a:p>
            <a:pPr algn="ctr"/>
            <a:endParaRPr lang="en-US" sz="3600" dirty="0"/>
          </a:p>
        </p:txBody>
      </p:sp>
      <p:sp>
        <p:nvSpPr>
          <p:cNvPr id="46" name="Rectangle: Rounded Corners 45">
            <a:extLst>
              <a:ext uri="{FF2B5EF4-FFF2-40B4-BE49-F238E27FC236}">
                <a16:creationId xmlns:a16="http://schemas.microsoft.com/office/drawing/2014/main" id="{5A103FD6-D0E5-E6E6-24FD-0D32357E62FB}"/>
              </a:ext>
            </a:extLst>
          </p:cNvPr>
          <p:cNvSpPr/>
          <p:nvPr/>
        </p:nvSpPr>
        <p:spPr>
          <a:xfrm>
            <a:off x="3714418" y="1874891"/>
            <a:ext cx="10849428" cy="1273988"/>
          </a:xfrm>
          <a:prstGeom prst="roundRect">
            <a:avLst>
              <a:gd name="adj" fmla="val 12648"/>
            </a:avLst>
          </a:prstGeom>
          <a:solidFill>
            <a:schemeClr val="accent2">
              <a:lumMod val="20000"/>
              <a:lumOff val="80000"/>
            </a:schemeClr>
          </a:solid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Published by OpenAI in partnership with Microsoft.</a:t>
            </a:r>
          </a:p>
        </p:txBody>
      </p:sp>
    </p:spTree>
    <p:extLst>
      <p:ext uri="{BB962C8B-B14F-4D97-AF65-F5344CB8AC3E}">
        <p14:creationId xmlns:p14="http://schemas.microsoft.com/office/powerpoint/2010/main" val="22670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A7E7DD-46E4-40F8-9DC6-8C0CF96FE296}"/>
              </a:ext>
            </a:extLst>
          </p:cNvPr>
          <p:cNvSpPr>
            <a:spLocks noGrp="1"/>
          </p:cNvSpPr>
          <p:nvPr>
            <p:ph type="title"/>
          </p:nvPr>
        </p:nvSpPr>
        <p:spPr>
          <a:xfrm>
            <a:off x="1252432" y="3943172"/>
            <a:ext cx="13063133" cy="2400657"/>
          </a:xfrm>
        </p:spPr>
        <p:txBody>
          <a:bodyPr/>
          <a:lstStyle/>
          <a:p>
            <a:r>
              <a:rPr lang="en-US" dirty="0"/>
              <a:t>Demo: Generating Synthetic Data Using GANs</a:t>
            </a:r>
          </a:p>
        </p:txBody>
      </p:sp>
      <p:sp>
        <p:nvSpPr>
          <p:cNvPr id="7" name="Text Placeholder 6">
            <a:extLst>
              <a:ext uri="{FF2B5EF4-FFF2-40B4-BE49-F238E27FC236}">
                <a16:creationId xmlns:a16="http://schemas.microsoft.com/office/drawing/2014/main" id="{DE2B04D2-C02F-2DCF-8CD1-6476889CD622}"/>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381786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A7E7DD-46E4-40F8-9DC6-8C0CF96FE296}"/>
              </a:ext>
            </a:extLst>
          </p:cNvPr>
          <p:cNvSpPr>
            <a:spLocks noGrp="1"/>
          </p:cNvSpPr>
          <p:nvPr>
            <p:ph type="title"/>
          </p:nvPr>
        </p:nvSpPr>
        <p:spPr>
          <a:xfrm>
            <a:off x="1252432" y="3943172"/>
            <a:ext cx="13063133" cy="2400657"/>
          </a:xfrm>
        </p:spPr>
        <p:txBody>
          <a:bodyPr/>
          <a:lstStyle/>
          <a:p>
            <a:r>
              <a:rPr lang="en-US" dirty="0"/>
              <a:t>Demo: Classifying Text with BERT</a:t>
            </a:r>
          </a:p>
        </p:txBody>
      </p:sp>
      <p:sp>
        <p:nvSpPr>
          <p:cNvPr id="7" name="Text Placeholder 6">
            <a:extLst>
              <a:ext uri="{FF2B5EF4-FFF2-40B4-BE49-F238E27FC236}">
                <a16:creationId xmlns:a16="http://schemas.microsoft.com/office/drawing/2014/main" id="{DE2B04D2-C02F-2DCF-8CD1-6476889CD622}"/>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71331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CEBF6-F5D3-BC53-F5FD-4A16ECA9ACAD}"/>
              </a:ext>
            </a:extLst>
          </p:cNvPr>
          <p:cNvSpPr>
            <a:spLocks noGrp="1"/>
          </p:cNvSpPr>
          <p:nvPr>
            <p:ph type="title"/>
          </p:nvPr>
        </p:nvSpPr>
        <p:spPr>
          <a:xfrm>
            <a:off x="1252432" y="3850838"/>
            <a:ext cx="13073168" cy="1292662"/>
          </a:xfrm>
        </p:spPr>
        <p:txBody>
          <a:bodyPr/>
          <a:lstStyle/>
          <a:p>
            <a:r>
              <a:rPr lang="en-US" dirty="0"/>
              <a:t>SAS and Generative AI</a:t>
            </a:r>
          </a:p>
        </p:txBody>
      </p:sp>
      <p:sp>
        <p:nvSpPr>
          <p:cNvPr id="3" name="Text Placeholder 2">
            <a:extLst>
              <a:ext uri="{FF2B5EF4-FFF2-40B4-BE49-F238E27FC236}">
                <a16:creationId xmlns:a16="http://schemas.microsoft.com/office/drawing/2014/main" id="{AA13C0B8-1294-A058-E3F7-C3F030327D83}"/>
              </a:ext>
            </a:extLst>
          </p:cNvPr>
          <p:cNvSpPr>
            <a:spLocks noGrp="1"/>
          </p:cNvSpPr>
          <p:nvPr>
            <p:ph type="body" sz="quarter" idx="10"/>
          </p:nvPr>
        </p:nvSpPr>
        <p:spPr/>
        <p:txBody>
          <a:bodyPr/>
          <a:lstStyle/>
          <a:p>
            <a:endParaRPr lang="es-DO"/>
          </a:p>
        </p:txBody>
      </p:sp>
    </p:spTree>
    <p:custDataLst>
      <p:tags r:id="rId1"/>
    </p:custDataLst>
    <p:extLst>
      <p:ext uri="{BB962C8B-B14F-4D97-AF65-F5344CB8AC3E}">
        <p14:creationId xmlns:p14="http://schemas.microsoft.com/office/powerpoint/2010/main" val="232379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F9CF-CB24-4C64-9877-5B236C715F09}"/>
              </a:ext>
            </a:extLst>
          </p:cNvPr>
          <p:cNvSpPr>
            <a:spLocks noGrp="1"/>
          </p:cNvSpPr>
          <p:nvPr>
            <p:ph type="title"/>
          </p:nvPr>
        </p:nvSpPr>
        <p:spPr/>
        <p:txBody>
          <a:bodyPr/>
          <a:lstStyle/>
          <a:p>
            <a:r>
              <a:rPr lang="en-US"/>
              <a:t>SAS and Generative AI</a:t>
            </a:r>
          </a:p>
        </p:txBody>
      </p:sp>
      <p:sp>
        <p:nvSpPr>
          <p:cNvPr id="3" name="Rounded Rectangle 2">
            <a:extLst>
              <a:ext uri="{FF2B5EF4-FFF2-40B4-BE49-F238E27FC236}">
                <a16:creationId xmlns:a16="http://schemas.microsoft.com/office/drawing/2014/main" id="{1E28E19A-DA52-4C76-DE54-3FF6CA823C47}"/>
              </a:ext>
            </a:extLst>
          </p:cNvPr>
          <p:cNvSpPr/>
          <p:nvPr/>
        </p:nvSpPr>
        <p:spPr>
          <a:xfrm>
            <a:off x="147451" y="2602603"/>
            <a:ext cx="4019716" cy="1352998"/>
          </a:xfrm>
          <a:prstGeom prst="roundRect">
            <a:avLst>
              <a:gd name="adj" fmla="val 3168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endParaRPr lang="en-US"/>
          </a:p>
        </p:txBody>
      </p:sp>
      <p:sp>
        <p:nvSpPr>
          <p:cNvPr id="4" name="Rounded Rectangle 3">
            <a:extLst>
              <a:ext uri="{FF2B5EF4-FFF2-40B4-BE49-F238E27FC236}">
                <a16:creationId xmlns:a16="http://schemas.microsoft.com/office/drawing/2014/main" id="{614382DE-F155-4CC9-2598-8DFCD97A4586}"/>
              </a:ext>
            </a:extLst>
          </p:cNvPr>
          <p:cNvSpPr/>
          <p:nvPr/>
        </p:nvSpPr>
        <p:spPr>
          <a:xfrm>
            <a:off x="1199096" y="2602603"/>
            <a:ext cx="2968070" cy="5103719"/>
          </a:xfrm>
          <a:prstGeom prst="roundRect">
            <a:avLst>
              <a:gd name="adj" fmla="val 316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r>
              <a:rPr lang="en-US" sz="3000" dirty="0">
                <a:solidFill>
                  <a:schemeClr val="bg1"/>
                </a:solidFill>
                <a:latin typeface="+mj-lt"/>
              </a:rPr>
              <a:t>SAS Viya to Orchestrate </a:t>
            </a:r>
            <a:r>
              <a:rPr lang="en-US" sz="3000" dirty="0" err="1">
                <a:solidFill>
                  <a:schemeClr val="bg1"/>
                </a:solidFill>
                <a:latin typeface="+mj-lt"/>
              </a:rPr>
              <a:t>GenAI</a:t>
            </a:r>
            <a:endParaRPr lang="en-US" sz="3000" dirty="0">
              <a:solidFill>
                <a:schemeClr val="bg1"/>
              </a:solidFill>
              <a:latin typeface="+mj-lt"/>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802A0E2A-D677-4B69-EEEF-2287BEDDCB0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2857" y="2923516"/>
            <a:ext cx="775598" cy="775598"/>
          </a:xfrm>
          <a:prstGeom prst="rect">
            <a:avLst/>
          </a:prstGeom>
        </p:spPr>
      </p:pic>
      <p:sp>
        <p:nvSpPr>
          <p:cNvPr id="6" name="Rounded Rectangle 5">
            <a:extLst>
              <a:ext uri="{FF2B5EF4-FFF2-40B4-BE49-F238E27FC236}">
                <a16:creationId xmlns:a16="http://schemas.microsoft.com/office/drawing/2014/main" id="{EB4CF1CC-8DAE-66ED-FE3A-88BC7D4A1FAC}"/>
              </a:ext>
            </a:extLst>
          </p:cNvPr>
          <p:cNvSpPr/>
          <p:nvPr/>
        </p:nvSpPr>
        <p:spPr>
          <a:xfrm>
            <a:off x="4320772" y="2602603"/>
            <a:ext cx="4466510" cy="1352998"/>
          </a:xfrm>
          <a:prstGeom prst="roundRect">
            <a:avLst>
              <a:gd name="adj" fmla="val 3168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endParaRPr lang="en-US"/>
          </a:p>
        </p:txBody>
      </p:sp>
      <p:sp>
        <p:nvSpPr>
          <p:cNvPr id="7" name="Rounded Rectangle 6">
            <a:extLst>
              <a:ext uri="{FF2B5EF4-FFF2-40B4-BE49-F238E27FC236}">
                <a16:creationId xmlns:a16="http://schemas.microsoft.com/office/drawing/2014/main" id="{42607D19-329A-763B-1FEA-33FCBF876E09}"/>
              </a:ext>
            </a:extLst>
          </p:cNvPr>
          <p:cNvSpPr/>
          <p:nvPr/>
        </p:nvSpPr>
        <p:spPr>
          <a:xfrm>
            <a:off x="5498432" y="2602603"/>
            <a:ext cx="3288850" cy="5103719"/>
          </a:xfrm>
          <a:prstGeom prst="roundRect">
            <a:avLst>
              <a:gd name="adj" fmla="val 316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r>
              <a:rPr lang="en-US" sz="3000" dirty="0">
                <a:solidFill>
                  <a:schemeClr val="bg1"/>
                </a:solidFill>
                <a:latin typeface="+mj-lt"/>
              </a:rPr>
              <a:t>SAS Viya Copilots*</a:t>
            </a:r>
          </a:p>
        </p:txBody>
      </p:sp>
      <p:sp>
        <p:nvSpPr>
          <p:cNvPr id="9" name="Rounded Rectangle 8">
            <a:extLst>
              <a:ext uri="{FF2B5EF4-FFF2-40B4-BE49-F238E27FC236}">
                <a16:creationId xmlns:a16="http://schemas.microsoft.com/office/drawing/2014/main" id="{CEED66BE-21DE-C99B-C47F-A810085B93AC}"/>
              </a:ext>
            </a:extLst>
          </p:cNvPr>
          <p:cNvSpPr/>
          <p:nvPr/>
        </p:nvSpPr>
        <p:spPr>
          <a:xfrm>
            <a:off x="8988204" y="2602603"/>
            <a:ext cx="4466510" cy="1352998"/>
          </a:xfrm>
          <a:prstGeom prst="roundRect">
            <a:avLst>
              <a:gd name="adj" fmla="val 3168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endParaRPr lang="en-US"/>
          </a:p>
        </p:txBody>
      </p:sp>
      <p:sp>
        <p:nvSpPr>
          <p:cNvPr id="10" name="Rounded Rectangle 9">
            <a:extLst>
              <a:ext uri="{FF2B5EF4-FFF2-40B4-BE49-F238E27FC236}">
                <a16:creationId xmlns:a16="http://schemas.microsoft.com/office/drawing/2014/main" id="{B69C4178-CE34-990B-56AD-E985AF59658A}"/>
              </a:ext>
            </a:extLst>
          </p:cNvPr>
          <p:cNvSpPr/>
          <p:nvPr/>
        </p:nvSpPr>
        <p:spPr>
          <a:xfrm>
            <a:off x="10165864" y="2602603"/>
            <a:ext cx="3288850" cy="5103719"/>
          </a:xfrm>
          <a:prstGeom prst="roundRect">
            <a:avLst>
              <a:gd name="adj" fmla="val 316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r>
              <a:rPr lang="en-US" sz="3000" dirty="0">
                <a:solidFill>
                  <a:schemeClr val="bg1"/>
                </a:solidFill>
                <a:latin typeface="+mj-lt"/>
              </a:rPr>
              <a:t>AI Intelligent Assistants*</a:t>
            </a:r>
          </a:p>
        </p:txBody>
      </p:sp>
      <p:sp>
        <p:nvSpPr>
          <p:cNvPr id="12" name="Rounded Rectangle 11">
            <a:extLst>
              <a:ext uri="{FF2B5EF4-FFF2-40B4-BE49-F238E27FC236}">
                <a16:creationId xmlns:a16="http://schemas.microsoft.com/office/drawing/2014/main" id="{EA344D03-9BBC-8F3A-CEA6-27C2FE2C8B1C}"/>
              </a:ext>
            </a:extLst>
          </p:cNvPr>
          <p:cNvSpPr/>
          <p:nvPr/>
        </p:nvSpPr>
        <p:spPr>
          <a:xfrm>
            <a:off x="13655532" y="2602603"/>
            <a:ext cx="4466510" cy="1352998"/>
          </a:xfrm>
          <a:prstGeom prst="roundRect">
            <a:avLst>
              <a:gd name="adj" fmla="val 3168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endParaRPr lang="en-US"/>
          </a:p>
        </p:txBody>
      </p:sp>
      <p:sp>
        <p:nvSpPr>
          <p:cNvPr id="13" name="Rounded Rectangle 12">
            <a:extLst>
              <a:ext uri="{FF2B5EF4-FFF2-40B4-BE49-F238E27FC236}">
                <a16:creationId xmlns:a16="http://schemas.microsoft.com/office/drawing/2014/main" id="{E6D77934-05F8-7B5D-723F-968A823B1B08}"/>
              </a:ext>
            </a:extLst>
          </p:cNvPr>
          <p:cNvSpPr/>
          <p:nvPr/>
        </p:nvSpPr>
        <p:spPr>
          <a:xfrm>
            <a:off x="14833192" y="2602603"/>
            <a:ext cx="3288850" cy="5103719"/>
          </a:xfrm>
          <a:prstGeom prst="roundRect">
            <a:avLst>
              <a:gd name="adj" fmla="val 316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a:r>
              <a:rPr lang="en-US" sz="3000" dirty="0">
                <a:solidFill>
                  <a:schemeClr val="bg1"/>
                </a:solidFill>
                <a:latin typeface="+mj-lt"/>
              </a:rPr>
              <a:t>Synthetic Data Generation*</a:t>
            </a:r>
          </a:p>
        </p:txBody>
      </p:sp>
      <p:sp>
        <p:nvSpPr>
          <p:cNvPr id="15" name="Freeform 14">
            <a:extLst>
              <a:ext uri="{FF2B5EF4-FFF2-40B4-BE49-F238E27FC236}">
                <a16:creationId xmlns:a16="http://schemas.microsoft.com/office/drawing/2014/main" id="{1D6F30A1-892F-8A17-9618-F2BDCB668628}"/>
              </a:ext>
            </a:extLst>
          </p:cNvPr>
          <p:cNvSpPr>
            <a:spLocks noChangeAspect="1" noEditPoints="1"/>
          </p:cNvSpPr>
          <p:nvPr/>
        </p:nvSpPr>
        <p:spPr bwMode="auto">
          <a:xfrm>
            <a:off x="4585606" y="2974144"/>
            <a:ext cx="732115" cy="774233"/>
          </a:xfrm>
          <a:custGeom>
            <a:avLst/>
            <a:gdLst>
              <a:gd name="T0" fmla="*/ 1709 w 3271"/>
              <a:gd name="T1" fmla="*/ 2733 h 3456"/>
              <a:gd name="T2" fmla="*/ 2249 w 3271"/>
              <a:gd name="T3" fmla="*/ 3060 h 3456"/>
              <a:gd name="T4" fmla="*/ 2466 w 3271"/>
              <a:gd name="T5" fmla="*/ 2498 h 3456"/>
              <a:gd name="T6" fmla="*/ 2303 w 3271"/>
              <a:gd name="T7" fmla="*/ 2217 h 3456"/>
              <a:gd name="T8" fmla="*/ 2571 w 3271"/>
              <a:gd name="T9" fmla="*/ 2889 h 3456"/>
              <a:gd name="T10" fmla="*/ 1900 w 3271"/>
              <a:gd name="T11" fmla="*/ 3144 h 3456"/>
              <a:gd name="T12" fmla="*/ 1647 w 3271"/>
              <a:gd name="T13" fmla="*/ 2475 h 3456"/>
              <a:gd name="T14" fmla="*/ 2826 w 3271"/>
              <a:gd name="T15" fmla="*/ 2355 h 3456"/>
              <a:gd name="T16" fmla="*/ 3034 w 3271"/>
              <a:gd name="T17" fmla="*/ 3193 h 3456"/>
              <a:gd name="T18" fmla="*/ 3000 w 3271"/>
              <a:gd name="T19" fmla="*/ 2106 h 3456"/>
              <a:gd name="T20" fmla="*/ 1036 w 3271"/>
              <a:gd name="T21" fmla="*/ 2778 h 3456"/>
              <a:gd name="T22" fmla="*/ 1327 w 3271"/>
              <a:gd name="T23" fmla="*/ 2884 h 3456"/>
              <a:gd name="T24" fmla="*/ 106 w 3271"/>
              <a:gd name="T25" fmla="*/ 2123 h 3456"/>
              <a:gd name="T26" fmla="*/ 153 w 3271"/>
              <a:gd name="T27" fmla="*/ 2482 h 3456"/>
              <a:gd name="T28" fmla="*/ 938 w 3271"/>
              <a:gd name="T29" fmla="*/ 2505 h 3456"/>
              <a:gd name="T30" fmla="*/ 187 w 3271"/>
              <a:gd name="T31" fmla="*/ 2057 h 3456"/>
              <a:gd name="T32" fmla="*/ 3269 w 3271"/>
              <a:gd name="T33" fmla="*/ 2597 h 3456"/>
              <a:gd name="T34" fmla="*/ 2957 w 3271"/>
              <a:gd name="T35" fmla="*/ 3452 h 3456"/>
              <a:gd name="T36" fmla="*/ 2771 w 3271"/>
              <a:gd name="T37" fmla="*/ 2848 h 3456"/>
              <a:gd name="T38" fmla="*/ 2657 w 3271"/>
              <a:gd name="T39" fmla="*/ 2196 h 3456"/>
              <a:gd name="T40" fmla="*/ 224 w 3271"/>
              <a:gd name="T41" fmla="*/ 1959 h 3456"/>
              <a:gd name="T42" fmla="*/ 1197 w 3271"/>
              <a:gd name="T43" fmla="*/ 1928 h 3456"/>
              <a:gd name="T44" fmla="*/ 1452 w 3271"/>
              <a:gd name="T45" fmla="*/ 2428 h 3456"/>
              <a:gd name="T46" fmla="*/ 1563 w 3271"/>
              <a:gd name="T47" fmla="*/ 3148 h 3456"/>
              <a:gd name="T48" fmla="*/ 1009 w 3271"/>
              <a:gd name="T49" fmla="*/ 3114 h 3456"/>
              <a:gd name="T50" fmla="*/ 425 w 3271"/>
              <a:gd name="T51" fmla="*/ 2723 h 3456"/>
              <a:gd name="T52" fmla="*/ 0 w 3271"/>
              <a:gd name="T53" fmla="*/ 2400 h 3456"/>
              <a:gd name="T54" fmla="*/ 3 w 3271"/>
              <a:gd name="T55" fmla="*/ 1940 h 3456"/>
              <a:gd name="T56" fmla="*/ 1801 w 3271"/>
              <a:gd name="T57" fmla="*/ 1652 h 3456"/>
              <a:gd name="T58" fmla="*/ 1960 w 3271"/>
              <a:gd name="T59" fmla="*/ 1893 h 3456"/>
              <a:gd name="T60" fmla="*/ 2404 w 3271"/>
              <a:gd name="T61" fmla="*/ 1655 h 3456"/>
              <a:gd name="T62" fmla="*/ 104 w 3271"/>
              <a:gd name="T63" fmla="*/ 1386 h 3456"/>
              <a:gd name="T64" fmla="*/ 518 w 3271"/>
              <a:gd name="T65" fmla="*/ 1662 h 3456"/>
              <a:gd name="T66" fmla="*/ 1784 w 3271"/>
              <a:gd name="T67" fmla="*/ 1549 h 3456"/>
              <a:gd name="T68" fmla="*/ 2766 w 3271"/>
              <a:gd name="T69" fmla="*/ 1506 h 3456"/>
              <a:gd name="T70" fmla="*/ 2815 w 3271"/>
              <a:gd name="T71" fmla="*/ 1145 h 3456"/>
              <a:gd name="T72" fmla="*/ 2092 w 3271"/>
              <a:gd name="T73" fmla="*/ 1257 h 3456"/>
              <a:gd name="T74" fmla="*/ 555 w 3271"/>
              <a:gd name="T75" fmla="*/ 1208 h 3456"/>
              <a:gd name="T76" fmla="*/ 106 w 3271"/>
              <a:gd name="T77" fmla="*/ 865 h 3456"/>
              <a:gd name="T78" fmla="*/ 942 w 3271"/>
              <a:gd name="T79" fmla="*/ 1167 h 3456"/>
              <a:gd name="T80" fmla="*/ 2423 w 3271"/>
              <a:gd name="T81" fmla="*/ 1086 h 3456"/>
              <a:gd name="T82" fmla="*/ 2871 w 3271"/>
              <a:gd name="T83" fmla="*/ 835 h 3456"/>
              <a:gd name="T84" fmla="*/ 2918 w 3271"/>
              <a:gd name="T85" fmla="*/ 1150 h 3456"/>
              <a:gd name="T86" fmla="*/ 2857 w 3271"/>
              <a:gd name="T87" fmla="*/ 1564 h 3456"/>
              <a:gd name="T88" fmla="*/ 2583 w 3271"/>
              <a:gd name="T89" fmla="*/ 2137 h 3456"/>
              <a:gd name="T90" fmla="*/ 1983 w 3271"/>
              <a:gd name="T91" fmla="*/ 1995 h 3456"/>
              <a:gd name="T92" fmla="*/ 1102 w 3271"/>
              <a:gd name="T93" fmla="*/ 1857 h 3456"/>
              <a:gd name="T94" fmla="*/ 123 w 3271"/>
              <a:gd name="T95" fmla="*/ 1611 h 3456"/>
              <a:gd name="T96" fmla="*/ 1 w 3271"/>
              <a:gd name="T97" fmla="*/ 1265 h 3456"/>
              <a:gd name="T98" fmla="*/ 13 w 3271"/>
              <a:gd name="T99" fmla="*/ 849 h 3456"/>
              <a:gd name="T100" fmla="*/ 434 w 3271"/>
              <a:gd name="T101" fmla="*/ 231 h 3456"/>
              <a:gd name="T102" fmla="*/ 189 w 3271"/>
              <a:gd name="T103" fmla="*/ 557 h 3456"/>
              <a:gd name="T104" fmla="*/ 1343 w 3271"/>
              <a:gd name="T105" fmla="*/ 792 h 3456"/>
              <a:gd name="T106" fmla="*/ 2653 w 3271"/>
              <a:gd name="T107" fmla="*/ 601 h 3456"/>
              <a:gd name="T108" fmla="*/ 2604 w 3271"/>
              <a:gd name="T109" fmla="*/ 273 h 3456"/>
              <a:gd name="T110" fmla="*/ 1543 w 3271"/>
              <a:gd name="T111" fmla="*/ 1 h 3456"/>
              <a:gd name="T112" fmla="*/ 2633 w 3271"/>
              <a:gd name="T113" fmla="*/ 173 h 3456"/>
              <a:gd name="T114" fmla="*/ 2844 w 3271"/>
              <a:gd name="T115" fmla="*/ 601 h 3456"/>
              <a:gd name="T116" fmla="*/ 1949 w 3271"/>
              <a:gd name="T117" fmla="*/ 871 h 3456"/>
              <a:gd name="T118" fmla="*/ 742 w 3271"/>
              <a:gd name="T119" fmla="*/ 841 h 3456"/>
              <a:gd name="T120" fmla="*/ 13 w 3271"/>
              <a:gd name="T121" fmla="*/ 513 h 3456"/>
              <a:gd name="T122" fmla="*/ 403 w 3271"/>
              <a:gd name="T123" fmla="*/ 13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71" h="3456">
                <a:moveTo>
                  <a:pt x="2108" y="2281"/>
                </a:moveTo>
                <a:lnTo>
                  <a:pt x="2058" y="2284"/>
                </a:lnTo>
                <a:lnTo>
                  <a:pt x="2010" y="2294"/>
                </a:lnTo>
                <a:lnTo>
                  <a:pt x="1963" y="2308"/>
                </a:lnTo>
                <a:lnTo>
                  <a:pt x="1919" y="2328"/>
                </a:lnTo>
                <a:lnTo>
                  <a:pt x="1879" y="2353"/>
                </a:lnTo>
                <a:lnTo>
                  <a:pt x="1841" y="2383"/>
                </a:lnTo>
                <a:lnTo>
                  <a:pt x="1807" y="2416"/>
                </a:lnTo>
                <a:lnTo>
                  <a:pt x="1778" y="2454"/>
                </a:lnTo>
                <a:lnTo>
                  <a:pt x="1753" y="2495"/>
                </a:lnTo>
                <a:lnTo>
                  <a:pt x="1733" y="2539"/>
                </a:lnTo>
                <a:lnTo>
                  <a:pt x="1718" y="2585"/>
                </a:lnTo>
                <a:lnTo>
                  <a:pt x="1709" y="2633"/>
                </a:lnTo>
                <a:lnTo>
                  <a:pt x="1706" y="2683"/>
                </a:lnTo>
                <a:lnTo>
                  <a:pt x="1709" y="2733"/>
                </a:lnTo>
                <a:lnTo>
                  <a:pt x="1718" y="2783"/>
                </a:lnTo>
                <a:lnTo>
                  <a:pt x="1733" y="2829"/>
                </a:lnTo>
                <a:lnTo>
                  <a:pt x="1753" y="2873"/>
                </a:lnTo>
                <a:lnTo>
                  <a:pt x="1778" y="2912"/>
                </a:lnTo>
                <a:lnTo>
                  <a:pt x="1807" y="2950"/>
                </a:lnTo>
                <a:lnTo>
                  <a:pt x="1841" y="2984"/>
                </a:lnTo>
                <a:lnTo>
                  <a:pt x="1879" y="3013"/>
                </a:lnTo>
                <a:lnTo>
                  <a:pt x="1919" y="3038"/>
                </a:lnTo>
                <a:lnTo>
                  <a:pt x="1963" y="3058"/>
                </a:lnTo>
                <a:lnTo>
                  <a:pt x="2010" y="3073"/>
                </a:lnTo>
                <a:lnTo>
                  <a:pt x="2058" y="3082"/>
                </a:lnTo>
                <a:lnTo>
                  <a:pt x="2108" y="3085"/>
                </a:lnTo>
                <a:lnTo>
                  <a:pt x="2156" y="3082"/>
                </a:lnTo>
                <a:lnTo>
                  <a:pt x="2204" y="3074"/>
                </a:lnTo>
                <a:lnTo>
                  <a:pt x="2249" y="3060"/>
                </a:lnTo>
                <a:lnTo>
                  <a:pt x="2292" y="3041"/>
                </a:lnTo>
                <a:lnTo>
                  <a:pt x="2331" y="3018"/>
                </a:lnTo>
                <a:lnTo>
                  <a:pt x="2369" y="2990"/>
                </a:lnTo>
                <a:lnTo>
                  <a:pt x="2403" y="2957"/>
                </a:lnTo>
                <a:lnTo>
                  <a:pt x="2433" y="2922"/>
                </a:lnTo>
                <a:lnTo>
                  <a:pt x="2458" y="2882"/>
                </a:lnTo>
                <a:lnTo>
                  <a:pt x="2480" y="2838"/>
                </a:lnTo>
                <a:lnTo>
                  <a:pt x="2486" y="2829"/>
                </a:lnTo>
                <a:lnTo>
                  <a:pt x="2492" y="2820"/>
                </a:lnTo>
                <a:lnTo>
                  <a:pt x="2626" y="2696"/>
                </a:lnTo>
                <a:lnTo>
                  <a:pt x="2494" y="2555"/>
                </a:lnTo>
                <a:lnTo>
                  <a:pt x="2490" y="2550"/>
                </a:lnTo>
                <a:lnTo>
                  <a:pt x="2487" y="2545"/>
                </a:lnTo>
                <a:lnTo>
                  <a:pt x="2483" y="2539"/>
                </a:lnTo>
                <a:lnTo>
                  <a:pt x="2466" y="2498"/>
                </a:lnTo>
                <a:lnTo>
                  <a:pt x="2443" y="2460"/>
                </a:lnTo>
                <a:lnTo>
                  <a:pt x="2416" y="2424"/>
                </a:lnTo>
                <a:lnTo>
                  <a:pt x="2386" y="2393"/>
                </a:lnTo>
                <a:lnTo>
                  <a:pt x="2353" y="2365"/>
                </a:lnTo>
                <a:lnTo>
                  <a:pt x="2318" y="2341"/>
                </a:lnTo>
                <a:lnTo>
                  <a:pt x="2279" y="2320"/>
                </a:lnTo>
                <a:lnTo>
                  <a:pt x="2239" y="2303"/>
                </a:lnTo>
                <a:lnTo>
                  <a:pt x="2196" y="2291"/>
                </a:lnTo>
                <a:lnTo>
                  <a:pt x="2153" y="2284"/>
                </a:lnTo>
                <a:lnTo>
                  <a:pt x="2108" y="2281"/>
                </a:lnTo>
                <a:close/>
                <a:moveTo>
                  <a:pt x="2108" y="2177"/>
                </a:moveTo>
                <a:lnTo>
                  <a:pt x="2159" y="2180"/>
                </a:lnTo>
                <a:lnTo>
                  <a:pt x="2209" y="2188"/>
                </a:lnTo>
                <a:lnTo>
                  <a:pt x="2257" y="2200"/>
                </a:lnTo>
                <a:lnTo>
                  <a:pt x="2303" y="2217"/>
                </a:lnTo>
                <a:lnTo>
                  <a:pt x="2348" y="2238"/>
                </a:lnTo>
                <a:lnTo>
                  <a:pt x="2390" y="2264"/>
                </a:lnTo>
                <a:lnTo>
                  <a:pt x="2430" y="2294"/>
                </a:lnTo>
                <a:lnTo>
                  <a:pt x="2467" y="2326"/>
                </a:lnTo>
                <a:lnTo>
                  <a:pt x="2500" y="2363"/>
                </a:lnTo>
                <a:lnTo>
                  <a:pt x="2530" y="2402"/>
                </a:lnTo>
                <a:lnTo>
                  <a:pt x="2555" y="2445"/>
                </a:lnTo>
                <a:lnTo>
                  <a:pt x="2577" y="2491"/>
                </a:lnTo>
                <a:lnTo>
                  <a:pt x="2737" y="2663"/>
                </a:lnTo>
                <a:lnTo>
                  <a:pt x="2747" y="2677"/>
                </a:lnTo>
                <a:lnTo>
                  <a:pt x="2751" y="2693"/>
                </a:lnTo>
                <a:lnTo>
                  <a:pt x="2750" y="2708"/>
                </a:lnTo>
                <a:lnTo>
                  <a:pt x="2744" y="2723"/>
                </a:lnTo>
                <a:lnTo>
                  <a:pt x="2735" y="2737"/>
                </a:lnTo>
                <a:lnTo>
                  <a:pt x="2571" y="2889"/>
                </a:lnTo>
                <a:lnTo>
                  <a:pt x="2546" y="2938"/>
                </a:lnTo>
                <a:lnTo>
                  <a:pt x="2517" y="2982"/>
                </a:lnTo>
                <a:lnTo>
                  <a:pt x="2483" y="3022"/>
                </a:lnTo>
                <a:lnTo>
                  <a:pt x="2447" y="3060"/>
                </a:lnTo>
                <a:lnTo>
                  <a:pt x="2406" y="3093"/>
                </a:lnTo>
                <a:lnTo>
                  <a:pt x="2362" y="3121"/>
                </a:lnTo>
                <a:lnTo>
                  <a:pt x="2316" y="3145"/>
                </a:lnTo>
                <a:lnTo>
                  <a:pt x="2266" y="3164"/>
                </a:lnTo>
                <a:lnTo>
                  <a:pt x="2215" y="3177"/>
                </a:lnTo>
                <a:lnTo>
                  <a:pt x="2163" y="3186"/>
                </a:lnTo>
                <a:lnTo>
                  <a:pt x="2108" y="3189"/>
                </a:lnTo>
                <a:lnTo>
                  <a:pt x="2054" y="3186"/>
                </a:lnTo>
                <a:lnTo>
                  <a:pt x="2000" y="3177"/>
                </a:lnTo>
                <a:lnTo>
                  <a:pt x="1949" y="3163"/>
                </a:lnTo>
                <a:lnTo>
                  <a:pt x="1900" y="3144"/>
                </a:lnTo>
                <a:lnTo>
                  <a:pt x="1853" y="3120"/>
                </a:lnTo>
                <a:lnTo>
                  <a:pt x="1809" y="3092"/>
                </a:lnTo>
                <a:lnTo>
                  <a:pt x="1770" y="3059"/>
                </a:lnTo>
                <a:lnTo>
                  <a:pt x="1733" y="3022"/>
                </a:lnTo>
                <a:lnTo>
                  <a:pt x="1700" y="2982"/>
                </a:lnTo>
                <a:lnTo>
                  <a:pt x="1671" y="2939"/>
                </a:lnTo>
                <a:lnTo>
                  <a:pt x="1647" y="2892"/>
                </a:lnTo>
                <a:lnTo>
                  <a:pt x="1628" y="2843"/>
                </a:lnTo>
                <a:lnTo>
                  <a:pt x="1613" y="2792"/>
                </a:lnTo>
                <a:lnTo>
                  <a:pt x="1605" y="2739"/>
                </a:lnTo>
                <a:lnTo>
                  <a:pt x="1602" y="2683"/>
                </a:lnTo>
                <a:lnTo>
                  <a:pt x="1605" y="2629"/>
                </a:lnTo>
                <a:lnTo>
                  <a:pt x="1613" y="2575"/>
                </a:lnTo>
                <a:lnTo>
                  <a:pt x="1628" y="2524"/>
                </a:lnTo>
                <a:lnTo>
                  <a:pt x="1647" y="2475"/>
                </a:lnTo>
                <a:lnTo>
                  <a:pt x="1671" y="2429"/>
                </a:lnTo>
                <a:lnTo>
                  <a:pt x="1700" y="2385"/>
                </a:lnTo>
                <a:lnTo>
                  <a:pt x="1733" y="2345"/>
                </a:lnTo>
                <a:lnTo>
                  <a:pt x="1770" y="2308"/>
                </a:lnTo>
                <a:lnTo>
                  <a:pt x="1809" y="2276"/>
                </a:lnTo>
                <a:lnTo>
                  <a:pt x="1853" y="2246"/>
                </a:lnTo>
                <a:lnTo>
                  <a:pt x="1900" y="2222"/>
                </a:lnTo>
                <a:lnTo>
                  <a:pt x="1949" y="2203"/>
                </a:lnTo>
                <a:lnTo>
                  <a:pt x="2000" y="2189"/>
                </a:lnTo>
                <a:lnTo>
                  <a:pt x="2054" y="2180"/>
                </a:lnTo>
                <a:lnTo>
                  <a:pt x="2108" y="2177"/>
                </a:lnTo>
                <a:close/>
                <a:moveTo>
                  <a:pt x="2957" y="2043"/>
                </a:moveTo>
                <a:lnTo>
                  <a:pt x="2762" y="2238"/>
                </a:lnTo>
                <a:lnTo>
                  <a:pt x="2797" y="2296"/>
                </a:lnTo>
                <a:lnTo>
                  <a:pt x="2826" y="2355"/>
                </a:lnTo>
                <a:lnTo>
                  <a:pt x="2851" y="2416"/>
                </a:lnTo>
                <a:lnTo>
                  <a:pt x="2870" y="2480"/>
                </a:lnTo>
                <a:lnTo>
                  <a:pt x="2884" y="2545"/>
                </a:lnTo>
                <a:lnTo>
                  <a:pt x="2892" y="2611"/>
                </a:lnTo>
                <a:lnTo>
                  <a:pt x="2895" y="2678"/>
                </a:lnTo>
                <a:lnTo>
                  <a:pt x="2892" y="2747"/>
                </a:lnTo>
                <a:lnTo>
                  <a:pt x="2883" y="2815"/>
                </a:lnTo>
                <a:lnTo>
                  <a:pt x="2869" y="2881"/>
                </a:lnTo>
                <a:lnTo>
                  <a:pt x="2849" y="2946"/>
                </a:lnTo>
                <a:lnTo>
                  <a:pt x="2823" y="3009"/>
                </a:lnTo>
                <a:lnTo>
                  <a:pt x="2792" y="3070"/>
                </a:lnTo>
                <a:lnTo>
                  <a:pt x="2756" y="3127"/>
                </a:lnTo>
                <a:lnTo>
                  <a:pt x="2950" y="3322"/>
                </a:lnTo>
                <a:lnTo>
                  <a:pt x="2995" y="3259"/>
                </a:lnTo>
                <a:lnTo>
                  <a:pt x="3034" y="3193"/>
                </a:lnTo>
                <a:lnTo>
                  <a:pt x="3069" y="3125"/>
                </a:lnTo>
                <a:lnTo>
                  <a:pt x="3099" y="3054"/>
                </a:lnTo>
                <a:lnTo>
                  <a:pt x="3123" y="2982"/>
                </a:lnTo>
                <a:lnTo>
                  <a:pt x="3142" y="2907"/>
                </a:lnTo>
                <a:lnTo>
                  <a:pt x="3156" y="2832"/>
                </a:lnTo>
                <a:lnTo>
                  <a:pt x="3165" y="2755"/>
                </a:lnTo>
                <a:lnTo>
                  <a:pt x="3167" y="2678"/>
                </a:lnTo>
                <a:lnTo>
                  <a:pt x="3165" y="2602"/>
                </a:lnTo>
                <a:lnTo>
                  <a:pt x="3156" y="2527"/>
                </a:lnTo>
                <a:lnTo>
                  <a:pt x="3143" y="2453"/>
                </a:lnTo>
                <a:lnTo>
                  <a:pt x="3124" y="2379"/>
                </a:lnTo>
                <a:lnTo>
                  <a:pt x="3101" y="2308"/>
                </a:lnTo>
                <a:lnTo>
                  <a:pt x="3073" y="2238"/>
                </a:lnTo>
                <a:lnTo>
                  <a:pt x="3039" y="2171"/>
                </a:lnTo>
                <a:lnTo>
                  <a:pt x="3000" y="2106"/>
                </a:lnTo>
                <a:lnTo>
                  <a:pt x="2957" y="2043"/>
                </a:lnTo>
                <a:close/>
                <a:moveTo>
                  <a:pt x="1242" y="2039"/>
                </a:moveTo>
                <a:lnTo>
                  <a:pt x="1198" y="2102"/>
                </a:lnTo>
                <a:lnTo>
                  <a:pt x="1159" y="2167"/>
                </a:lnTo>
                <a:lnTo>
                  <a:pt x="1125" y="2235"/>
                </a:lnTo>
                <a:lnTo>
                  <a:pt x="1096" y="2305"/>
                </a:lnTo>
                <a:lnTo>
                  <a:pt x="1072" y="2377"/>
                </a:lnTo>
                <a:lnTo>
                  <a:pt x="1054" y="2451"/>
                </a:lnTo>
                <a:lnTo>
                  <a:pt x="1040" y="2526"/>
                </a:lnTo>
                <a:lnTo>
                  <a:pt x="1031" y="2601"/>
                </a:lnTo>
                <a:lnTo>
                  <a:pt x="1028" y="2678"/>
                </a:lnTo>
                <a:lnTo>
                  <a:pt x="1029" y="2716"/>
                </a:lnTo>
                <a:lnTo>
                  <a:pt x="1031" y="2754"/>
                </a:lnTo>
                <a:lnTo>
                  <a:pt x="1036" y="2766"/>
                </a:lnTo>
                <a:lnTo>
                  <a:pt x="1036" y="2778"/>
                </a:lnTo>
                <a:lnTo>
                  <a:pt x="1035" y="2782"/>
                </a:lnTo>
                <a:lnTo>
                  <a:pt x="1035" y="2784"/>
                </a:lnTo>
                <a:lnTo>
                  <a:pt x="1044" y="2857"/>
                </a:lnTo>
                <a:lnTo>
                  <a:pt x="1059" y="2929"/>
                </a:lnTo>
                <a:lnTo>
                  <a:pt x="1079" y="3000"/>
                </a:lnTo>
                <a:lnTo>
                  <a:pt x="1104" y="3070"/>
                </a:lnTo>
                <a:lnTo>
                  <a:pt x="1133" y="3138"/>
                </a:lnTo>
                <a:lnTo>
                  <a:pt x="1167" y="3203"/>
                </a:lnTo>
                <a:lnTo>
                  <a:pt x="1206" y="3266"/>
                </a:lnTo>
                <a:lnTo>
                  <a:pt x="1249" y="3327"/>
                </a:lnTo>
                <a:lnTo>
                  <a:pt x="1443" y="3132"/>
                </a:lnTo>
                <a:lnTo>
                  <a:pt x="1406" y="3074"/>
                </a:lnTo>
                <a:lnTo>
                  <a:pt x="1374" y="3013"/>
                </a:lnTo>
                <a:lnTo>
                  <a:pt x="1348" y="2949"/>
                </a:lnTo>
                <a:lnTo>
                  <a:pt x="1327" y="2884"/>
                </a:lnTo>
                <a:lnTo>
                  <a:pt x="1312" y="2817"/>
                </a:lnTo>
                <a:lnTo>
                  <a:pt x="1304" y="2748"/>
                </a:lnTo>
                <a:lnTo>
                  <a:pt x="1301" y="2678"/>
                </a:lnTo>
                <a:lnTo>
                  <a:pt x="1304" y="2610"/>
                </a:lnTo>
                <a:lnTo>
                  <a:pt x="1312" y="2543"/>
                </a:lnTo>
                <a:lnTo>
                  <a:pt x="1326" y="2477"/>
                </a:lnTo>
                <a:lnTo>
                  <a:pt x="1346" y="2413"/>
                </a:lnTo>
                <a:lnTo>
                  <a:pt x="1371" y="2351"/>
                </a:lnTo>
                <a:lnTo>
                  <a:pt x="1402" y="2291"/>
                </a:lnTo>
                <a:lnTo>
                  <a:pt x="1437" y="2234"/>
                </a:lnTo>
                <a:lnTo>
                  <a:pt x="1242" y="2039"/>
                </a:lnTo>
                <a:close/>
                <a:moveTo>
                  <a:pt x="106" y="2006"/>
                </a:moveTo>
                <a:lnTo>
                  <a:pt x="106" y="2043"/>
                </a:lnTo>
                <a:lnTo>
                  <a:pt x="106" y="2083"/>
                </a:lnTo>
                <a:lnTo>
                  <a:pt x="106" y="2123"/>
                </a:lnTo>
                <a:lnTo>
                  <a:pt x="105" y="2164"/>
                </a:lnTo>
                <a:lnTo>
                  <a:pt x="105" y="2203"/>
                </a:lnTo>
                <a:lnTo>
                  <a:pt x="105" y="2241"/>
                </a:lnTo>
                <a:lnTo>
                  <a:pt x="105" y="2278"/>
                </a:lnTo>
                <a:lnTo>
                  <a:pt x="105" y="2310"/>
                </a:lnTo>
                <a:lnTo>
                  <a:pt x="104" y="2340"/>
                </a:lnTo>
                <a:lnTo>
                  <a:pt x="104" y="2364"/>
                </a:lnTo>
                <a:lnTo>
                  <a:pt x="104" y="2383"/>
                </a:lnTo>
                <a:lnTo>
                  <a:pt x="104" y="2395"/>
                </a:lnTo>
                <a:lnTo>
                  <a:pt x="104" y="2400"/>
                </a:lnTo>
                <a:lnTo>
                  <a:pt x="105" y="2408"/>
                </a:lnTo>
                <a:lnTo>
                  <a:pt x="106" y="2416"/>
                </a:lnTo>
                <a:lnTo>
                  <a:pt x="114" y="2437"/>
                </a:lnTo>
                <a:lnTo>
                  <a:pt x="130" y="2459"/>
                </a:lnTo>
                <a:lnTo>
                  <a:pt x="153" y="2482"/>
                </a:lnTo>
                <a:lnTo>
                  <a:pt x="182" y="2504"/>
                </a:lnTo>
                <a:lnTo>
                  <a:pt x="218" y="2527"/>
                </a:lnTo>
                <a:lnTo>
                  <a:pt x="260" y="2550"/>
                </a:lnTo>
                <a:lnTo>
                  <a:pt x="309" y="2572"/>
                </a:lnTo>
                <a:lnTo>
                  <a:pt x="365" y="2593"/>
                </a:lnTo>
                <a:lnTo>
                  <a:pt x="427" y="2614"/>
                </a:lnTo>
                <a:lnTo>
                  <a:pt x="495" y="2634"/>
                </a:lnTo>
                <a:lnTo>
                  <a:pt x="569" y="2654"/>
                </a:lnTo>
                <a:lnTo>
                  <a:pt x="650" y="2671"/>
                </a:lnTo>
                <a:lnTo>
                  <a:pt x="736" y="2687"/>
                </a:lnTo>
                <a:lnTo>
                  <a:pt x="828" y="2702"/>
                </a:lnTo>
                <a:lnTo>
                  <a:pt x="927" y="2715"/>
                </a:lnTo>
                <a:lnTo>
                  <a:pt x="925" y="2678"/>
                </a:lnTo>
                <a:lnTo>
                  <a:pt x="928" y="2591"/>
                </a:lnTo>
                <a:lnTo>
                  <a:pt x="938" y="2505"/>
                </a:lnTo>
                <a:lnTo>
                  <a:pt x="954" y="2420"/>
                </a:lnTo>
                <a:lnTo>
                  <a:pt x="977" y="2336"/>
                </a:lnTo>
                <a:lnTo>
                  <a:pt x="1005" y="2256"/>
                </a:lnTo>
                <a:lnTo>
                  <a:pt x="908" y="2245"/>
                </a:lnTo>
                <a:lnTo>
                  <a:pt x="812" y="2233"/>
                </a:lnTo>
                <a:lnTo>
                  <a:pt x="721" y="2218"/>
                </a:lnTo>
                <a:lnTo>
                  <a:pt x="634" y="2202"/>
                </a:lnTo>
                <a:lnTo>
                  <a:pt x="550" y="2184"/>
                </a:lnTo>
                <a:lnTo>
                  <a:pt x="472" y="2165"/>
                </a:lnTo>
                <a:lnTo>
                  <a:pt x="425" y="2151"/>
                </a:lnTo>
                <a:lnTo>
                  <a:pt x="375" y="2135"/>
                </a:lnTo>
                <a:lnTo>
                  <a:pt x="326" y="2119"/>
                </a:lnTo>
                <a:lnTo>
                  <a:pt x="278" y="2100"/>
                </a:lnTo>
                <a:lnTo>
                  <a:pt x="231" y="2079"/>
                </a:lnTo>
                <a:lnTo>
                  <a:pt x="187" y="2057"/>
                </a:lnTo>
                <a:lnTo>
                  <a:pt x="145" y="2032"/>
                </a:lnTo>
                <a:lnTo>
                  <a:pt x="106" y="2006"/>
                </a:lnTo>
                <a:close/>
                <a:moveTo>
                  <a:pt x="2965" y="1913"/>
                </a:moveTo>
                <a:lnTo>
                  <a:pt x="2979" y="1917"/>
                </a:lnTo>
                <a:lnTo>
                  <a:pt x="2992" y="1923"/>
                </a:lnTo>
                <a:lnTo>
                  <a:pt x="3002" y="1932"/>
                </a:lnTo>
                <a:lnTo>
                  <a:pt x="3052" y="1997"/>
                </a:lnTo>
                <a:lnTo>
                  <a:pt x="3097" y="2064"/>
                </a:lnTo>
                <a:lnTo>
                  <a:pt x="3137" y="2134"/>
                </a:lnTo>
                <a:lnTo>
                  <a:pt x="3172" y="2207"/>
                </a:lnTo>
                <a:lnTo>
                  <a:pt x="3202" y="2282"/>
                </a:lnTo>
                <a:lnTo>
                  <a:pt x="3227" y="2358"/>
                </a:lnTo>
                <a:lnTo>
                  <a:pt x="3246" y="2437"/>
                </a:lnTo>
                <a:lnTo>
                  <a:pt x="3260" y="2517"/>
                </a:lnTo>
                <a:lnTo>
                  <a:pt x="3269" y="2597"/>
                </a:lnTo>
                <a:lnTo>
                  <a:pt x="3271" y="2678"/>
                </a:lnTo>
                <a:lnTo>
                  <a:pt x="3271" y="2678"/>
                </a:lnTo>
                <a:lnTo>
                  <a:pt x="3269" y="2761"/>
                </a:lnTo>
                <a:lnTo>
                  <a:pt x="3259" y="2842"/>
                </a:lnTo>
                <a:lnTo>
                  <a:pt x="3245" y="2923"/>
                </a:lnTo>
                <a:lnTo>
                  <a:pt x="3225" y="3003"/>
                </a:lnTo>
                <a:lnTo>
                  <a:pt x="3199" y="3080"/>
                </a:lnTo>
                <a:lnTo>
                  <a:pt x="3169" y="3155"/>
                </a:lnTo>
                <a:lnTo>
                  <a:pt x="3132" y="3229"/>
                </a:lnTo>
                <a:lnTo>
                  <a:pt x="3091" y="3300"/>
                </a:lnTo>
                <a:lnTo>
                  <a:pt x="3045" y="3368"/>
                </a:lnTo>
                <a:lnTo>
                  <a:pt x="2994" y="3433"/>
                </a:lnTo>
                <a:lnTo>
                  <a:pt x="2983" y="3442"/>
                </a:lnTo>
                <a:lnTo>
                  <a:pt x="2971" y="3449"/>
                </a:lnTo>
                <a:lnTo>
                  <a:pt x="2957" y="3452"/>
                </a:lnTo>
                <a:lnTo>
                  <a:pt x="2955" y="3452"/>
                </a:lnTo>
                <a:lnTo>
                  <a:pt x="2942" y="3450"/>
                </a:lnTo>
                <a:lnTo>
                  <a:pt x="2929" y="3444"/>
                </a:lnTo>
                <a:lnTo>
                  <a:pt x="2918" y="3436"/>
                </a:lnTo>
                <a:lnTo>
                  <a:pt x="2651" y="3169"/>
                </a:lnTo>
                <a:lnTo>
                  <a:pt x="2642" y="3158"/>
                </a:lnTo>
                <a:lnTo>
                  <a:pt x="2636" y="3143"/>
                </a:lnTo>
                <a:lnTo>
                  <a:pt x="2635" y="3128"/>
                </a:lnTo>
                <a:lnTo>
                  <a:pt x="2639" y="3115"/>
                </a:lnTo>
                <a:lnTo>
                  <a:pt x="2647" y="3101"/>
                </a:lnTo>
                <a:lnTo>
                  <a:pt x="2679" y="3054"/>
                </a:lnTo>
                <a:lnTo>
                  <a:pt x="2709" y="3005"/>
                </a:lnTo>
                <a:lnTo>
                  <a:pt x="2734" y="2954"/>
                </a:lnTo>
                <a:lnTo>
                  <a:pt x="2754" y="2902"/>
                </a:lnTo>
                <a:lnTo>
                  <a:pt x="2771" y="2848"/>
                </a:lnTo>
                <a:lnTo>
                  <a:pt x="2782" y="2792"/>
                </a:lnTo>
                <a:lnTo>
                  <a:pt x="2788" y="2735"/>
                </a:lnTo>
                <a:lnTo>
                  <a:pt x="2792" y="2678"/>
                </a:lnTo>
                <a:lnTo>
                  <a:pt x="2788" y="2614"/>
                </a:lnTo>
                <a:lnTo>
                  <a:pt x="2780" y="2551"/>
                </a:lnTo>
                <a:lnTo>
                  <a:pt x="2765" y="2489"/>
                </a:lnTo>
                <a:lnTo>
                  <a:pt x="2746" y="2430"/>
                </a:lnTo>
                <a:lnTo>
                  <a:pt x="2720" y="2372"/>
                </a:lnTo>
                <a:lnTo>
                  <a:pt x="2689" y="2317"/>
                </a:lnTo>
                <a:lnTo>
                  <a:pt x="2653" y="2264"/>
                </a:lnTo>
                <a:lnTo>
                  <a:pt x="2646" y="2251"/>
                </a:lnTo>
                <a:lnTo>
                  <a:pt x="2643" y="2236"/>
                </a:lnTo>
                <a:lnTo>
                  <a:pt x="2644" y="2221"/>
                </a:lnTo>
                <a:lnTo>
                  <a:pt x="2649" y="2208"/>
                </a:lnTo>
                <a:lnTo>
                  <a:pt x="2657" y="2196"/>
                </a:lnTo>
                <a:lnTo>
                  <a:pt x="2926" y="1929"/>
                </a:lnTo>
                <a:lnTo>
                  <a:pt x="2937" y="1920"/>
                </a:lnTo>
                <a:lnTo>
                  <a:pt x="2950" y="1914"/>
                </a:lnTo>
                <a:lnTo>
                  <a:pt x="2965" y="1913"/>
                </a:lnTo>
                <a:close/>
                <a:moveTo>
                  <a:pt x="49" y="1804"/>
                </a:moveTo>
                <a:lnTo>
                  <a:pt x="65" y="1804"/>
                </a:lnTo>
                <a:lnTo>
                  <a:pt x="79" y="1810"/>
                </a:lnTo>
                <a:lnTo>
                  <a:pt x="91" y="1818"/>
                </a:lnTo>
                <a:lnTo>
                  <a:pt x="100" y="1830"/>
                </a:lnTo>
                <a:lnTo>
                  <a:pt x="106" y="1843"/>
                </a:lnTo>
                <a:lnTo>
                  <a:pt x="115" y="1866"/>
                </a:lnTo>
                <a:lnTo>
                  <a:pt x="132" y="1890"/>
                </a:lnTo>
                <a:lnTo>
                  <a:pt x="156" y="1913"/>
                </a:lnTo>
                <a:lnTo>
                  <a:pt x="187" y="1936"/>
                </a:lnTo>
                <a:lnTo>
                  <a:pt x="224" y="1959"/>
                </a:lnTo>
                <a:lnTo>
                  <a:pt x="268" y="1982"/>
                </a:lnTo>
                <a:lnTo>
                  <a:pt x="318" y="2003"/>
                </a:lnTo>
                <a:lnTo>
                  <a:pt x="373" y="2025"/>
                </a:lnTo>
                <a:lnTo>
                  <a:pt x="433" y="2045"/>
                </a:lnTo>
                <a:lnTo>
                  <a:pt x="499" y="2064"/>
                </a:lnTo>
                <a:lnTo>
                  <a:pt x="580" y="2084"/>
                </a:lnTo>
                <a:lnTo>
                  <a:pt x="666" y="2103"/>
                </a:lnTo>
                <a:lnTo>
                  <a:pt x="756" y="2119"/>
                </a:lnTo>
                <a:lnTo>
                  <a:pt x="850" y="2133"/>
                </a:lnTo>
                <a:lnTo>
                  <a:pt x="949" y="2145"/>
                </a:lnTo>
                <a:lnTo>
                  <a:pt x="1049" y="2155"/>
                </a:lnTo>
                <a:lnTo>
                  <a:pt x="1082" y="2096"/>
                </a:lnTo>
                <a:lnTo>
                  <a:pt x="1116" y="2037"/>
                </a:lnTo>
                <a:lnTo>
                  <a:pt x="1155" y="1981"/>
                </a:lnTo>
                <a:lnTo>
                  <a:pt x="1197" y="1928"/>
                </a:lnTo>
                <a:lnTo>
                  <a:pt x="1208" y="1918"/>
                </a:lnTo>
                <a:lnTo>
                  <a:pt x="1221" y="1911"/>
                </a:lnTo>
                <a:lnTo>
                  <a:pt x="1235" y="1909"/>
                </a:lnTo>
                <a:lnTo>
                  <a:pt x="1250" y="1910"/>
                </a:lnTo>
                <a:lnTo>
                  <a:pt x="1263" y="1915"/>
                </a:lnTo>
                <a:lnTo>
                  <a:pt x="1274" y="1924"/>
                </a:lnTo>
                <a:lnTo>
                  <a:pt x="1541" y="2191"/>
                </a:lnTo>
                <a:lnTo>
                  <a:pt x="1550" y="2203"/>
                </a:lnTo>
                <a:lnTo>
                  <a:pt x="1556" y="2217"/>
                </a:lnTo>
                <a:lnTo>
                  <a:pt x="1557" y="2232"/>
                </a:lnTo>
                <a:lnTo>
                  <a:pt x="1554" y="2246"/>
                </a:lnTo>
                <a:lnTo>
                  <a:pt x="1546" y="2259"/>
                </a:lnTo>
                <a:lnTo>
                  <a:pt x="1508" y="2312"/>
                </a:lnTo>
                <a:lnTo>
                  <a:pt x="1477" y="2369"/>
                </a:lnTo>
                <a:lnTo>
                  <a:pt x="1452" y="2428"/>
                </a:lnTo>
                <a:lnTo>
                  <a:pt x="1431" y="2487"/>
                </a:lnTo>
                <a:lnTo>
                  <a:pt x="1416" y="2549"/>
                </a:lnTo>
                <a:lnTo>
                  <a:pt x="1408" y="2613"/>
                </a:lnTo>
                <a:lnTo>
                  <a:pt x="1405" y="2678"/>
                </a:lnTo>
                <a:lnTo>
                  <a:pt x="1407" y="2737"/>
                </a:lnTo>
                <a:lnTo>
                  <a:pt x="1414" y="2793"/>
                </a:lnTo>
                <a:lnTo>
                  <a:pt x="1426" y="2850"/>
                </a:lnTo>
                <a:lnTo>
                  <a:pt x="1442" y="2904"/>
                </a:lnTo>
                <a:lnTo>
                  <a:pt x="1463" y="2957"/>
                </a:lnTo>
                <a:lnTo>
                  <a:pt x="1489" y="3009"/>
                </a:lnTo>
                <a:lnTo>
                  <a:pt x="1518" y="3058"/>
                </a:lnTo>
                <a:lnTo>
                  <a:pt x="1553" y="3105"/>
                </a:lnTo>
                <a:lnTo>
                  <a:pt x="1560" y="3119"/>
                </a:lnTo>
                <a:lnTo>
                  <a:pt x="1564" y="3133"/>
                </a:lnTo>
                <a:lnTo>
                  <a:pt x="1563" y="3148"/>
                </a:lnTo>
                <a:lnTo>
                  <a:pt x="1558" y="3162"/>
                </a:lnTo>
                <a:lnTo>
                  <a:pt x="1548" y="3174"/>
                </a:lnTo>
                <a:lnTo>
                  <a:pt x="1281" y="3440"/>
                </a:lnTo>
                <a:lnTo>
                  <a:pt x="1271" y="3449"/>
                </a:lnTo>
                <a:lnTo>
                  <a:pt x="1258" y="3454"/>
                </a:lnTo>
                <a:lnTo>
                  <a:pt x="1244" y="3456"/>
                </a:lnTo>
                <a:lnTo>
                  <a:pt x="1243" y="3456"/>
                </a:lnTo>
                <a:lnTo>
                  <a:pt x="1229" y="3454"/>
                </a:lnTo>
                <a:lnTo>
                  <a:pt x="1216" y="3448"/>
                </a:lnTo>
                <a:lnTo>
                  <a:pt x="1206" y="3438"/>
                </a:lnTo>
                <a:lnTo>
                  <a:pt x="1157" y="3377"/>
                </a:lnTo>
                <a:lnTo>
                  <a:pt x="1114" y="3316"/>
                </a:lnTo>
                <a:lnTo>
                  <a:pt x="1074" y="3250"/>
                </a:lnTo>
                <a:lnTo>
                  <a:pt x="1040" y="3183"/>
                </a:lnTo>
                <a:lnTo>
                  <a:pt x="1009" y="3114"/>
                </a:lnTo>
                <a:lnTo>
                  <a:pt x="983" y="3042"/>
                </a:lnTo>
                <a:lnTo>
                  <a:pt x="962" y="2969"/>
                </a:lnTo>
                <a:lnTo>
                  <a:pt x="947" y="2896"/>
                </a:lnTo>
                <a:lnTo>
                  <a:pt x="934" y="2820"/>
                </a:lnTo>
                <a:lnTo>
                  <a:pt x="899" y="2816"/>
                </a:lnTo>
                <a:lnTo>
                  <a:pt x="862" y="2811"/>
                </a:lnTo>
                <a:lnTo>
                  <a:pt x="820" y="2806"/>
                </a:lnTo>
                <a:lnTo>
                  <a:pt x="776" y="2798"/>
                </a:lnTo>
                <a:lnTo>
                  <a:pt x="729" y="2791"/>
                </a:lnTo>
                <a:lnTo>
                  <a:pt x="680" y="2783"/>
                </a:lnTo>
                <a:lnTo>
                  <a:pt x="630" y="2773"/>
                </a:lnTo>
                <a:lnTo>
                  <a:pt x="579" y="2762"/>
                </a:lnTo>
                <a:lnTo>
                  <a:pt x="527" y="2750"/>
                </a:lnTo>
                <a:lnTo>
                  <a:pt x="476" y="2738"/>
                </a:lnTo>
                <a:lnTo>
                  <a:pt x="425" y="2723"/>
                </a:lnTo>
                <a:lnTo>
                  <a:pt x="374" y="2707"/>
                </a:lnTo>
                <a:lnTo>
                  <a:pt x="325" y="2690"/>
                </a:lnTo>
                <a:lnTo>
                  <a:pt x="278" y="2673"/>
                </a:lnTo>
                <a:lnTo>
                  <a:pt x="233" y="2653"/>
                </a:lnTo>
                <a:lnTo>
                  <a:pt x="190" y="2632"/>
                </a:lnTo>
                <a:lnTo>
                  <a:pt x="151" y="2609"/>
                </a:lnTo>
                <a:lnTo>
                  <a:pt x="115" y="2586"/>
                </a:lnTo>
                <a:lnTo>
                  <a:pt x="83" y="2560"/>
                </a:lnTo>
                <a:lnTo>
                  <a:pt x="56" y="2532"/>
                </a:lnTo>
                <a:lnTo>
                  <a:pt x="33" y="2503"/>
                </a:lnTo>
                <a:lnTo>
                  <a:pt x="16" y="2473"/>
                </a:lnTo>
                <a:lnTo>
                  <a:pt x="5" y="2440"/>
                </a:lnTo>
                <a:lnTo>
                  <a:pt x="1" y="2420"/>
                </a:lnTo>
                <a:lnTo>
                  <a:pt x="0" y="2400"/>
                </a:lnTo>
                <a:lnTo>
                  <a:pt x="0" y="2400"/>
                </a:lnTo>
                <a:lnTo>
                  <a:pt x="0" y="2395"/>
                </a:lnTo>
                <a:lnTo>
                  <a:pt x="0" y="2383"/>
                </a:lnTo>
                <a:lnTo>
                  <a:pt x="0" y="2364"/>
                </a:lnTo>
                <a:lnTo>
                  <a:pt x="0" y="2340"/>
                </a:lnTo>
                <a:lnTo>
                  <a:pt x="1" y="2311"/>
                </a:lnTo>
                <a:lnTo>
                  <a:pt x="1" y="2279"/>
                </a:lnTo>
                <a:lnTo>
                  <a:pt x="1" y="2242"/>
                </a:lnTo>
                <a:lnTo>
                  <a:pt x="1" y="2205"/>
                </a:lnTo>
                <a:lnTo>
                  <a:pt x="1" y="2165"/>
                </a:lnTo>
                <a:lnTo>
                  <a:pt x="2" y="2125"/>
                </a:lnTo>
                <a:lnTo>
                  <a:pt x="2" y="2084"/>
                </a:lnTo>
                <a:lnTo>
                  <a:pt x="2" y="2044"/>
                </a:lnTo>
                <a:lnTo>
                  <a:pt x="2" y="2007"/>
                </a:lnTo>
                <a:lnTo>
                  <a:pt x="3" y="1971"/>
                </a:lnTo>
                <a:lnTo>
                  <a:pt x="3" y="1940"/>
                </a:lnTo>
                <a:lnTo>
                  <a:pt x="3" y="1911"/>
                </a:lnTo>
                <a:lnTo>
                  <a:pt x="3" y="1888"/>
                </a:lnTo>
                <a:lnTo>
                  <a:pt x="3" y="1870"/>
                </a:lnTo>
                <a:lnTo>
                  <a:pt x="3" y="1859"/>
                </a:lnTo>
                <a:lnTo>
                  <a:pt x="3" y="1856"/>
                </a:lnTo>
                <a:lnTo>
                  <a:pt x="6" y="1840"/>
                </a:lnTo>
                <a:lnTo>
                  <a:pt x="13" y="1827"/>
                </a:lnTo>
                <a:lnTo>
                  <a:pt x="22" y="1816"/>
                </a:lnTo>
                <a:lnTo>
                  <a:pt x="35" y="1809"/>
                </a:lnTo>
                <a:lnTo>
                  <a:pt x="49" y="1804"/>
                </a:lnTo>
                <a:close/>
                <a:moveTo>
                  <a:pt x="2098" y="1610"/>
                </a:moveTo>
                <a:lnTo>
                  <a:pt x="2022" y="1613"/>
                </a:lnTo>
                <a:lnTo>
                  <a:pt x="1948" y="1620"/>
                </a:lnTo>
                <a:lnTo>
                  <a:pt x="1874" y="1634"/>
                </a:lnTo>
                <a:lnTo>
                  <a:pt x="1801" y="1652"/>
                </a:lnTo>
                <a:lnTo>
                  <a:pt x="1731" y="1676"/>
                </a:lnTo>
                <a:lnTo>
                  <a:pt x="1662" y="1704"/>
                </a:lnTo>
                <a:lnTo>
                  <a:pt x="1594" y="1736"/>
                </a:lnTo>
                <a:lnTo>
                  <a:pt x="1529" y="1774"/>
                </a:lnTo>
                <a:lnTo>
                  <a:pt x="1467" y="1817"/>
                </a:lnTo>
                <a:lnTo>
                  <a:pt x="1468" y="1818"/>
                </a:lnTo>
                <a:lnTo>
                  <a:pt x="1468" y="1819"/>
                </a:lnTo>
                <a:lnTo>
                  <a:pt x="1467" y="1829"/>
                </a:lnTo>
                <a:lnTo>
                  <a:pt x="1463" y="1837"/>
                </a:lnTo>
                <a:lnTo>
                  <a:pt x="1648" y="2021"/>
                </a:lnTo>
                <a:lnTo>
                  <a:pt x="1707" y="1985"/>
                </a:lnTo>
                <a:lnTo>
                  <a:pt x="1766" y="1953"/>
                </a:lnTo>
                <a:lnTo>
                  <a:pt x="1829" y="1928"/>
                </a:lnTo>
                <a:lnTo>
                  <a:pt x="1894" y="1908"/>
                </a:lnTo>
                <a:lnTo>
                  <a:pt x="1960" y="1893"/>
                </a:lnTo>
                <a:lnTo>
                  <a:pt x="2028" y="1885"/>
                </a:lnTo>
                <a:lnTo>
                  <a:pt x="2098" y="1882"/>
                </a:lnTo>
                <a:lnTo>
                  <a:pt x="2168" y="1885"/>
                </a:lnTo>
                <a:lnTo>
                  <a:pt x="2237" y="1893"/>
                </a:lnTo>
                <a:lnTo>
                  <a:pt x="2304" y="1908"/>
                </a:lnTo>
                <a:lnTo>
                  <a:pt x="2369" y="1929"/>
                </a:lnTo>
                <a:lnTo>
                  <a:pt x="2433" y="1955"/>
                </a:lnTo>
                <a:lnTo>
                  <a:pt x="2494" y="1987"/>
                </a:lnTo>
                <a:lnTo>
                  <a:pt x="2553" y="2024"/>
                </a:lnTo>
                <a:lnTo>
                  <a:pt x="2748" y="1830"/>
                </a:lnTo>
                <a:lnTo>
                  <a:pt x="2684" y="1785"/>
                </a:lnTo>
                <a:lnTo>
                  <a:pt x="2618" y="1745"/>
                </a:lnTo>
                <a:lnTo>
                  <a:pt x="2548" y="1709"/>
                </a:lnTo>
                <a:lnTo>
                  <a:pt x="2477" y="1680"/>
                </a:lnTo>
                <a:lnTo>
                  <a:pt x="2404" y="1655"/>
                </a:lnTo>
                <a:lnTo>
                  <a:pt x="2329" y="1635"/>
                </a:lnTo>
                <a:lnTo>
                  <a:pt x="2253" y="1621"/>
                </a:lnTo>
                <a:lnTo>
                  <a:pt x="2176" y="1613"/>
                </a:lnTo>
                <a:lnTo>
                  <a:pt x="2098" y="1610"/>
                </a:lnTo>
                <a:close/>
                <a:moveTo>
                  <a:pt x="106" y="1027"/>
                </a:moveTo>
                <a:lnTo>
                  <a:pt x="106" y="1065"/>
                </a:lnTo>
                <a:lnTo>
                  <a:pt x="106" y="1105"/>
                </a:lnTo>
                <a:lnTo>
                  <a:pt x="106" y="1145"/>
                </a:lnTo>
                <a:lnTo>
                  <a:pt x="105" y="1186"/>
                </a:lnTo>
                <a:lnTo>
                  <a:pt x="105" y="1225"/>
                </a:lnTo>
                <a:lnTo>
                  <a:pt x="105" y="1264"/>
                </a:lnTo>
                <a:lnTo>
                  <a:pt x="105" y="1300"/>
                </a:lnTo>
                <a:lnTo>
                  <a:pt x="105" y="1332"/>
                </a:lnTo>
                <a:lnTo>
                  <a:pt x="104" y="1361"/>
                </a:lnTo>
                <a:lnTo>
                  <a:pt x="104" y="1386"/>
                </a:lnTo>
                <a:lnTo>
                  <a:pt x="104" y="1404"/>
                </a:lnTo>
                <a:lnTo>
                  <a:pt x="104" y="1417"/>
                </a:lnTo>
                <a:lnTo>
                  <a:pt x="104" y="1422"/>
                </a:lnTo>
                <a:lnTo>
                  <a:pt x="105" y="1430"/>
                </a:lnTo>
                <a:lnTo>
                  <a:pt x="106" y="1438"/>
                </a:lnTo>
                <a:lnTo>
                  <a:pt x="115" y="1461"/>
                </a:lnTo>
                <a:lnTo>
                  <a:pt x="133" y="1485"/>
                </a:lnTo>
                <a:lnTo>
                  <a:pt x="157" y="1509"/>
                </a:lnTo>
                <a:lnTo>
                  <a:pt x="190" y="1532"/>
                </a:lnTo>
                <a:lnTo>
                  <a:pt x="228" y="1556"/>
                </a:lnTo>
                <a:lnTo>
                  <a:pt x="274" y="1578"/>
                </a:lnTo>
                <a:lnTo>
                  <a:pt x="326" y="1601"/>
                </a:lnTo>
                <a:lnTo>
                  <a:pt x="384" y="1622"/>
                </a:lnTo>
                <a:lnTo>
                  <a:pt x="449" y="1643"/>
                </a:lnTo>
                <a:lnTo>
                  <a:pt x="518" y="1662"/>
                </a:lnTo>
                <a:lnTo>
                  <a:pt x="593" y="1680"/>
                </a:lnTo>
                <a:lnTo>
                  <a:pt x="674" y="1698"/>
                </a:lnTo>
                <a:lnTo>
                  <a:pt x="760" y="1712"/>
                </a:lnTo>
                <a:lnTo>
                  <a:pt x="850" y="1726"/>
                </a:lnTo>
                <a:lnTo>
                  <a:pt x="944" y="1738"/>
                </a:lnTo>
                <a:lnTo>
                  <a:pt x="1044" y="1748"/>
                </a:lnTo>
                <a:lnTo>
                  <a:pt x="1147" y="1756"/>
                </a:lnTo>
                <a:lnTo>
                  <a:pt x="1254" y="1762"/>
                </a:lnTo>
                <a:lnTo>
                  <a:pt x="1364" y="1766"/>
                </a:lnTo>
                <a:lnTo>
                  <a:pt x="1428" y="1718"/>
                </a:lnTo>
                <a:lnTo>
                  <a:pt x="1495" y="1675"/>
                </a:lnTo>
                <a:lnTo>
                  <a:pt x="1564" y="1636"/>
                </a:lnTo>
                <a:lnTo>
                  <a:pt x="1635" y="1602"/>
                </a:lnTo>
                <a:lnTo>
                  <a:pt x="1709" y="1573"/>
                </a:lnTo>
                <a:lnTo>
                  <a:pt x="1784" y="1549"/>
                </a:lnTo>
                <a:lnTo>
                  <a:pt x="1861" y="1530"/>
                </a:lnTo>
                <a:lnTo>
                  <a:pt x="1939" y="1516"/>
                </a:lnTo>
                <a:lnTo>
                  <a:pt x="2018" y="1509"/>
                </a:lnTo>
                <a:lnTo>
                  <a:pt x="2098" y="1506"/>
                </a:lnTo>
                <a:lnTo>
                  <a:pt x="2180" y="1509"/>
                </a:lnTo>
                <a:lnTo>
                  <a:pt x="2262" y="1517"/>
                </a:lnTo>
                <a:lnTo>
                  <a:pt x="2343" y="1532"/>
                </a:lnTo>
                <a:lnTo>
                  <a:pt x="2423" y="1553"/>
                </a:lnTo>
                <a:lnTo>
                  <a:pt x="2500" y="1578"/>
                </a:lnTo>
                <a:lnTo>
                  <a:pt x="2576" y="1609"/>
                </a:lnTo>
                <a:lnTo>
                  <a:pt x="2624" y="1590"/>
                </a:lnTo>
                <a:lnTo>
                  <a:pt x="2668" y="1569"/>
                </a:lnTo>
                <a:lnTo>
                  <a:pt x="2706" y="1548"/>
                </a:lnTo>
                <a:lnTo>
                  <a:pt x="2739" y="1527"/>
                </a:lnTo>
                <a:lnTo>
                  <a:pt x="2766" y="1506"/>
                </a:lnTo>
                <a:lnTo>
                  <a:pt x="2788" y="1484"/>
                </a:lnTo>
                <a:lnTo>
                  <a:pt x="2805" y="1463"/>
                </a:lnTo>
                <a:lnTo>
                  <a:pt x="2815" y="1442"/>
                </a:lnTo>
                <a:lnTo>
                  <a:pt x="2817" y="1432"/>
                </a:lnTo>
                <a:lnTo>
                  <a:pt x="2818" y="1422"/>
                </a:lnTo>
                <a:lnTo>
                  <a:pt x="2818" y="1417"/>
                </a:lnTo>
                <a:lnTo>
                  <a:pt x="2818" y="1403"/>
                </a:lnTo>
                <a:lnTo>
                  <a:pt x="2818" y="1384"/>
                </a:lnTo>
                <a:lnTo>
                  <a:pt x="2818" y="1360"/>
                </a:lnTo>
                <a:lnTo>
                  <a:pt x="2817" y="1331"/>
                </a:lnTo>
                <a:lnTo>
                  <a:pt x="2817" y="1299"/>
                </a:lnTo>
                <a:lnTo>
                  <a:pt x="2817" y="1263"/>
                </a:lnTo>
                <a:lnTo>
                  <a:pt x="2816" y="1224"/>
                </a:lnTo>
                <a:lnTo>
                  <a:pt x="2816" y="1184"/>
                </a:lnTo>
                <a:lnTo>
                  <a:pt x="2815" y="1145"/>
                </a:lnTo>
                <a:lnTo>
                  <a:pt x="2815" y="1105"/>
                </a:lnTo>
                <a:lnTo>
                  <a:pt x="2815" y="1066"/>
                </a:lnTo>
                <a:lnTo>
                  <a:pt x="2814" y="1028"/>
                </a:lnTo>
                <a:lnTo>
                  <a:pt x="2776" y="1055"/>
                </a:lnTo>
                <a:lnTo>
                  <a:pt x="2734" y="1080"/>
                </a:lnTo>
                <a:lnTo>
                  <a:pt x="2689" y="1102"/>
                </a:lnTo>
                <a:lnTo>
                  <a:pt x="2643" y="1123"/>
                </a:lnTo>
                <a:lnTo>
                  <a:pt x="2595" y="1140"/>
                </a:lnTo>
                <a:lnTo>
                  <a:pt x="2545" y="1158"/>
                </a:lnTo>
                <a:lnTo>
                  <a:pt x="2497" y="1173"/>
                </a:lnTo>
                <a:lnTo>
                  <a:pt x="2450" y="1187"/>
                </a:lnTo>
                <a:lnTo>
                  <a:pt x="2367" y="1208"/>
                </a:lnTo>
                <a:lnTo>
                  <a:pt x="2280" y="1225"/>
                </a:lnTo>
                <a:lnTo>
                  <a:pt x="2188" y="1242"/>
                </a:lnTo>
                <a:lnTo>
                  <a:pt x="2092" y="1257"/>
                </a:lnTo>
                <a:lnTo>
                  <a:pt x="1994" y="1269"/>
                </a:lnTo>
                <a:lnTo>
                  <a:pt x="1892" y="1280"/>
                </a:lnTo>
                <a:lnTo>
                  <a:pt x="1787" y="1288"/>
                </a:lnTo>
                <a:lnTo>
                  <a:pt x="1680" y="1293"/>
                </a:lnTo>
                <a:lnTo>
                  <a:pt x="1571" y="1298"/>
                </a:lnTo>
                <a:lnTo>
                  <a:pt x="1461" y="1299"/>
                </a:lnTo>
                <a:lnTo>
                  <a:pt x="1350" y="1298"/>
                </a:lnTo>
                <a:lnTo>
                  <a:pt x="1242" y="1293"/>
                </a:lnTo>
                <a:lnTo>
                  <a:pt x="1135" y="1288"/>
                </a:lnTo>
                <a:lnTo>
                  <a:pt x="1030" y="1280"/>
                </a:lnTo>
                <a:lnTo>
                  <a:pt x="929" y="1269"/>
                </a:lnTo>
                <a:lnTo>
                  <a:pt x="829" y="1257"/>
                </a:lnTo>
                <a:lnTo>
                  <a:pt x="734" y="1242"/>
                </a:lnTo>
                <a:lnTo>
                  <a:pt x="643" y="1225"/>
                </a:lnTo>
                <a:lnTo>
                  <a:pt x="555" y="1208"/>
                </a:lnTo>
                <a:lnTo>
                  <a:pt x="472" y="1187"/>
                </a:lnTo>
                <a:lnTo>
                  <a:pt x="425" y="1173"/>
                </a:lnTo>
                <a:lnTo>
                  <a:pt x="375" y="1157"/>
                </a:lnTo>
                <a:lnTo>
                  <a:pt x="326" y="1140"/>
                </a:lnTo>
                <a:lnTo>
                  <a:pt x="278" y="1122"/>
                </a:lnTo>
                <a:lnTo>
                  <a:pt x="231" y="1101"/>
                </a:lnTo>
                <a:lnTo>
                  <a:pt x="187" y="1079"/>
                </a:lnTo>
                <a:lnTo>
                  <a:pt x="145" y="1054"/>
                </a:lnTo>
                <a:lnTo>
                  <a:pt x="106" y="1027"/>
                </a:lnTo>
                <a:close/>
                <a:moveTo>
                  <a:pt x="49" y="826"/>
                </a:moveTo>
                <a:lnTo>
                  <a:pt x="65" y="826"/>
                </a:lnTo>
                <a:lnTo>
                  <a:pt x="79" y="832"/>
                </a:lnTo>
                <a:lnTo>
                  <a:pt x="91" y="840"/>
                </a:lnTo>
                <a:lnTo>
                  <a:pt x="100" y="851"/>
                </a:lnTo>
                <a:lnTo>
                  <a:pt x="106" y="865"/>
                </a:lnTo>
                <a:lnTo>
                  <a:pt x="115" y="889"/>
                </a:lnTo>
                <a:lnTo>
                  <a:pt x="132" y="912"/>
                </a:lnTo>
                <a:lnTo>
                  <a:pt x="156" y="935"/>
                </a:lnTo>
                <a:lnTo>
                  <a:pt x="187" y="958"/>
                </a:lnTo>
                <a:lnTo>
                  <a:pt x="224" y="981"/>
                </a:lnTo>
                <a:lnTo>
                  <a:pt x="268" y="1004"/>
                </a:lnTo>
                <a:lnTo>
                  <a:pt x="318" y="1026"/>
                </a:lnTo>
                <a:lnTo>
                  <a:pt x="373" y="1047"/>
                </a:lnTo>
                <a:lnTo>
                  <a:pt x="433" y="1067"/>
                </a:lnTo>
                <a:lnTo>
                  <a:pt x="499" y="1086"/>
                </a:lnTo>
                <a:lnTo>
                  <a:pt x="580" y="1106"/>
                </a:lnTo>
                <a:lnTo>
                  <a:pt x="665" y="1125"/>
                </a:lnTo>
                <a:lnTo>
                  <a:pt x="753" y="1140"/>
                </a:lnTo>
                <a:lnTo>
                  <a:pt x="846" y="1154"/>
                </a:lnTo>
                <a:lnTo>
                  <a:pt x="942" y="1167"/>
                </a:lnTo>
                <a:lnTo>
                  <a:pt x="1041" y="1177"/>
                </a:lnTo>
                <a:lnTo>
                  <a:pt x="1143" y="1184"/>
                </a:lnTo>
                <a:lnTo>
                  <a:pt x="1247" y="1190"/>
                </a:lnTo>
                <a:lnTo>
                  <a:pt x="1353" y="1194"/>
                </a:lnTo>
                <a:lnTo>
                  <a:pt x="1461" y="1195"/>
                </a:lnTo>
                <a:lnTo>
                  <a:pt x="1568" y="1194"/>
                </a:lnTo>
                <a:lnTo>
                  <a:pt x="1675" y="1190"/>
                </a:lnTo>
                <a:lnTo>
                  <a:pt x="1779" y="1184"/>
                </a:lnTo>
                <a:lnTo>
                  <a:pt x="1881" y="1177"/>
                </a:lnTo>
                <a:lnTo>
                  <a:pt x="1980" y="1167"/>
                </a:lnTo>
                <a:lnTo>
                  <a:pt x="2076" y="1154"/>
                </a:lnTo>
                <a:lnTo>
                  <a:pt x="2169" y="1140"/>
                </a:lnTo>
                <a:lnTo>
                  <a:pt x="2258" y="1125"/>
                </a:lnTo>
                <a:lnTo>
                  <a:pt x="2343" y="1106"/>
                </a:lnTo>
                <a:lnTo>
                  <a:pt x="2423" y="1086"/>
                </a:lnTo>
                <a:lnTo>
                  <a:pt x="2487" y="1067"/>
                </a:lnTo>
                <a:lnTo>
                  <a:pt x="2546" y="1048"/>
                </a:lnTo>
                <a:lnTo>
                  <a:pt x="2601" y="1027"/>
                </a:lnTo>
                <a:lnTo>
                  <a:pt x="2649" y="1006"/>
                </a:lnTo>
                <a:lnTo>
                  <a:pt x="2693" y="984"/>
                </a:lnTo>
                <a:lnTo>
                  <a:pt x="2730" y="961"/>
                </a:lnTo>
                <a:lnTo>
                  <a:pt x="2761" y="938"/>
                </a:lnTo>
                <a:lnTo>
                  <a:pt x="2786" y="915"/>
                </a:lnTo>
                <a:lnTo>
                  <a:pt x="2804" y="893"/>
                </a:lnTo>
                <a:lnTo>
                  <a:pt x="2815" y="870"/>
                </a:lnTo>
                <a:lnTo>
                  <a:pt x="2821" y="857"/>
                </a:lnTo>
                <a:lnTo>
                  <a:pt x="2831" y="846"/>
                </a:lnTo>
                <a:lnTo>
                  <a:pt x="2843" y="839"/>
                </a:lnTo>
                <a:lnTo>
                  <a:pt x="2857" y="835"/>
                </a:lnTo>
                <a:lnTo>
                  <a:pt x="2871" y="835"/>
                </a:lnTo>
                <a:lnTo>
                  <a:pt x="2886" y="839"/>
                </a:lnTo>
                <a:lnTo>
                  <a:pt x="2899" y="846"/>
                </a:lnTo>
                <a:lnTo>
                  <a:pt x="2908" y="858"/>
                </a:lnTo>
                <a:lnTo>
                  <a:pt x="2914" y="870"/>
                </a:lnTo>
                <a:lnTo>
                  <a:pt x="2916" y="885"/>
                </a:lnTo>
                <a:lnTo>
                  <a:pt x="2916" y="889"/>
                </a:lnTo>
                <a:lnTo>
                  <a:pt x="2916" y="900"/>
                </a:lnTo>
                <a:lnTo>
                  <a:pt x="2916" y="917"/>
                </a:lnTo>
                <a:lnTo>
                  <a:pt x="2916" y="940"/>
                </a:lnTo>
                <a:lnTo>
                  <a:pt x="2917" y="968"/>
                </a:lnTo>
                <a:lnTo>
                  <a:pt x="2917" y="999"/>
                </a:lnTo>
                <a:lnTo>
                  <a:pt x="2917" y="1034"/>
                </a:lnTo>
                <a:lnTo>
                  <a:pt x="2918" y="1071"/>
                </a:lnTo>
                <a:lnTo>
                  <a:pt x="2918" y="1110"/>
                </a:lnTo>
                <a:lnTo>
                  <a:pt x="2918" y="1150"/>
                </a:lnTo>
                <a:lnTo>
                  <a:pt x="2920" y="1190"/>
                </a:lnTo>
                <a:lnTo>
                  <a:pt x="2920" y="1228"/>
                </a:lnTo>
                <a:lnTo>
                  <a:pt x="2921" y="1266"/>
                </a:lnTo>
                <a:lnTo>
                  <a:pt x="2921" y="1302"/>
                </a:lnTo>
                <a:lnTo>
                  <a:pt x="2921" y="1334"/>
                </a:lnTo>
                <a:lnTo>
                  <a:pt x="2922" y="1363"/>
                </a:lnTo>
                <a:lnTo>
                  <a:pt x="2922" y="1387"/>
                </a:lnTo>
                <a:lnTo>
                  <a:pt x="2922" y="1404"/>
                </a:lnTo>
                <a:lnTo>
                  <a:pt x="2922" y="1417"/>
                </a:lnTo>
                <a:lnTo>
                  <a:pt x="2922" y="1422"/>
                </a:lnTo>
                <a:lnTo>
                  <a:pt x="2920" y="1447"/>
                </a:lnTo>
                <a:lnTo>
                  <a:pt x="2913" y="1474"/>
                </a:lnTo>
                <a:lnTo>
                  <a:pt x="2901" y="1505"/>
                </a:lnTo>
                <a:lnTo>
                  <a:pt x="2882" y="1534"/>
                </a:lnTo>
                <a:lnTo>
                  <a:pt x="2857" y="1564"/>
                </a:lnTo>
                <a:lnTo>
                  <a:pt x="2825" y="1592"/>
                </a:lnTo>
                <a:lnTo>
                  <a:pt x="2787" y="1619"/>
                </a:lnTo>
                <a:lnTo>
                  <a:pt x="2744" y="1645"/>
                </a:lnTo>
                <a:lnTo>
                  <a:pt x="2696" y="1670"/>
                </a:lnTo>
                <a:lnTo>
                  <a:pt x="2752" y="1706"/>
                </a:lnTo>
                <a:lnTo>
                  <a:pt x="2806" y="1745"/>
                </a:lnTo>
                <a:lnTo>
                  <a:pt x="2859" y="1787"/>
                </a:lnTo>
                <a:lnTo>
                  <a:pt x="2868" y="1797"/>
                </a:lnTo>
                <a:lnTo>
                  <a:pt x="2874" y="1810"/>
                </a:lnTo>
                <a:lnTo>
                  <a:pt x="2877" y="1823"/>
                </a:lnTo>
                <a:lnTo>
                  <a:pt x="2875" y="1838"/>
                </a:lnTo>
                <a:lnTo>
                  <a:pt x="2870" y="1852"/>
                </a:lnTo>
                <a:lnTo>
                  <a:pt x="2862" y="1862"/>
                </a:lnTo>
                <a:lnTo>
                  <a:pt x="2595" y="2129"/>
                </a:lnTo>
                <a:lnTo>
                  <a:pt x="2583" y="2137"/>
                </a:lnTo>
                <a:lnTo>
                  <a:pt x="2570" y="2143"/>
                </a:lnTo>
                <a:lnTo>
                  <a:pt x="2558" y="2145"/>
                </a:lnTo>
                <a:lnTo>
                  <a:pt x="2546" y="2143"/>
                </a:lnTo>
                <a:lnTo>
                  <a:pt x="2536" y="2140"/>
                </a:lnTo>
                <a:lnTo>
                  <a:pt x="2525" y="2133"/>
                </a:lnTo>
                <a:lnTo>
                  <a:pt x="2478" y="2099"/>
                </a:lnTo>
                <a:lnTo>
                  <a:pt x="2429" y="2069"/>
                </a:lnTo>
                <a:lnTo>
                  <a:pt x="2378" y="2044"/>
                </a:lnTo>
                <a:lnTo>
                  <a:pt x="2324" y="2023"/>
                </a:lnTo>
                <a:lnTo>
                  <a:pt x="2270" y="2007"/>
                </a:lnTo>
                <a:lnTo>
                  <a:pt x="2213" y="1995"/>
                </a:lnTo>
                <a:lnTo>
                  <a:pt x="2156" y="1988"/>
                </a:lnTo>
                <a:lnTo>
                  <a:pt x="2098" y="1986"/>
                </a:lnTo>
                <a:lnTo>
                  <a:pt x="2040" y="1988"/>
                </a:lnTo>
                <a:lnTo>
                  <a:pt x="1983" y="1995"/>
                </a:lnTo>
                <a:lnTo>
                  <a:pt x="1928" y="2007"/>
                </a:lnTo>
                <a:lnTo>
                  <a:pt x="1874" y="2022"/>
                </a:lnTo>
                <a:lnTo>
                  <a:pt x="1821" y="2042"/>
                </a:lnTo>
                <a:lnTo>
                  <a:pt x="1771" y="2067"/>
                </a:lnTo>
                <a:lnTo>
                  <a:pt x="1721" y="2097"/>
                </a:lnTo>
                <a:lnTo>
                  <a:pt x="1674" y="2130"/>
                </a:lnTo>
                <a:lnTo>
                  <a:pt x="1662" y="2137"/>
                </a:lnTo>
                <a:lnTo>
                  <a:pt x="1647" y="2141"/>
                </a:lnTo>
                <a:lnTo>
                  <a:pt x="1632" y="2140"/>
                </a:lnTo>
                <a:lnTo>
                  <a:pt x="1619" y="2134"/>
                </a:lnTo>
                <a:lnTo>
                  <a:pt x="1606" y="2126"/>
                </a:lnTo>
                <a:lnTo>
                  <a:pt x="1349" y="1869"/>
                </a:lnTo>
                <a:lnTo>
                  <a:pt x="1266" y="1866"/>
                </a:lnTo>
                <a:lnTo>
                  <a:pt x="1185" y="1863"/>
                </a:lnTo>
                <a:lnTo>
                  <a:pt x="1102" y="1857"/>
                </a:lnTo>
                <a:lnTo>
                  <a:pt x="1021" y="1851"/>
                </a:lnTo>
                <a:lnTo>
                  <a:pt x="940" y="1842"/>
                </a:lnTo>
                <a:lnTo>
                  <a:pt x="862" y="1833"/>
                </a:lnTo>
                <a:lnTo>
                  <a:pt x="784" y="1821"/>
                </a:lnTo>
                <a:lnTo>
                  <a:pt x="709" y="1809"/>
                </a:lnTo>
                <a:lnTo>
                  <a:pt x="635" y="1795"/>
                </a:lnTo>
                <a:lnTo>
                  <a:pt x="564" y="1780"/>
                </a:lnTo>
                <a:lnTo>
                  <a:pt x="496" y="1764"/>
                </a:lnTo>
                <a:lnTo>
                  <a:pt x="431" y="1746"/>
                </a:lnTo>
                <a:lnTo>
                  <a:pt x="369" y="1726"/>
                </a:lnTo>
                <a:lnTo>
                  <a:pt x="311" y="1706"/>
                </a:lnTo>
                <a:lnTo>
                  <a:pt x="257" y="1684"/>
                </a:lnTo>
                <a:lnTo>
                  <a:pt x="208" y="1661"/>
                </a:lnTo>
                <a:lnTo>
                  <a:pt x="162" y="1636"/>
                </a:lnTo>
                <a:lnTo>
                  <a:pt x="123" y="1611"/>
                </a:lnTo>
                <a:lnTo>
                  <a:pt x="87" y="1583"/>
                </a:lnTo>
                <a:lnTo>
                  <a:pt x="58" y="1555"/>
                </a:lnTo>
                <a:lnTo>
                  <a:pt x="33" y="1525"/>
                </a:lnTo>
                <a:lnTo>
                  <a:pt x="17" y="1494"/>
                </a:lnTo>
                <a:lnTo>
                  <a:pt x="5" y="1462"/>
                </a:lnTo>
                <a:lnTo>
                  <a:pt x="1" y="1442"/>
                </a:lnTo>
                <a:lnTo>
                  <a:pt x="0" y="1422"/>
                </a:lnTo>
                <a:lnTo>
                  <a:pt x="0" y="1422"/>
                </a:lnTo>
                <a:lnTo>
                  <a:pt x="0" y="1417"/>
                </a:lnTo>
                <a:lnTo>
                  <a:pt x="0" y="1404"/>
                </a:lnTo>
                <a:lnTo>
                  <a:pt x="0" y="1387"/>
                </a:lnTo>
                <a:lnTo>
                  <a:pt x="0" y="1363"/>
                </a:lnTo>
                <a:lnTo>
                  <a:pt x="1" y="1333"/>
                </a:lnTo>
                <a:lnTo>
                  <a:pt x="1" y="1301"/>
                </a:lnTo>
                <a:lnTo>
                  <a:pt x="1" y="1265"/>
                </a:lnTo>
                <a:lnTo>
                  <a:pt x="1" y="1226"/>
                </a:lnTo>
                <a:lnTo>
                  <a:pt x="1" y="1187"/>
                </a:lnTo>
                <a:lnTo>
                  <a:pt x="2" y="1147"/>
                </a:lnTo>
                <a:lnTo>
                  <a:pt x="2" y="1106"/>
                </a:lnTo>
                <a:lnTo>
                  <a:pt x="2" y="1066"/>
                </a:lnTo>
                <a:lnTo>
                  <a:pt x="2" y="1028"/>
                </a:lnTo>
                <a:lnTo>
                  <a:pt x="3" y="994"/>
                </a:lnTo>
                <a:lnTo>
                  <a:pt x="3" y="961"/>
                </a:lnTo>
                <a:lnTo>
                  <a:pt x="3" y="933"/>
                </a:lnTo>
                <a:lnTo>
                  <a:pt x="3" y="910"/>
                </a:lnTo>
                <a:lnTo>
                  <a:pt x="3" y="892"/>
                </a:lnTo>
                <a:lnTo>
                  <a:pt x="3" y="882"/>
                </a:lnTo>
                <a:lnTo>
                  <a:pt x="3" y="878"/>
                </a:lnTo>
                <a:lnTo>
                  <a:pt x="6" y="862"/>
                </a:lnTo>
                <a:lnTo>
                  <a:pt x="13" y="849"/>
                </a:lnTo>
                <a:lnTo>
                  <a:pt x="22" y="838"/>
                </a:lnTo>
                <a:lnTo>
                  <a:pt x="35" y="830"/>
                </a:lnTo>
                <a:lnTo>
                  <a:pt x="49" y="826"/>
                </a:lnTo>
                <a:close/>
                <a:moveTo>
                  <a:pt x="1461" y="104"/>
                </a:moveTo>
                <a:lnTo>
                  <a:pt x="1343" y="105"/>
                </a:lnTo>
                <a:lnTo>
                  <a:pt x="1230" y="109"/>
                </a:lnTo>
                <a:lnTo>
                  <a:pt x="1121" y="115"/>
                </a:lnTo>
                <a:lnTo>
                  <a:pt x="1017" y="124"/>
                </a:lnTo>
                <a:lnTo>
                  <a:pt x="918" y="134"/>
                </a:lnTo>
                <a:lnTo>
                  <a:pt x="824" y="147"/>
                </a:lnTo>
                <a:lnTo>
                  <a:pt x="736" y="161"/>
                </a:lnTo>
                <a:lnTo>
                  <a:pt x="652" y="177"/>
                </a:lnTo>
                <a:lnTo>
                  <a:pt x="573" y="194"/>
                </a:lnTo>
                <a:lnTo>
                  <a:pt x="501" y="213"/>
                </a:lnTo>
                <a:lnTo>
                  <a:pt x="434" y="231"/>
                </a:lnTo>
                <a:lnTo>
                  <a:pt x="373" y="252"/>
                </a:lnTo>
                <a:lnTo>
                  <a:pt x="318" y="273"/>
                </a:lnTo>
                <a:lnTo>
                  <a:pt x="268" y="295"/>
                </a:lnTo>
                <a:lnTo>
                  <a:pt x="225" y="317"/>
                </a:lnTo>
                <a:lnTo>
                  <a:pt x="189" y="339"/>
                </a:lnTo>
                <a:lnTo>
                  <a:pt x="158" y="361"/>
                </a:lnTo>
                <a:lnTo>
                  <a:pt x="135" y="384"/>
                </a:lnTo>
                <a:lnTo>
                  <a:pt x="117" y="405"/>
                </a:lnTo>
                <a:lnTo>
                  <a:pt x="107" y="427"/>
                </a:lnTo>
                <a:lnTo>
                  <a:pt x="104" y="448"/>
                </a:lnTo>
                <a:lnTo>
                  <a:pt x="107" y="469"/>
                </a:lnTo>
                <a:lnTo>
                  <a:pt x="117" y="491"/>
                </a:lnTo>
                <a:lnTo>
                  <a:pt x="135" y="512"/>
                </a:lnTo>
                <a:lnTo>
                  <a:pt x="158" y="535"/>
                </a:lnTo>
                <a:lnTo>
                  <a:pt x="189" y="557"/>
                </a:lnTo>
                <a:lnTo>
                  <a:pt x="225" y="579"/>
                </a:lnTo>
                <a:lnTo>
                  <a:pt x="268" y="601"/>
                </a:lnTo>
                <a:lnTo>
                  <a:pt x="318" y="623"/>
                </a:lnTo>
                <a:lnTo>
                  <a:pt x="373" y="644"/>
                </a:lnTo>
                <a:lnTo>
                  <a:pt x="434" y="665"/>
                </a:lnTo>
                <a:lnTo>
                  <a:pt x="501" y="684"/>
                </a:lnTo>
                <a:lnTo>
                  <a:pt x="573" y="703"/>
                </a:lnTo>
                <a:lnTo>
                  <a:pt x="652" y="719"/>
                </a:lnTo>
                <a:lnTo>
                  <a:pt x="736" y="735"/>
                </a:lnTo>
                <a:lnTo>
                  <a:pt x="824" y="750"/>
                </a:lnTo>
                <a:lnTo>
                  <a:pt x="918" y="762"/>
                </a:lnTo>
                <a:lnTo>
                  <a:pt x="1017" y="773"/>
                </a:lnTo>
                <a:lnTo>
                  <a:pt x="1121" y="781"/>
                </a:lnTo>
                <a:lnTo>
                  <a:pt x="1230" y="788"/>
                </a:lnTo>
                <a:lnTo>
                  <a:pt x="1343" y="792"/>
                </a:lnTo>
                <a:lnTo>
                  <a:pt x="1461" y="793"/>
                </a:lnTo>
                <a:lnTo>
                  <a:pt x="1579" y="792"/>
                </a:lnTo>
                <a:lnTo>
                  <a:pt x="1692" y="788"/>
                </a:lnTo>
                <a:lnTo>
                  <a:pt x="1801" y="781"/>
                </a:lnTo>
                <a:lnTo>
                  <a:pt x="1905" y="773"/>
                </a:lnTo>
                <a:lnTo>
                  <a:pt x="2003" y="762"/>
                </a:lnTo>
                <a:lnTo>
                  <a:pt x="2098" y="750"/>
                </a:lnTo>
                <a:lnTo>
                  <a:pt x="2187" y="735"/>
                </a:lnTo>
                <a:lnTo>
                  <a:pt x="2270" y="719"/>
                </a:lnTo>
                <a:lnTo>
                  <a:pt x="2348" y="703"/>
                </a:lnTo>
                <a:lnTo>
                  <a:pt x="2421" y="684"/>
                </a:lnTo>
                <a:lnTo>
                  <a:pt x="2488" y="665"/>
                </a:lnTo>
                <a:lnTo>
                  <a:pt x="2548" y="644"/>
                </a:lnTo>
                <a:lnTo>
                  <a:pt x="2604" y="623"/>
                </a:lnTo>
                <a:lnTo>
                  <a:pt x="2653" y="601"/>
                </a:lnTo>
                <a:lnTo>
                  <a:pt x="2696" y="579"/>
                </a:lnTo>
                <a:lnTo>
                  <a:pt x="2733" y="557"/>
                </a:lnTo>
                <a:lnTo>
                  <a:pt x="2763" y="535"/>
                </a:lnTo>
                <a:lnTo>
                  <a:pt x="2787" y="512"/>
                </a:lnTo>
                <a:lnTo>
                  <a:pt x="2804" y="491"/>
                </a:lnTo>
                <a:lnTo>
                  <a:pt x="2815" y="469"/>
                </a:lnTo>
                <a:lnTo>
                  <a:pt x="2818" y="448"/>
                </a:lnTo>
                <a:lnTo>
                  <a:pt x="2815" y="427"/>
                </a:lnTo>
                <a:lnTo>
                  <a:pt x="2804" y="405"/>
                </a:lnTo>
                <a:lnTo>
                  <a:pt x="2787" y="384"/>
                </a:lnTo>
                <a:lnTo>
                  <a:pt x="2763" y="361"/>
                </a:lnTo>
                <a:lnTo>
                  <a:pt x="2733" y="339"/>
                </a:lnTo>
                <a:lnTo>
                  <a:pt x="2696" y="317"/>
                </a:lnTo>
                <a:lnTo>
                  <a:pt x="2653" y="295"/>
                </a:lnTo>
                <a:lnTo>
                  <a:pt x="2604" y="273"/>
                </a:lnTo>
                <a:lnTo>
                  <a:pt x="2548" y="252"/>
                </a:lnTo>
                <a:lnTo>
                  <a:pt x="2488" y="231"/>
                </a:lnTo>
                <a:lnTo>
                  <a:pt x="2421" y="213"/>
                </a:lnTo>
                <a:lnTo>
                  <a:pt x="2348" y="194"/>
                </a:lnTo>
                <a:lnTo>
                  <a:pt x="2270" y="177"/>
                </a:lnTo>
                <a:lnTo>
                  <a:pt x="2187" y="161"/>
                </a:lnTo>
                <a:lnTo>
                  <a:pt x="2098" y="147"/>
                </a:lnTo>
                <a:lnTo>
                  <a:pt x="2003" y="134"/>
                </a:lnTo>
                <a:lnTo>
                  <a:pt x="1905" y="124"/>
                </a:lnTo>
                <a:lnTo>
                  <a:pt x="1801" y="115"/>
                </a:lnTo>
                <a:lnTo>
                  <a:pt x="1692" y="109"/>
                </a:lnTo>
                <a:lnTo>
                  <a:pt x="1579" y="105"/>
                </a:lnTo>
                <a:lnTo>
                  <a:pt x="1461" y="104"/>
                </a:lnTo>
                <a:close/>
                <a:moveTo>
                  <a:pt x="1461" y="0"/>
                </a:moveTo>
                <a:lnTo>
                  <a:pt x="1543" y="1"/>
                </a:lnTo>
                <a:lnTo>
                  <a:pt x="1625" y="3"/>
                </a:lnTo>
                <a:lnTo>
                  <a:pt x="1707" y="6"/>
                </a:lnTo>
                <a:lnTo>
                  <a:pt x="1788" y="12"/>
                </a:lnTo>
                <a:lnTo>
                  <a:pt x="1869" y="17"/>
                </a:lnTo>
                <a:lnTo>
                  <a:pt x="1949" y="25"/>
                </a:lnTo>
                <a:lnTo>
                  <a:pt x="2027" y="34"/>
                </a:lnTo>
                <a:lnTo>
                  <a:pt x="2104" y="44"/>
                </a:lnTo>
                <a:lnTo>
                  <a:pt x="2179" y="56"/>
                </a:lnTo>
                <a:lnTo>
                  <a:pt x="2253" y="68"/>
                </a:lnTo>
                <a:lnTo>
                  <a:pt x="2323" y="83"/>
                </a:lnTo>
                <a:lnTo>
                  <a:pt x="2391" y="98"/>
                </a:lnTo>
                <a:lnTo>
                  <a:pt x="2457" y="115"/>
                </a:lnTo>
                <a:lnTo>
                  <a:pt x="2519" y="133"/>
                </a:lnTo>
                <a:lnTo>
                  <a:pt x="2578" y="153"/>
                </a:lnTo>
                <a:lnTo>
                  <a:pt x="2633" y="173"/>
                </a:lnTo>
                <a:lnTo>
                  <a:pt x="2685" y="195"/>
                </a:lnTo>
                <a:lnTo>
                  <a:pt x="2731" y="218"/>
                </a:lnTo>
                <a:lnTo>
                  <a:pt x="2774" y="243"/>
                </a:lnTo>
                <a:lnTo>
                  <a:pt x="2812" y="268"/>
                </a:lnTo>
                <a:lnTo>
                  <a:pt x="2844" y="295"/>
                </a:lnTo>
                <a:lnTo>
                  <a:pt x="2871" y="324"/>
                </a:lnTo>
                <a:lnTo>
                  <a:pt x="2893" y="353"/>
                </a:lnTo>
                <a:lnTo>
                  <a:pt x="2909" y="383"/>
                </a:lnTo>
                <a:lnTo>
                  <a:pt x="2918" y="415"/>
                </a:lnTo>
                <a:lnTo>
                  <a:pt x="2922" y="448"/>
                </a:lnTo>
                <a:lnTo>
                  <a:pt x="2918" y="481"/>
                </a:lnTo>
                <a:lnTo>
                  <a:pt x="2909" y="513"/>
                </a:lnTo>
                <a:lnTo>
                  <a:pt x="2893" y="544"/>
                </a:lnTo>
                <a:lnTo>
                  <a:pt x="2871" y="573"/>
                </a:lnTo>
                <a:lnTo>
                  <a:pt x="2844" y="601"/>
                </a:lnTo>
                <a:lnTo>
                  <a:pt x="2812" y="628"/>
                </a:lnTo>
                <a:lnTo>
                  <a:pt x="2774" y="653"/>
                </a:lnTo>
                <a:lnTo>
                  <a:pt x="2731" y="679"/>
                </a:lnTo>
                <a:lnTo>
                  <a:pt x="2685" y="702"/>
                </a:lnTo>
                <a:lnTo>
                  <a:pt x="2633" y="724"/>
                </a:lnTo>
                <a:lnTo>
                  <a:pt x="2578" y="744"/>
                </a:lnTo>
                <a:lnTo>
                  <a:pt x="2519" y="763"/>
                </a:lnTo>
                <a:lnTo>
                  <a:pt x="2457" y="781"/>
                </a:lnTo>
                <a:lnTo>
                  <a:pt x="2391" y="798"/>
                </a:lnTo>
                <a:lnTo>
                  <a:pt x="2323" y="814"/>
                </a:lnTo>
                <a:lnTo>
                  <a:pt x="2253" y="828"/>
                </a:lnTo>
                <a:lnTo>
                  <a:pt x="2179" y="841"/>
                </a:lnTo>
                <a:lnTo>
                  <a:pt x="2104" y="852"/>
                </a:lnTo>
                <a:lnTo>
                  <a:pt x="2027" y="863"/>
                </a:lnTo>
                <a:lnTo>
                  <a:pt x="1949" y="871"/>
                </a:lnTo>
                <a:lnTo>
                  <a:pt x="1869" y="879"/>
                </a:lnTo>
                <a:lnTo>
                  <a:pt x="1788" y="885"/>
                </a:lnTo>
                <a:lnTo>
                  <a:pt x="1707" y="890"/>
                </a:lnTo>
                <a:lnTo>
                  <a:pt x="1625" y="893"/>
                </a:lnTo>
                <a:lnTo>
                  <a:pt x="1543" y="895"/>
                </a:lnTo>
                <a:lnTo>
                  <a:pt x="1461" y="896"/>
                </a:lnTo>
                <a:lnTo>
                  <a:pt x="1380" y="895"/>
                </a:lnTo>
                <a:lnTo>
                  <a:pt x="1297" y="893"/>
                </a:lnTo>
                <a:lnTo>
                  <a:pt x="1215" y="890"/>
                </a:lnTo>
                <a:lnTo>
                  <a:pt x="1134" y="885"/>
                </a:lnTo>
                <a:lnTo>
                  <a:pt x="1054" y="879"/>
                </a:lnTo>
                <a:lnTo>
                  <a:pt x="974" y="871"/>
                </a:lnTo>
                <a:lnTo>
                  <a:pt x="895" y="863"/>
                </a:lnTo>
                <a:lnTo>
                  <a:pt x="818" y="852"/>
                </a:lnTo>
                <a:lnTo>
                  <a:pt x="742" y="841"/>
                </a:lnTo>
                <a:lnTo>
                  <a:pt x="670" y="828"/>
                </a:lnTo>
                <a:lnTo>
                  <a:pt x="599" y="814"/>
                </a:lnTo>
                <a:lnTo>
                  <a:pt x="530" y="798"/>
                </a:lnTo>
                <a:lnTo>
                  <a:pt x="465" y="781"/>
                </a:lnTo>
                <a:lnTo>
                  <a:pt x="403" y="763"/>
                </a:lnTo>
                <a:lnTo>
                  <a:pt x="344" y="744"/>
                </a:lnTo>
                <a:lnTo>
                  <a:pt x="288" y="724"/>
                </a:lnTo>
                <a:lnTo>
                  <a:pt x="238" y="702"/>
                </a:lnTo>
                <a:lnTo>
                  <a:pt x="191" y="679"/>
                </a:lnTo>
                <a:lnTo>
                  <a:pt x="148" y="653"/>
                </a:lnTo>
                <a:lnTo>
                  <a:pt x="110" y="628"/>
                </a:lnTo>
                <a:lnTo>
                  <a:pt x="78" y="601"/>
                </a:lnTo>
                <a:lnTo>
                  <a:pt x="50" y="573"/>
                </a:lnTo>
                <a:lnTo>
                  <a:pt x="29" y="544"/>
                </a:lnTo>
                <a:lnTo>
                  <a:pt x="13" y="513"/>
                </a:lnTo>
                <a:lnTo>
                  <a:pt x="3" y="481"/>
                </a:lnTo>
                <a:lnTo>
                  <a:pt x="0" y="448"/>
                </a:lnTo>
                <a:lnTo>
                  <a:pt x="0" y="448"/>
                </a:lnTo>
                <a:lnTo>
                  <a:pt x="3" y="415"/>
                </a:lnTo>
                <a:lnTo>
                  <a:pt x="13" y="383"/>
                </a:lnTo>
                <a:lnTo>
                  <a:pt x="29" y="353"/>
                </a:lnTo>
                <a:lnTo>
                  <a:pt x="50" y="324"/>
                </a:lnTo>
                <a:lnTo>
                  <a:pt x="78" y="295"/>
                </a:lnTo>
                <a:lnTo>
                  <a:pt x="110" y="268"/>
                </a:lnTo>
                <a:lnTo>
                  <a:pt x="148" y="243"/>
                </a:lnTo>
                <a:lnTo>
                  <a:pt x="191" y="218"/>
                </a:lnTo>
                <a:lnTo>
                  <a:pt x="238" y="195"/>
                </a:lnTo>
                <a:lnTo>
                  <a:pt x="288" y="173"/>
                </a:lnTo>
                <a:lnTo>
                  <a:pt x="344" y="153"/>
                </a:lnTo>
                <a:lnTo>
                  <a:pt x="403" y="133"/>
                </a:lnTo>
                <a:lnTo>
                  <a:pt x="465" y="115"/>
                </a:lnTo>
                <a:lnTo>
                  <a:pt x="530" y="98"/>
                </a:lnTo>
                <a:lnTo>
                  <a:pt x="599" y="83"/>
                </a:lnTo>
                <a:lnTo>
                  <a:pt x="670" y="68"/>
                </a:lnTo>
                <a:lnTo>
                  <a:pt x="742" y="56"/>
                </a:lnTo>
                <a:lnTo>
                  <a:pt x="818" y="44"/>
                </a:lnTo>
                <a:lnTo>
                  <a:pt x="895" y="34"/>
                </a:lnTo>
                <a:lnTo>
                  <a:pt x="974" y="25"/>
                </a:lnTo>
                <a:lnTo>
                  <a:pt x="1054" y="17"/>
                </a:lnTo>
                <a:lnTo>
                  <a:pt x="1134" y="12"/>
                </a:lnTo>
                <a:lnTo>
                  <a:pt x="1215" y="6"/>
                </a:lnTo>
                <a:lnTo>
                  <a:pt x="1297" y="3"/>
                </a:lnTo>
                <a:lnTo>
                  <a:pt x="1380" y="1"/>
                </a:lnTo>
                <a:lnTo>
                  <a:pt x="1461"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a:lstStyle>
          <a:p>
            <a:endParaRPr lang="en-US"/>
          </a:p>
        </p:txBody>
      </p:sp>
      <p:sp>
        <p:nvSpPr>
          <p:cNvPr id="16" name="Freeform 9">
            <a:extLst>
              <a:ext uri="{FF2B5EF4-FFF2-40B4-BE49-F238E27FC236}">
                <a16:creationId xmlns:a16="http://schemas.microsoft.com/office/drawing/2014/main" id="{1B2A0796-8920-0383-9F1A-034D5F104B6E}"/>
              </a:ext>
            </a:extLst>
          </p:cNvPr>
          <p:cNvSpPr>
            <a:spLocks noChangeAspect="1" noEditPoints="1"/>
          </p:cNvSpPr>
          <p:nvPr/>
        </p:nvSpPr>
        <p:spPr bwMode="auto">
          <a:xfrm>
            <a:off x="9173327" y="2891089"/>
            <a:ext cx="887268" cy="776025"/>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696817D4-1849-51EA-3C34-F89B2B397A21}"/>
              </a:ext>
            </a:extLst>
          </p:cNvPr>
          <p:cNvSpPr>
            <a:spLocks noChangeAspect="1" noEditPoints="1"/>
          </p:cNvSpPr>
          <p:nvPr/>
        </p:nvSpPr>
        <p:spPr bwMode="auto">
          <a:xfrm>
            <a:off x="13856350" y="2891090"/>
            <a:ext cx="776024" cy="776024"/>
          </a:xfrm>
          <a:custGeom>
            <a:avLst/>
            <a:gdLst>
              <a:gd name="T0" fmla="*/ 4367 w 4799"/>
              <a:gd name="T1" fmla="*/ 1110 h 4799"/>
              <a:gd name="T2" fmla="*/ 3495 w 4799"/>
              <a:gd name="T3" fmla="*/ 1183 h 4799"/>
              <a:gd name="T4" fmla="*/ 3422 w 4799"/>
              <a:gd name="T5" fmla="*/ 523 h 4799"/>
              <a:gd name="T6" fmla="*/ 4295 w 4799"/>
              <a:gd name="T7" fmla="*/ 451 h 4799"/>
              <a:gd name="T8" fmla="*/ 4367 w 4799"/>
              <a:gd name="T9" fmla="*/ 1110 h 4799"/>
              <a:gd name="T10" fmla="*/ 4295 w 4799"/>
              <a:gd name="T11" fmla="*/ 320 h 4799"/>
              <a:gd name="T12" fmla="*/ 3495 w 4799"/>
              <a:gd name="T13" fmla="*/ 320 h 4799"/>
              <a:gd name="T14" fmla="*/ 3292 w 4799"/>
              <a:gd name="T15" fmla="*/ 1110 h 4799"/>
              <a:gd name="T16" fmla="*/ 4295 w 4799"/>
              <a:gd name="T17" fmla="*/ 1314 h 4799"/>
              <a:gd name="T18" fmla="*/ 4498 w 4799"/>
              <a:gd name="T19" fmla="*/ 523 h 4799"/>
              <a:gd name="T20" fmla="*/ 4295 w 4799"/>
              <a:gd name="T21" fmla="*/ 320 h 4799"/>
              <a:gd name="T22" fmla="*/ 2099 w 4799"/>
              <a:gd name="T23" fmla="*/ 523 h 4799"/>
              <a:gd name="T24" fmla="*/ 2972 w 4799"/>
              <a:gd name="T25" fmla="*/ 451 h 4799"/>
              <a:gd name="T26" fmla="*/ 3044 w 4799"/>
              <a:gd name="T27" fmla="*/ 1110 h 4799"/>
              <a:gd name="T28" fmla="*/ 2172 w 4799"/>
              <a:gd name="T29" fmla="*/ 1183 h 4799"/>
              <a:gd name="T30" fmla="*/ 2099 w 4799"/>
              <a:gd name="T31" fmla="*/ 523 h 4799"/>
              <a:gd name="T32" fmla="*/ 2172 w 4799"/>
              <a:gd name="T33" fmla="*/ 1314 h 4799"/>
              <a:gd name="T34" fmla="*/ 2972 w 4799"/>
              <a:gd name="T35" fmla="*/ 1314 h 4799"/>
              <a:gd name="T36" fmla="*/ 3175 w 4799"/>
              <a:gd name="T37" fmla="*/ 523 h 4799"/>
              <a:gd name="T38" fmla="*/ 2172 w 4799"/>
              <a:gd name="T39" fmla="*/ 320 h 4799"/>
              <a:gd name="T40" fmla="*/ 1969 w 4799"/>
              <a:gd name="T41" fmla="*/ 1110 h 4799"/>
              <a:gd name="T42" fmla="*/ 2172 w 4799"/>
              <a:gd name="T43" fmla="*/ 1314 h 4799"/>
              <a:gd name="T44" fmla="*/ 438 w 4799"/>
              <a:gd name="T45" fmla="*/ 523 h 4799"/>
              <a:gd name="T46" fmla="*/ 1668 w 4799"/>
              <a:gd name="T47" fmla="*/ 451 h 4799"/>
              <a:gd name="T48" fmla="*/ 1740 w 4799"/>
              <a:gd name="T49" fmla="*/ 1110 h 4799"/>
              <a:gd name="T50" fmla="*/ 510 w 4799"/>
              <a:gd name="T51" fmla="*/ 1183 h 4799"/>
              <a:gd name="T52" fmla="*/ 438 w 4799"/>
              <a:gd name="T53" fmla="*/ 523 h 4799"/>
              <a:gd name="T54" fmla="*/ 510 w 4799"/>
              <a:gd name="T55" fmla="*/ 1314 h 4799"/>
              <a:gd name="T56" fmla="*/ 1668 w 4799"/>
              <a:gd name="T57" fmla="*/ 1314 h 4799"/>
              <a:gd name="T58" fmla="*/ 1871 w 4799"/>
              <a:gd name="T59" fmla="*/ 523 h 4799"/>
              <a:gd name="T60" fmla="*/ 510 w 4799"/>
              <a:gd name="T61" fmla="*/ 320 h 4799"/>
              <a:gd name="T62" fmla="*/ 307 w 4799"/>
              <a:gd name="T63" fmla="*/ 1110 h 4799"/>
              <a:gd name="T64" fmla="*/ 510 w 4799"/>
              <a:gd name="T65" fmla="*/ 1314 h 4799"/>
              <a:gd name="T66" fmla="*/ 4361 w 4799"/>
              <a:gd name="T67" fmla="*/ 4288 h 4799"/>
              <a:gd name="T68" fmla="*/ 517 w 4799"/>
              <a:gd name="T69" fmla="*/ 4360 h 4799"/>
              <a:gd name="T70" fmla="*/ 445 w 4799"/>
              <a:gd name="T71" fmla="*/ 1858 h 4799"/>
              <a:gd name="T72" fmla="*/ 4288 w 4799"/>
              <a:gd name="T73" fmla="*/ 1785 h 4799"/>
              <a:gd name="T74" fmla="*/ 4361 w 4799"/>
              <a:gd name="T75" fmla="*/ 4288 h 4799"/>
              <a:gd name="T76" fmla="*/ 4288 w 4799"/>
              <a:gd name="T77" fmla="*/ 1655 h 4799"/>
              <a:gd name="T78" fmla="*/ 517 w 4799"/>
              <a:gd name="T79" fmla="*/ 1655 h 4799"/>
              <a:gd name="T80" fmla="*/ 314 w 4799"/>
              <a:gd name="T81" fmla="*/ 4288 h 4799"/>
              <a:gd name="T82" fmla="*/ 4288 w 4799"/>
              <a:gd name="T83" fmla="*/ 4491 h 4799"/>
              <a:gd name="T84" fmla="*/ 4492 w 4799"/>
              <a:gd name="T85" fmla="*/ 1858 h 4799"/>
              <a:gd name="T86" fmla="*/ 4288 w 4799"/>
              <a:gd name="T87" fmla="*/ 1655 h 4799"/>
              <a:gd name="T88" fmla="*/ 4669 w 4799"/>
              <a:gd name="T89" fmla="*/ 4457 h 4799"/>
              <a:gd name="T90" fmla="*/ 341 w 4799"/>
              <a:gd name="T91" fmla="*/ 4668 h 4799"/>
              <a:gd name="T92" fmla="*/ 130 w 4799"/>
              <a:gd name="T93" fmla="*/ 340 h 4799"/>
              <a:gd name="T94" fmla="*/ 4458 w 4799"/>
              <a:gd name="T95" fmla="*/ 129 h 4799"/>
              <a:gd name="T96" fmla="*/ 4669 w 4799"/>
              <a:gd name="T97" fmla="*/ 4457 h 4799"/>
              <a:gd name="T98" fmla="*/ 4458 w 4799"/>
              <a:gd name="T99" fmla="*/ 0 h 4799"/>
              <a:gd name="T100" fmla="*/ 341 w 4799"/>
              <a:gd name="T101" fmla="*/ 0 h 4799"/>
              <a:gd name="T102" fmla="*/ 0 w 4799"/>
              <a:gd name="T103" fmla="*/ 4457 h 4799"/>
              <a:gd name="T104" fmla="*/ 4458 w 4799"/>
              <a:gd name="T105" fmla="*/ 4799 h 4799"/>
              <a:gd name="T106" fmla="*/ 4799 w 4799"/>
              <a:gd name="T107" fmla="*/ 34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99" h="4799">
                <a:moveTo>
                  <a:pt x="4367" y="1110"/>
                </a:moveTo>
                <a:lnTo>
                  <a:pt x="4367" y="1110"/>
                </a:lnTo>
                <a:cubicBezTo>
                  <a:pt x="4367" y="1150"/>
                  <a:pt x="4335" y="1183"/>
                  <a:pt x="4295" y="1183"/>
                </a:cubicBezTo>
                <a:lnTo>
                  <a:pt x="3495" y="1183"/>
                </a:lnTo>
                <a:cubicBezTo>
                  <a:pt x="3455" y="1183"/>
                  <a:pt x="3422" y="1150"/>
                  <a:pt x="3422" y="1110"/>
                </a:cubicBezTo>
                <a:lnTo>
                  <a:pt x="3422" y="523"/>
                </a:lnTo>
                <a:cubicBezTo>
                  <a:pt x="3422" y="483"/>
                  <a:pt x="3455" y="451"/>
                  <a:pt x="3495" y="451"/>
                </a:cubicBezTo>
                <a:lnTo>
                  <a:pt x="4295" y="451"/>
                </a:lnTo>
                <a:cubicBezTo>
                  <a:pt x="4335" y="451"/>
                  <a:pt x="4367" y="483"/>
                  <a:pt x="4367" y="523"/>
                </a:cubicBezTo>
                <a:lnTo>
                  <a:pt x="4367" y="1110"/>
                </a:lnTo>
                <a:lnTo>
                  <a:pt x="4367" y="1110"/>
                </a:lnTo>
                <a:close/>
                <a:moveTo>
                  <a:pt x="4295" y="320"/>
                </a:moveTo>
                <a:lnTo>
                  <a:pt x="4295" y="320"/>
                </a:lnTo>
                <a:lnTo>
                  <a:pt x="3495" y="320"/>
                </a:lnTo>
                <a:cubicBezTo>
                  <a:pt x="3383" y="320"/>
                  <a:pt x="3292" y="411"/>
                  <a:pt x="3292" y="523"/>
                </a:cubicBezTo>
                <a:lnTo>
                  <a:pt x="3292" y="1110"/>
                </a:lnTo>
                <a:cubicBezTo>
                  <a:pt x="3292" y="1222"/>
                  <a:pt x="3383" y="1314"/>
                  <a:pt x="3495" y="1314"/>
                </a:cubicBezTo>
                <a:lnTo>
                  <a:pt x="4295" y="1314"/>
                </a:lnTo>
                <a:cubicBezTo>
                  <a:pt x="4407" y="1314"/>
                  <a:pt x="4498" y="1222"/>
                  <a:pt x="4498" y="1110"/>
                </a:cubicBezTo>
                <a:lnTo>
                  <a:pt x="4498" y="523"/>
                </a:lnTo>
                <a:cubicBezTo>
                  <a:pt x="4498" y="411"/>
                  <a:pt x="4407" y="320"/>
                  <a:pt x="4295" y="320"/>
                </a:cubicBezTo>
                <a:lnTo>
                  <a:pt x="4295" y="320"/>
                </a:lnTo>
                <a:close/>
                <a:moveTo>
                  <a:pt x="2099" y="523"/>
                </a:moveTo>
                <a:lnTo>
                  <a:pt x="2099" y="523"/>
                </a:lnTo>
                <a:cubicBezTo>
                  <a:pt x="2099" y="483"/>
                  <a:pt x="2132" y="451"/>
                  <a:pt x="2172" y="451"/>
                </a:cubicBezTo>
                <a:lnTo>
                  <a:pt x="2972" y="451"/>
                </a:lnTo>
                <a:cubicBezTo>
                  <a:pt x="3012" y="451"/>
                  <a:pt x="3044" y="483"/>
                  <a:pt x="3044" y="523"/>
                </a:cubicBezTo>
                <a:lnTo>
                  <a:pt x="3044" y="1110"/>
                </a:lnTo>
                <a:cubicBezTo>
                  <a:pt x="3044" y="1150"/>
                  <a:pt x="3012" y="1183"/>
                  <a:pt x="2972" y="1183"/>
                </a:cubicBezTo>
                <a:lnTo>
                  <a:pt x="2172" y="1183"/>
                </a:lnTo>
                <a:cubicBezTo>
                  <a:pt x="2132" y="1183"/>
                  <a:pt x="2099" y="1150"/>
                  <a:pt x="2099" y="1110"/>
                </a:cubicBezTo>
                <a:lnTo>
                  <a:pt x="2099" y="523"/>
                </a:lnTo>
                <a:lnTo>
                  <a:pt x="2099" y="523"/>
                </a:lnTo>
                <a:close/>
                <a:moveTo>
                  <a:pt x="2172" y="1314"/>
                </a:moveTo>
                <a:lnTo>
                  <a:pt x="2172" y="1314"/>
                </a:lnTo>
                <a:lnTo>
                  <a:pt x="2972" y="1314"/>
                </a:lnTo>
                <a:cubicBezTo>
                  <a:pt x="3084" y="1314"/>
                  <a:pt x="3175" y="1222"/>
                  <a:pt x="3175" y="1110"/>
                </a:cubicBezTo>
                <a:lnTo>
                  <a:pt x="3175" y="523"/>
                </a:lnTo>
                <a:cubicBezTo>
                  <a:pt x="3175" y="411"/>
                  <a:pt x="3084" y="320"/>
                  <a:pt x="2972" y="320"/>
                </a:cubicBezTo>
                <a:lnTo>
                  <a:pt x="2172" y="320"/>
                </a:lnTo>
                <a:cubicBezTo>
                  <a:pt x="2060" y="320"/>
                  <a:pt x="1969" y="411"/>
                  <a:pt x="1969" y="523"/>
                </a:cubicBezTo>
                <a:lnTo>
                  <a:pt x="1969" y="1110"/>
                </a:lnTo>
                <a:cubicBezTo>
                  <a:pt x="1969" y="1222"/>
                  <a:pt x="2060" y="1314"/>
                  <a:pt x="2172" y="1314"/>
                </a:cubicBezTo>
                <a:lnTo>
                  <a:pt x="2172" y="1314"/>
                </a:lnTo>
                <a:close/>
                <a:moveTo>
                  <a:pt x="438" y="523"/>
                </a:moveTo>
                <a:lnTo>
                  <a:pt x="438" y="523"/>
                </a:lnTo>
                <a:cubicBezTo>
                  <a:pt x="438" y="483"/>
                  <a:pt x="470" y="451"/>
                  <a:pt x="510" y="451"/>
                </a:cubicBezTo>
                <a:lnTo>
                  <a:pt x="1668" y="451"/>
                </a:lnTo>
                <a:cubicBezTo>
                  <a:pt x="1708" y="451"/>
                  <a:pt x="1740" y="483"/>
                  <a:pt x="1740" y="523"/>
                </a:cubicBezTo>
                <a:lnTo>
                  <a:pt x="1740" y="1110"/>
                </a:lnTo>
                <a:cubicBezTo>
                  <a:pt x="1740" y="1150"/>
                  <a:pt x="1708" y="1183"/>
                  <a:pt x="1668" y="1183"/>
                </a:cubicBezTo>
                <a:lnTo>
                  <a:pt x="510" y="1183"/>
                </a:lnTo>
                <a:cubicBezTo>
                  <a:pt x="470" y="1183"/>
                  <a:pt x="438" y="1150"/>
                  <a:pt x="438" y="1110"/>
                </a:cubicBezTo>
                <a:lnTo>
                  <a:pt x="438" y="523"/>
                </a:lnTo>
                <a:lnTo>
                  <a:pt x="438" y="523"/>
                </a:lnTo>
                <a:close/>
                <a:moveTo>
                  <a:pt x="510" y="1314"/>
                </a:moveTo>
                <a:lnTo>
                  <a:pt x="510" y="1314"/>
                </a:lnTo>
                <a:lnTo>
                  <a:pt x="1668" y="1314"/>
                </a:lnTo>
                <a:cubicBezTo>
                  <a:pt x="1780" y="1314"/>
                  <a:pt x="1871" y="1222"/>
                  <a:pt x="1871" y="1110"/>
                </a:cubicBezTo>
                <a:lnTo>
                  <a:pt x="1871" y="523"/>
                </a:lnTo>
                <a:cubicBezTo>
                  <a:pt x="1871" y="411"/>
                  <a:pt x="1780" y="320"/>
                  <a:pt x="1668" y="320"/>
                </a:cubicBezTo>
                <a:lnTo>
                  <a:pt x="510" y="320"/>
                </a:lnTo>
                <a:cubicBezTo>
                  <a:pt x="398" y="320"/>
                  <a:pt x="307" y="411"/>
                  <a:pt x="307" y="523"/>
                </a:cubicBezTo>
                <a:lnTo>
                  <a:pt x="307" y="1110"/>
                </a:lnTo>
                <a:cubicBezTo>
                  <a:pt x="307" y="1222"/>
                  <a:pt x="398" y="1314"/>
                  <a:pt x="510" y="1314"/>
                </a:cubicBezTo>
                <a:lnTo>
                  <a:pt x="510" y="1314"/>
                </a:lnTo>
                <a:close/>
                <a:moveTo>
                  <a:pt x="4361" y="4288"/>
                </a:moveTo>
                <a:lnTo>
                  <a:pt x="4361" y="4288"/>
                </a:lnTo>
                <a:cubicBezTo>
                  <a:pt x="4361" y="4328"/>
                  <a:pt x="4328" y="4360"/>
                  <a:pt x="4288" y="4360"/>
                </a:cubicBezTo>
                <a:lnTo>
                  <a:pt x="517" y="4360"/>
                </a:lnTo>
                <a:cubicBezTo>
                  <a:pt x="477" y="4360"/>
                  <a:pt x="445" y="4328"/>
                  <a:pt x="445" y="4288"/>
                </a:cubicBezTo>
                <a:lnTo>
                  <a:pt x="445" y="1858"/>
                </a:lnTo>
                <a:cubicBezTo>
                  <a:pt x="445" y="1818"/>
                  <a:pt x="477" y="1785"/>
                  <a:pt x="517" y="1785"/>
                </a:cubicBezTo>
                <a:lnTo>
                  <a:pt x="4288" y="1785"/>
                </a:lnTo>
                <a:cubicBezTo>
                  <a:pt x="4328" y="1785"/>
                  <a:pt x="4361" y="1818"/>
                  <a:pt x="4361" y="1858"/>
                </a:cubicBezTo>
                <a:lnTo>
                  <a:pt x="4361" y="4288"/>
                </a:lnTo>
                <a:lnTo>
                  <a:pt x="4361" y="4288"/>
                </a:lnTo>
                <a:close/>
                <a:moveTo>
                  <a:pt x="4288" y="1655"/>
                </a:moveTo>
                <a:lnTo>
                  <a:pt x="4288" y="1655"/>
                </a:lnTo>
                <a:lnTo>
                  <a:pt x="517" y="1655"/>
                </a:lnTo>
                <a:cubicBezTo>
                  <a:pt x="405" y="1655"/>
                  <a:pt x="314" y="1746"/>
                  <a:pt x="314" y="1858"/>
                </a:cubicBezTo>
                <a:lnTo>
                  <a:pt x="314" y="4288"/>
                </a:lnTo>
                <a:cubicBezTo>
                  <a:pt x="314" y="4400"/>
                  <a:pt x="405" y="4491"/>
                  <a:pt x="517" y="4491"/>
                </a:cubicBezTo>
                <a:lnTo>
                  <a:pt x="4288" y="4491"/>
                </a:lnTo>
                <a:cubicBezTo>
                  <a:pt x="4400" y="4491"/>
                  <a:pt x="4492" y="4400"/>
                  <a:pt x="4492" y="4288"/>
                </a:cubicBezTo>
                <a:lnTo>
                  <a:pt x="4492" y="1858"/>
                </a:lnTo>
                <a:cubicBezTo>
                  <a:pt x="4492" y="1746"/>
                  <a:pt x="4400" y="1655"/>
                  <a:pt x="4288" y="1655"/>
                </a:cubicBezTo>
                <a:lnTo>
                  <a:pt x="4288" y="1655"/>
                </a:lnTo>
                <a:close/>
                <a:moveTo>
                  <a:pt x="4669" y="4457"/>
                </a:moveTo>
                <a:lnTo>
                  <a:pt x="4669" y="4457"/>
                </a:lnTo>
                <a:cubicBezTo>
                  <a:pt x="4669" y="4573"/>
                  <a:pt x="4574" y="4668"/>
                  <a:pt x="4458" y="4668"/>
                </a:cubicBezTo>
                <a:lnTo>
                  <a:pt x="341" y="4668"/>
                </a:lnTo>
                <a:cubicBezTo>
                  <a:pt x="225" y="4668"/>
                  <a:pt x="130" y="4573"/>
                  <a:pt x="130" y="4457"/>
                </a:cubicBezTo>
                <a:lnTo>
                  <a:pt x="130" y="340"/>
                </a:lnTo>
                <a:cubicBezTo>
                  <a:pt x="130" y="224"/>
                  <a:pt x="225" y="129"/>
                  <a:pt x="341" y="129"/>
                </a:cubicBezTo>
                <a:lnTo>
                  <a:pt x="4458" y="129"/>
                </a:lnTo>
                <a:cubicBezTo>
                  <a:pt x="4574" y="129"/>
                  <a:pt x="4669" y="224"/>
                  <a:pt x="4669" y="340"/>
                </a:cubicBezTo>
                <a:lnTo>
                  <a:pt x="4669" y="4457"/>
                </a:lnTo>
                <a:lnTo>
                  <a:pt x="4669" y="4457"/>
                </a:lnTo>
                <a:close/>
                <a:moveTo>
                  <a:pt x="4458" y="0"/>
                </a:moveTo>
                <a:lnTo>
                  <a:pt x="4458" y="0"/>
                </a:lnTo>
                <a:lnTo>
                  <a:pt x="341" y="0"/>
                </a:lnTo>
                <a:cubicBezTo>
                  <a:pt x="153" y="0"/>
                  <a:pt x="0" y="152"/>
                  <a:pt x="0" y="340"/>
                </a:cubicBezTo>
                <a:lnTo>
                  <a:pt x="0" y="4457"/>
                </a:lnTo>
                <a:cubicBezTo>
                  <a:pt x="0" y="4645"/>
                  <a:pt x="153" y="4799"/>
                  <a:pt x="341" y="4799"/>
                </a:cubicBezTo>
                <a:lnTo>
                  <a:pt x="4458" y="4799"/>
                </a:lnTo>
                <a:cubicBezTo>
                  <a:pt x="4646" y="4799"/>
                  <a:pt x="4799" y="4645"/>
                  <a:pt x="4799" y="4457"/>
                </a:cubicBezTo>
                <a:lnTo>
                  <a:pt x="4799" y="340"/>
                </a:lnTo>
                <a:cubicBezTo>
                  <a:pt x="4799" y="152"/>
                  <a:pt x="4646" y="0"/>
                  <a:pt x="4458"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AA5024F-D2FF-AE2C-6863-EEA451AD4FD5}"/>
              </a:ext>
            </a:extLst>
          </p:cNvPr>
          <p:cNvSpPr txBox="1"/>
          <p:nvPr/>
        </p:nvSpPr>
        <p:spPr>
          <a:xfrm>
            <a:off x="1158455" y="8496300"/>
            <a:ext cx="5285101" cy="430887"/>
          </a:xfrm>
          <a:prstGeom prst="rect">
            <a:avLst/>
          </a:prstGeom>
          <a:noFill/>
        </p:spPr>
        <p:txBody>
          <a:bodyPr wrap="none" lIns="0" tIns="0" rIns="0" bIns="0" rtlCol="0">
            <a:spAutoFit/>
          </a:bodyPr>
          <a:lstStyle/>
          <a:p>
            <a:pPr algn="l"/>
            <a:r>
              <a:rPr lang="en-US" sz="2800" i="1" dirty="0">
                <a:solidFill>
                  <a:schemeClr val="tx1"/>
                </a:solidFill>
              </a:rPr>
              <a:t>* Official naming to be determined</a:t>
            </a:r>
          </a:p>
        </p:txBody>
      </p:sp>
    </p:spTree>
    <p:extLst>
      <p:ext uri="{BB962C8B-B14F-4D97-AF65-F5344CB8AC3E}">
        <p14:creationId xmlns:p14="http://schemas.microsoft.com/office/powerpoint/2010/main" val="5487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2C7B5DB-70FD-B27F-155C-7F1EFE784D96}"/>
              </a:ext>
            </a:extLst>
          </p:cNvPr>
          <p:cNvSpPr/>
          <p:nvPr/>
        </p:nvSpPr>
        <p:spPr>
          <a:xfrm>
            <a:off x="6108184" y="4838354"/>
            <a:ext cx="5649408" cy="5122244"/>
          </a:xfrm>
          <a:prstGeom prst="roundRect">
            <a:avLst>
              <a:gd name="adj" fmla="val 8655"/>
            </a:avLst>
          </a:prstGeom>
          <a:solidFill>
            <a:schemeClr val="accent6">
              <a:lumMod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3" name="Title 1">
            <a:extLst>
              <a:ext uri="{FF2B5EF4-FFF2-40B4-BE49-F238E27FC236}">
                <a16:creationId xmlns:a16="http://schemas.microsoft.com/office/drawing/2014/main" id="{446CD40E-B32B-5D2B-CA9B-B11479E70022}"/>
              </a:ext>
            </a:extLst>
          </p:cNvPr>
          <p:cNvSpPr txBox="1">
            <a:spLocks/>
          </p:cNvSpPr>
          <p:nvPr/>
        </p:nvSpPr>
        <p:spPr>
          <a:xfrm>
            <a:off x="933856" y="612539"/>
            <a:ext cx="16459200" cy="697454"/>
          </a:xfrm>
          <a:prstGeom prst="rect">
            <a:avLst/>
          </a:prstGeom>
        </p:spPr>
        <p:txBody>
          <a:bodyPr vert="horz" lIns="0" tIns="0" rIns="0" bIns="0" rtlCol="0" anchor="ctr">
            <a:noAutofit/>
          </a:bodyPr>
          <a:lstStyle>
            <a:lvl1pPr defTabSz="685800">
              <a:lnSpc>
                <a:spcPct val="90000"/>
              </a:lnSpc>
              <a:spcBef>
                <a:spcPct val="0"/>
              </a:spcBef>
              <a:buNone/>
              <a:defRPr sz="2000" b="0" i="0">
                <a:solidFill>
                  <a:schemeClr val="accent5">
                    <a:lumMod val="75000"/>
                  </a:schemeClr>
                </a:solidFill>
                <a:latin typeface="Anova Bold" panose="020B0503020203020204" pitchFamily="34" charset="0"/>
                <a:ea typeface="+mj-ea"/>
                <a:cs typeface="+mj-cs"/>
              </a:defRPr>
            </a:lvl1pPr>
          </a:lstStyle>
          <a:p>
            <a:r>
              <a:rPr lang="en-US" sz="5400" dirty="0"/>
              <a:t>Types of Generative AI</a:t>
            </a:r>
          </a:p>
        </p:txBody>
      </p:sp>
      <p:grpSp>
        <p:nvGrpSpPr>
          <p:cNvPr id="28" name="Group 27">
            <a:extLst>
              <a:ext uri="{FF2B5EF4-FFF2-40B4-BE49-F238E27FC236}">
                <a16:creationId xmlns:a16="http://schemas.microsoft.com/office/drawing/2014/main" id="{BF1352FD-6B44-4C1F-E5E5-0521E710171D}"/>
              </a:ext>
            </a:extLst>
          </p:cNvPr>
          <p:cNvGrpSpPr/>
          <p:nvPr/>
        </p:nvGrpSpPr>
        <p:grpSpPr>
          <a:xfrm>
            <a:off x="1329380" y="2311090"/>
            <a:ext cx="4446764" cy="4174308"/>
            <a:chOff x="664690" y="1155545"/>
            <a:chExt cx="2223382" cy="2087154"/>
          </a:xfrm>
        </p:grpSpPr>
        <p:sp>
          <p:nvSpPr>
            <p:cNvPr id="6" name="Rectangle: Rounded Corners 5">
              <a:extLst>
                <a:ext uri="{FF2B5EF4-FFF2-40B4-BE49-F238E27FC236}">
                  <a16:creationId xmlns:a16="http://schemas.microsoft.com/office/drawing/2014/main" id="{13B4EDF2-090B-3A51-832C-B9F76E6FE468}"/>
                </a:ext>
              </a:extLst>
            </p:cNvPr>
            <p:cNvSpPr>
              <a:spLocks noChangeAspect="1"/>
            </p:cNvSpPr>
            <p:nvPr/>
          </p:nvSpPr>
          <p:spPr>
            <a:xfrm>
              <a:off x="664690" y="1155545"/>
              <a:ext cx="2223382" cy="2087154"/>
            </a:xfrm>
            <a:prstGeom prst="roundRect">
              <a:avLst>
                <a:gd name="adj" fmla="val 10079"/>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TextBox 13">
              <a:extLst>
                <a:ext uri="{FF2B5EF4-FFF2-40B4-BE49-F238E27FC236}">
                  <a16:creationId xmlns:a16="http://schemas.microsoft.com/office/drawing/2014/main" id="{A097D59B-51A3-8CFF-A7A1-A2E99184E1DC}"/>
                </a:ext>
              </a:extLst>
            </p:cNvPr>
            <p:cNvSpPr txBox="1">
              <a:spLocks noChangeAspect="1"/>
            </p:cNvSpPr>
            <p:nvPr/>
          </p:nvSpPr>
          <p:spPr>
            <a:xfrm>
              <a:off x="693359" y="1163333"/>
              <a:ext cx="2194713" cy="477365"/>
            </a:xfrm>
            <a:prstGeom prst="rect">
              <a:avLst/>
            </a:prstGeom>
            <a:noFill/>
          </p:spPr>
          <p:txBody>
            <a:bodyPr wrap="square" rtlCol="0">
              <a:noAutofit/>
            </a:bodyPr>
            <a:lstStyle/>
            <a:p>
              <a:pPr algn="ctr"/>
              <a:r>
                <a:rPr lang="en-US" sz="3200" b="1" dirty="0">
                  <a:solidFill>
                    <a:schemeClr val="bg1"/>
                  </a:solidFill>
                </a:rPr>
                <a:t>synthetic data generation</a:t>
              </a:r>
            </a:p>
          </p:txBody>
        </p:sp>
        <p:grpSp>
          <p:nvGrpSpPr>
            <p:cNvPr id="2" name="Group 1">
              <a:extLst>
                <a:ext uri="{FF2B5EF4-FFF2-40B4-BE49-F238E27FC236}">
                  <a16:creationId xmlns:a16="http://schemas.microsoft.com/office/drawing/2014/main" id="{016350DD-E88D-8FBA-DCE5-38CE566D647D}"/>
                </a:ext>
              </a:extLst>
            </p:cNvPr>
            <p:cNvGrpSpPr>
              <a:grpSpLocks noChangeAspect="1"/>
            </p:cNvGrpSpPr>
            <p:nvPr/>
          </p:nvGrpSpPr>
          <p:grpSpPr>
            <a:xfrm>
              <a:off x="746758" y="1984333"/>
              <a:ext cx="1973645" cy="1239863"/>
              <a:chOff x="942701" y="1341648"/>
              <a:chExt cx="1217817" cy="765046"/>
            </a:xfrm>
          </p:grpSpPr>
          <p:pic>
            <p:nvPicPr>
              <p:cNvPr id="10" name="Graphic 9" descr="Table with solid fill">
                <a:extLst>
                  <a:ext uri="{FF2B5EF4-FFF2-40B4-BE49-F238E27FC236}">
                    <a16:creationId xmlns:a16="http://schemas.microsoft.com/office/drawing/2014/main" id="{6F586ACB-ACD3-85F7-2827-2803BA992A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5472" y="1341648"/>
                <a:ext cx="765046" cy="765046"/>
              </a:xfrm>
              <a:prstGeom prst="rect">
                <a:avLst/>
              </a:prstGeom>
            </p:spPr>
          </p:pic>
          <p:grpSp>
            <p:nvGrpSpPr>
              <p:cNvPr id="11" name="Group 10">
                <a:extLst>
                  <a:ext uri="{FF2B5EF4-FFF2-40B4-BE49-F238E27FC236}">
                    <a16:creationId xmlns:a16="http://schemas.microsoft.com/office/drawing/2014/main" id="{47662249-D52B-7D11-50F2-9A47DA334B07}"/>
                  </a:ext>
                </a:extLst>
              </p:cNvPr>
              <p:cNvGrpSpPr/>
              <p:nvPr/>
            </p:nvGrpSpPr>
            <p:grpSpPr>
              <a:xfrm rot="12051691">
                <a:off x="942701" y="1348168"/>
                <a:ext cx="577717" cy="544804"/>
                <a:chOff x="431445" y="1631648"/>
                <a:chExt cx="721242" cy="680154"/>
              </a:xfrm>
            </p:grpSpPr>
            <p:sp>
              <p:nvSpPr>
                <p:cNvPr id="13" name="Triangle 184">
                  <a:extLst>
                    <a:ext uri="{FF2B5EF4-FFF2-40B4-BE49-F238E27FC236}">
                      <a16:creationId xmlns:a16="http://schemas.microsoft.com/office/drawing/2014/main" id="{601B04B3-C2C7-F181-FCF7-5BA06F705941}"/>
                    </a:ext>
                  </a:extLst>
                </p:cNvPr>
                <p:cNvSpPr/>
                <p:nvPr/>
              </p:nvSpPr>
              <p:spPr>
                <a:xfrm rot="3648990">
                  <a:off x="695712" y="1926672"/>
                  <a:ext cx="268049" cy="24159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grpSp>
              <p:nvGrpSpPr>
                <p:cNvPr id="15" name="Group 14">
                  <a:extLst>
                    <a:ext uri="{FF2B5EF4-FFF2-40B4-BE49-F238E27FC236}">
                      <a16:creationId xmlns:a16="http://schemas.microsoft.com/office/drawing/2014/main" id="{CDA7A4DF-07C1-3951-01FF-79A80DCE24CC}"/>
                    </a:ext>
                  </a:extLst>
                </p:cNvPr>
                <p:cNvGrpSpPr/>
                <p:nvPr/>
              </p:nvGrpSpPr>
              <p:grpSpPr>
                <a:xfrm>
                  <a:off x="431445" y="1631648"/>
                  <a:ext cx="721242" cy="680154"/>
                  <a:chOff x="431445" y="1631648"/>
                  <a:chExt cx="721242" cy="680154"/>
                </a:xfrm>
              </p:grpSpPr>
              <p:sp>
                <p:nvSpPr>
                  <p:cNvPr id="16" name="Triangle 180">
                    <a:extLst>
                      <a:ext uri="{FF2B5EF4-FFF2-40B4-BE49-F238E27FC236}">
                        <a16:creationId xmlns:a16="http://schemas.microsoft.com/office/drawing/2014/main" id="{E2426B94-9ED4-3FC3-87D1-5F2CF4602936}"/>
                      </a:ext>
                    </a:extLst>
                  </p:cNvPr>
                  <p:cNvSpPr/>
                  <p:nvPr/>
                </p:nvSpPr>
                <p:spPr>
                  <a:xfrm>
                    <a:off x="523875" y="1705998"/>
                    <a:ext cx="542925" cy="5228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17" name="Oval 16">
                    <a:extLst>
                      <a:ext uri="{FF2B5EF4-FFF2-40B4-BE49-F238E27FC236}">
                        <a16:creationId xmlns:a16="http://schemas.microsoft.com/office/drawing/2014/main" id="{5A06FBE4-E648-B5FA-1DC2-596A71C2F8F8}"/>
                      </a:ext>
                    </a:extLst>
                  </p:cNvPr>
                  <p:cNvSpPr/>
                  <p:nvPr/>
                </p:nvSpPr>
                <p:spPr>
                  <a:xfrm>
                    <a:off x="974660" y="2129172"/>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18" name="Oval 17">
                    <a:extLst>
                      <a:ext uri="{FF2B5EF4-FFF2-40B4-BE49-F238E27FC236}">
                        <a16:creationId xmlns:a16="http://schemas.microsoft.com/office/drawing/2014/main" id="{7CC409F8-48AE-9F33-FAA1-9450D82AD562}"/>
                      </a:ext>
                    </a:extLst>
                  </p:cNvPr>
                  <p:cNvSpPr/>
                  <p:nvPr/>
                </p:nvSpPr>
                <p:spPr>
                  <a:xfrm>
                    <a:off x="560354" y="1889909"/>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20" name="Oval 19">
                    <a:extLst>
                      <a:ext uri="{FF2B5EF4-FFF2-40B4-BE49-F238E27FC236}">
                        <a16:creationId xmlns:a16="http://schemas.microsoft.com/office/drawing/2014/main" id="{3613B949-6DE0-D44B-9A74-4621BDAD5D62}"/>
                      </a:ext>
                    </a:extLst>
                  </p:cNvPr>
                  <p:cNvSpPr/>
                  <p:nvPr/>
                </p:nvSpPr>
                <p:spPr>
                  <a:xfrm>
                    <a:off x="703240" y="2131763"/>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cxnSp>
                <p:nvCxnSpPr>
                  <p:cNvPr id="21" name="Straight Connector 20">
                    <a:extLst>
                      <a:ext uri="{FF2B5EF4-FFF2-40B4-BE49-F238E27FC236}">
                        <a16:creationId xmlns:a16="http://schemas.microsoft.com/office/drawing/2014/main" id="{B459CE34-CE4D-1C26-C783-FED15640EE57}"/>
                      </a:ext>
                    </a:extLst>
                  </p:cNvPr>
                  <p:cNvCxnSpPr>
                    <a:stCxn id="22" idx="0"/>
                    <a:endCxn id="20" idx="0"/>
                  </p:cNvCxnSpPr>
                  <p:nvPr/>
                </p:nvCxnSpPr>
                <p:spPr>
                  <a:xfrm flipH="1">
                    <a:off x="792254" y="1631648"/>
                    <a:ext cx="3083" cy="500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D60262C-49BE-C0EF-EEEF-83A736AEADDC}"/>
                      </a:ext>
                    </a:extLst>
                  </p:cNvPr>
                  <p:cNvSpPr/>
                  <p:nvPr/>
                </p:nvSpPr>
                <p:spPr>
                  <a:xfrm>
                    <a:off x="706323" y="1631648"/>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cxnSp>
                <p:nvCxnSpPr>
                  <p:cNvPr id="23" name="Straight Connector 22">
                    <a:extLst>
                      <a:ext uri="{FF2B5EF4-FFF2-40B4-BE49-F238E27FC236}">
                        <a16:creationId xmlns:a16="http://schemas.microsoft.com/office/drawing/2014/main" id="{9DCD2F2F-D1E3-5FFD-DD46-409AE265094B}"/>
                      </a:ext>
                    </a:extLst>
                  </p:cNvPr>
                  <p:cNvCxnSpPr>
                    <a:cxnSpLocks/>
                    <a:stCxn id="25" idx="7"/>
                    <a:endCxn id="24" idx="3"/>
                  </p:cNvCxnSpPr>
                  <p:nvPr/>
                </p:nvCxnSpPr>
                <p:spPr>
                  <a:xfrm flipH="1">
                    <a:off x="457516" y="1918820"/>
                    <a:ext cx="534681" cy="366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F3643CD-154E-0146-701E-9BC23732B8CD}"/>
                      </a:ext>
                    </a:extLst>
                  </p:cNvPr>
                  <p:cNvSpPr/>
                  <p:nvPr/>
                </p:nvSpPr>
                <p:spPr>
                  <a:xfrm>
                    <a:off x="431445" y="2133775"/>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25" name="Oval 24">
                    <a:extLst>
                      <a:ext uri="{FF2B5EF4-FFF2-40B4-BE49-F238E27FC236}">
                        <a16:creationId xmlns:a16="http://schemas.microsoft.com/office/drawing/2014/main" id="{3C17A347-67C0-EDB6-B520-DF1AABBE9DAF}"/>
                      </a:ext>
                    </a:extLst>
                  </p:cNvPr>
                  <p:cNvSpPr/>
                  <p:nvPr/>
                </p:nvSpPr>
                <p:spPr>
                  <a:xfrm>
                    <a:off x="840241" y="1892749"/>
                    <a:ext cx="178027" cy="1780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grpSp>
          </p:grpSp>
        </p:grpSp>
      </p:grpSp>
      <p:pic>
        <p:nvPicPr>
          <p:cNvPr id="32" name="Graphic 31" descr="Chevron arrows with solid fill">
            <a:extLst>
              <a:ext uri="{FF2B5EF4-FFF2-40B4-BE49-F238E27FC236}">
                <a16:creationId xmlns:a16="http://schemas.microsoft.com/office/drawing/2014/main" id="{79E03F04-2B06-E36A-C6D3-9351D56348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71466" y="1474718"/>
            <a:ext cx="3595328" cy="3595328"/>
          </a:xfrm>
          <a:prstGeom prst="rect">
            <a:avLst/>
          </a:prstGeom>
        </p:spPr>
      </p:pic>
      <p:sp>
        <p:nvSpPr>
          <p:cNvPr id="33" name="Rectangle: Rounded Corners 32">
            <a:extLst>
              <a:ext uri="{FF2B5EF4-FFF2-40B4-BE49-F238E27FC236}">
                <a16:creationId xmlns:a16="http://schemas.microsoft.com/office/drawing/2014/main" id="{7D012DDC-C303-70A9-B43A-E34A41E66E60}"/>
              </a:ext>
            </a:extLst>
          </p:cNvPr>
          <p:cNvSpPr>
            <a:spLocks/>
          </p:cNvSpPr>
          <p:nvPr/>
        </p:nvSpPr>
        <p:spPr>
          <a:xfrm>
            <a:off x="12045264" y="2173444"/>
            <a:ext cx="5779300" cy="4562820"/>
          </a:xfrm>
          <a:prstGeom prst="roundRect">
            <a:avLst>
              <a:gd name="adj" fmla="val 10079"/>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spcBef>
                <a:spcPts val="1200"/>
              </a:spcBef>
              <a:buClr>
                <a:schemeClr val="accent4"/>
              </a:buClr>
              <a:buSzPct val="106000"/>
              <a:buFont typeface="Wingdings" panose="05000000000000000000" pitchFamily="2" charset="2"/>
              <a:buChar char="§"/>
            </a:pPr>
            <a:r>
              <a:rPr lang="en-US" sz="3200">
                <a:solidFill>
                  <a:schemeClr val="tx1"/>
                </a:solidFill>
              </a:rPr>
              <a:t>preserve characteristics of real data</a:t>
            </a: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rPr>
              <a:t>controlled synthesis in cost-effective manner</a:t>
            </a: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rPr>
              <a:t>meet conditions lacking in real data</a:t>
            </a: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rPr>
              <a:t>privacy enabler</a:t>
            </a:r>
          </a:p>
        </p:txBody>
      </p:sp>
      <p:sp>
        <p:nvSpPr>
          <p:cNvPr id="4" name="TextBox 3">
            <a:extLst>
              <a:ext uri="{FF2B5EF4-FFF2-40B4-BE49-F238E27FC236}">
                <a16:creationId xmlns:a16="http://schemas.microsoft.com/office/drawing/2014/main" id="{A11C1E29-EC4A-F2CB-BAE8-60C01AE41DD5}"/>
              </a:ext>
            </a:extLst>
          </p:cNvPr>
          <p:cNvSpPr txBox="1"/>
          <p:nvPr/>
        </p:nvSpPr>
        <p:spPr>
          <a:xfrm>
            <a:off x="6207206" y="4117471"/>
            <a:ext cx="1269899" cy="584775"/>
          </a:xfrm>
          <a:prstGeom prst="rect">
            <a:avLst/>
          </a:prstGeom>
          <a:noFill/>
          <a:ln>
            <a:noFill/>
          </a:ln>
        </p:spPr>
        <p:txBody>
          <a:bodyPr wrap="none" rtlCol="0">
            <a:spAutoFit/>
          </a:bodyPr>
          <a:lstStyle/>
          <a:p>
            <a:pPr algn="l"/>
            <a:r>
              <a:rPr lang="en-US" sz="3200">
                <a:solidFill>
                  <a:schemeClr val="accent4"/>
                </a:solidFill>
                <a:latin typeface="+mj-lt"/>
                <a:ea typeface="ADLaM Display" panose="020B0604020202020204" pitchFamily="2" charset="0"/>
                <a:cs typeface="ADLaM Display" panose="020B0604020202020204" pitchFamily="2" charset="0"/>
              </a:rPr>
              <a:t>Why?</a:t>
            </a:r>
            <a:endParaRPr lang="en-IN" sz="3200">
              <a:solidFill>
                <a:schemeClr val="accent4"/>
              </a:solidFill>
              <a:latin typeface="+mj-lt"/>
              <a:ea typeface="ADLaM Display" panose="020B0604020202020204" pitchFamily="2" charset="0"/>
              <a:cs typeface="ADLaM Display" panose="020B0604020202020204" pitchFamily="2" charset="0"/>
            </a:endParaRPr>
          </a:p>
        </p:txBody>
      </p:sp>
      <p:sp>
        <p:nvSpPr>
          <p:cNvPr id="9" name="TextBox 8">
            <a:extLst>
              <a:ext uri="{FF2B5EF4-FFF2-40B4-BE49-F238E27FC236}">
                <a16:creationId xmlns:a16="http://schemas.microsoft.com/office/drawing/2014/main" id="{103093FF-96D8-3326-D4E4-C9B55612B69A}"/>
              </a:ext>
            </a:extLst>
          </p:cNvPr>
          <p:cNvSpPr txBox="1"/>
          <p:nvPr/>
        </p:nvSpPr>
        <p:spPr>
          <a:xfrm>
            <a:off x="13909060" y="1724148"/>
            <a:ext cx="2051708" cy="646986"/>
          </a:xfrm>
          <a:prstGeom prst="roundRect">
            <a:avLst/>
          </a:prstGeom>
          <a:solidFill>
            <a:schemeClr val="bg1"/>
          </a:solidFill>
        </p:spPr>
        <p:txBody>
          <a:bodyPr wrap="square" rtlCol="0">
            <a:spAutoFit/>
          </a:bodyPr>
          <a:lstStyle/>
          <a:p>
            <a:pPr algn="ctr"/>
            <a:r>
              <a:rPr lang="en-US" sz="3200">
                <a:solidFill>
                  <a:schemeClr val="accent4"/>
                </a:solidFill>
                <a:latin typeface="+mj-lt"/>
                <a:ea typeface="ADLaM Display" panose="020B0604020202020204" pitchFamily="2" charset="0"/>
                <a:cs typeface="ADLaM Display" panose="020B0604020202020204" pitchFamily="2" charset="0"/>
              </a:rPr>
              <a:t>What?</a:t>
            </a:r>
            <a:endParaRPr lang="en-IN" sz="3200">
              <a:solidFill>
                <a:schemeClr val="accent4"/>
              </a:solidFill>
              <a:latin typeface="+mj-lt"/>
              <a:ea typeface="ADLaM Display" panose="020B0604020202020204" pitchFamily="2" charset="0"/>
              <a:cs typeface="ADLaM Display" panose="020B0604020202020204" pitchFamily="2" charset="0"/>
            </a:endParaRPr>
          </a:p>
        </p:txBody>
      </p:sp>
      <p:grpSp>
        <p:nvGrpSpPr>
          <p:cNvPr id="46" name="Group 45">
            <a:extLst>
              <a:ext uri="{FF2B5EF4-FFF2-40B4-BE49-F238E27FC236}">
                <a16:creationId xmlns:a16="http://schemas.microsoft.com/office/drawing/2014/main" id="{AE994FCF-5572-DE50-5AEA-CAF699EC1786}"/>
              </a:ext>
            </a:extLst>
          </p:cNvPr>
          <p:cNvGrpSpPr/>
          <p:nvPr/>
        </p:nvGrpSpPr>
        <p:grpSpPr>
          <a:xfrm>
            <a:off x="6304630" y="5081019"/>
            <a:ext cx="5349962" cy="4855536"/>
            <a:chOff x="3151345" y="2669989"/>
            <a:chExt cx="2674981" cy="2427768"/>
          </a:xfrm>
        </p:grpSpPr>
        <p:sp>
          <p:nvSpPr>
            <p:cNvPr id="7" name="Freeform 11">
              <a:extLst>
                <a:ext uri="{FF2B5EF4-FFF2-40B4-BE49-F238E27FC236}">
                  <a16:creationId xmlns:a16="http://schemas.microsoft.com/office/drawing/2014/main" id="{69DA1682-2F7F-B19C-1F04-3DA609E64549}"/>
                </a:ext>
              </a:extLst>
            </p:cNvPr>
            <p:cNvSpPr>
              <a:spLocks noChangeAspect="1" noEditPoints="1"/>
            </p:cNvSpPr>
            <p:nvPr/>
          </p:nvSpPr>
          <p:spPr bwMode="auto">
            <a:xfrm>
              <a:off x="3195608" y="3133196"/>
              <a:ext cx="438247" cy="477365"/>
            </a:xfrm>
            <a:custGeom>
              <a:avLst/>
              <a:gdLst>
                <a:gd name="T0" fmla="*/ 2297 w 5289"/>
                <a:gd name="T1" fmla="*/ 5475 h 5760"/>
                <a:gd name="T2" fmla="*/ 2424 w 5289"/>
                <a:gd name="T3" fmla="*/ 5603 h 5760"/>
                <a:gd name="T4" fmla="*/ 3286 w 5289"/>
                <a:gd name="T5" fmla="*/ 4697 h 5760"/>
                <a:gd name="T6" fmla="*/ 2890 w 5289"/>
                <a:gd name="T7" fmla="*/ 3856 h 5760"/>
                <a:gd name="T8" fmla="*/ 3192 w 5289"/>
                <a:gd name="T9" fmla="*/ 3329 h 5760"/>
                <a:gd name="T10" fmla="*/ 1744 w 5289"/>
                <a:gd name="T11" fmla="*/ 3248 h 5760"/>
                <a:gd name="T12" fmla="*/ 3968 w 5289"/>
                <a:gd name="T13" fmla="*/ 4020 h 5760"/>
                <a:gd name="T14" fmla="*/ 3928 w 5289"/>
                <a:gd name="T15" fmla="*/ 4226 h 5760"/>
                <a:gd name="T16" fmla="*/ 4912 w 5289"/>
                <a:gd name="T17" fmla="*/ 3241 h 5760"/>
                <a:gd name="T18" fmla="*/ 4010 w 5289"/>
                <a:gd name="T19" fmla="*/ 4308 h 5760"/>
                <a:gd name="T20" fmla="*/ 3846 w 5289"/>
                <a:gd name="T21" fmla="*/ 4310 h 5760"/>
                <a:gd name="T22" fmla="*/ 3499 w 5289"/>
                <a:gd name="T23" fmla="*/ 3798 h 5760"/>
                <a:gd name="T24" fmla="*/ 3745 w 5289"/>
                <a:gd name="T25" fmla="*/ 3714 h 5760"/>
                <a:gd name="T26" fmla="*/ 4113 w 5289"/>
                <a:gd name="T27" fmla="*/ 2754 h 5760"/>
                <a:gd name="T28" fmla="*/ 3530 w 5289"/>
                <a:gd name="T29" fmla="*/ 3053 h 5760"/>
                <a:gd name="T30" fmla="*/ 3293 w 5289"/>
                <a:gd name="T31" fmla="*/ 3669 h 5760"/>
                <a:gd name="T32" fmla="*/ 3530 w 5289"/>
                <a:gd name="T33" fmla="*/ 4285 h 5760"/>
                <a:gd name="T34" fmla="*/ 4113 w 5289"/>
                <a:gd name="T35" fmla="*/ 4585 h 5760"/>
                <a:gd name="T36" fmla="*/ 4757 w 5289"/>
                <a:gd name="T37" fmla="*/ 4413 h 5760"/>
                <a:gd name="T38" fmla="*/ 5112 w 5289"/>
                <a:gd name="T39" fmla="*/ 3866 h 5760"/>
                <a:gd name="T40" fmla="*/ 5008 w 5289"/>
                <a:gd name="T41" fmla="*/ 3205 h 5760"/>
                <a:gd name="T42" fmla="*/ 4504 w 5289"/>
                <a:gd name="T43" fmla="*/ 2796 h 5760"/>
                <a:gd name="T44" fmla="*/ 3359 w 5289"/>
                <a:gd name="T45" fmla="*/ 3016 h 5760"/>
                <a:gd name="T46" fmla="*/ 3883 w 5289"/>
                <a:gd name="T47" fmla="*/ 2644 h 5760"/>
                <a:gd name="T48" fmla="*/ 1744 w 5289"/>
                <a:gd name="T49" fmla="*/ 2486 h 5760"/>
                <a:gd name="T50" fmla="*/ 2890 w 5289"/>
                <a:gd name="T51" fmla="*/ 2330 h 5760"/>
                <a:gd name="T52" fmla="*/ 2735 w 5289"/>
                <a:gd name="T53" fmla="*/ 1723 h 5760"/>
                <a:gd name="T54" fmla="*/ 4038 w 5289"/>
                <a:gd name="T55" fmla="*/ 960 h 5760"/>
                <a:gd name="T56" fmla="*/ 4038 w 5289"/>
                <a:gd name="T57" fmla="*/ 960 h 5760"/>
                <a:gd name="T58" fmla="*/ 1744 w 5289"/>
                <a:gd name="T59" fmla="*/ 1567 h 5760"/>
                <a:gd name="T60" fmla="*/ 1587 w 5289"/>
                <a:gd name="T61" fmla="*/ 960 h 5760"/>
                <a:gd name="T62" fmla="*/ 228 w 5289"/>
                <a:gd name="T63" fmla="*/ 4133 h 5760"/>
                <a:gd name="T64" fmla="*/ 612 w 5289"/>
                <a:gd name="T65" fmla="*/ 4341 h 5760"/>
                <a:gd name="T66" fmla="*/ 511 w 5289"/>
                <a:gd name="T67" fmla="*/ 4008 h 5760"/>
                <a:gd name="T68" fmla="*/ 155 w 5289"/>
                <a:gd name="T69" fmla="*/ 960 h 5760"/>
                <a:gd name="T70" fmla="*/ 267 w 5289"/>
                <a:gd name="T71" fmla="*/ 312 h 5760"/>
                <a:gd name="T72" fmla="*/ 4348 w 5289"/>
                <a:gd name="T73" fmla="*/ 805 h 5760"/>
                <a:gd name="T74" fmla="*/ 4191 w 5289"/>
                <a:gd name="T75" fmla="*/ 267 h 5760"/>
                <a:gd name="T76" fmla="*/ 612 w 5289"/>
                <a:gd name="T77" fmla="*/ 0 h 5760"/>
                <a:gd name="T78" fmla="*/ 4298 w 5289"/>
                <a:gd name="T79" fmla="*/ 155 h 5760"/>
                <a:gd name="T80" fmla="*/ 4504 w 5289"/>
                <a:gd name="T81" fmla="*/ 613 h 5760"/>
                <a:gd name="T82" fmla="*/ 5002 w 5289"/>
                <a:gd name="T83" fmla="*/ 2939 h 5760"/>
                <a:gd name="T84" fmla="*/ 5283 w 5289"/>
                <a:gd name="T85" fmla="*/ 3564 h 5760"/>
                <a:gd name="T86" fmla="*/ 5105 w 5289"/>
                <a:gd name="T87" fmla="*/ 4271 h 5760"/>
                <a:gd name="T88" fmla="*/ 4532 w 5289"/>
                <a:gd name="T89" fmla="*/ 4697 h 5760"/>
                <a:gd name="T90" fmla="*/ 3836 w 5289"/>
                <a:gd name="T91" fmla="*/ 4678 h 5760"/>
                <a:gd name="T92" fmla="*/ 3405 w 5289"/>
                <a:gd name="T93" fmla="*/ 4596 h 5760"/>
                <a:gd name="T94" fmla="*/ 3410 w 5289"/>
                <a:gd name="T95" fmla="*/ 4849 h 5760"/>
                <a:gd name="T96" fmla="*/ 2370 w 5289"/>
                <a:gd name="T97" fmla="*/ 5757 h 5760"/>
                <a:gd name="T98" fmla="*/ 2144 w 5289"/>
                <a:gd name="T99" fmla="*/ 5528 h 5760"/>
                <a:gd name="T100" fmla="*/ 3026 w 5289"/>
                <a:gd name="T101" fmla="*/ 4509 h 5760"/>
                <a:gd name="T102" fmla="*/ 324 w 5289"/>
                <a:gd name="T103" fmla="*/ 4425 h 5760"/>
                <a:gd name="T104" fmla="*/ 19 w 5289"/>
                <a:gd name="T105" fmla="*/ 4035 h 5760"/>
                <a:gd name="T106" fmla="*/ 72 w 5289"/>
                <a:gd name="T107" fmla="*/ 325 h 5760"/>
                <a:gd name="T108" fmla="*/ 460 w 5289"/>
                <a:gd name="T109" fmla="*/ 1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9" h="5760">
                  <a:moveTo>
                    <a:pt x="3173" y="4608"/>
                  </a:moveTo>
                  <a:lnTo>
                    <a:pt x="3157" y="4610"/>
                  </a:lnTo>
                  <a:lnTo>
                    <a:pt x="3141" y="4615"/>
                  </a:lnTo>
                  <a:lnTo>
                    <a:pt x="3129" y="4625"/>
                  </a:lnTo>
                  <a:lnTo>
                    <a:pt x="2315" y="5441"/>
                  </a:lnTo>
                  <a:lnTo>
                    <a:pt x="2302" y="5458"/>
                  </a:lnTo>
                  <a:lnTo>
                    <a:pt x="2297" y="5475"/>
                  </a:lnTo>
                  <a:lnTo>
                    <a:pt x="2297" y="5495"/>
                  </a:lnTo>
                  <a:lnTo>
                    <a:pt x="2302" y="5514"/>
                  </a:lnTo>
                  <a:lnTo>
                    <a:pt x="2315" y="5530"/>
                  </a:lnTo>
                  <a:lnTo>
                    <a:pt x="2369" y="5585"/>
                  </a:lnTo>
                  <a:lnTo>
                    <a:pt x="2386" y="5598"/>
                  </a:lnTo>
                  <a:lnTo>
                    <a:pt x="2404" y="5603"/>
                  </a:lnTo>
                  <a:lnTo>
                    <a:pt x="2424" y="5603"/>
                  </a:lnTo>
                  <a:lnTo>
                    <a:pt x="2442" y="5598"/>
                  </a:lnTo>
                  <a:lnTo>
                    <a:pt x="2459" y="5585"/>
                  </a:lnTo>
                  <a:lnTo>
                    <a:pt x="3274" y="4770"/>
                  </a:lnTo>
                  <a:lnTo>
                    <a:pt x="3286" y="4755"/>
                  </a:lnTo>
                  <a:lnTo>
                    <a:pt x="3291" y="4735"/>
                  </a:lnTo>
                  <a:lnTo>
                    <a:pt x="3291" y="4716"/>
                  </a:lnTo>
                  <a:lnTo>
                    <a:pt x="3286" y="4697"/>
                  </a:lnTo>
                  <a:lnTo>
                    <a:pt x="3274" y="4681"/>
                  </a:lnTo>
                  <a:lnTo>
                    <a:pt x="3218" y="4625"/>
                  </a:lnTo>
                  <a:lnTo>
                    <a:pt x="3206" y="4615"/>
                  </a:lnTo>
                  <a:lnTo>
                    <a:pt x="3190" y="4610"/>
                  </a:lnTo>
                  <a:lnTo>
                    <a:pt x="3173" y="4608"/>
                  </a:lnTo>
                  <a:close/>
                  <a:moveTo>
                    <a:pt x="2890" y="3248"/>
                  </a:moveTo>
                  <a:lnTo>
                    <a:pt x="2890" y="3856"/>
                  </a:lnTo>
                  <a:lnTo>
                    <a:pt x="3154" y="3856"/>
                  </a:lnTo>
                  <a:lnTo>
                    <a:pt x="3141" y="3763"/>
                  </a:lnTo>
                  <a:lnTo>
                    <a:pt x="3136" y="3669"/>
                  </a:lnTo>
                  <a:lnTo>
                    <a:pt x="3140" y="3580"/>
                  </a:lnTo>
                  <a:lnTo>
                    <a:pt x="3152" y="3494"/>
                  </a:lnTo>
                  <a:lnTo>
                    <a:pt x="3169" y="3409"/>
                  </a:lnTo>
                  <a:lnTo>
                    <a:pt x="3192" y="3329"/>
                  </a:lnTo>
                  <a:lnTo>
                    <a:pt x="3222" y="3248"/>
                  </a:lnTo>
                  <a:lnTo>
                    <a:pt x="2890" y="3248"/>
                  </a:lnTo>
                  <a:close/>
                  <a:moveTo>
                    <a:pt x="1744" y="3248"/>
                  </a:moveTo>
                  <a:lnTo>
                    <a:pt x="1744" y="3856"/>
                  </a:lnTo>
                  <a:lnTo>
                    <a:pt x="2735" y="3856"/>
                  </a:lnTo>
                  <a:lnTo>
                    <a:pt x="2735" y="3248"/>
                  </a:lnTo>
                  <a:lnTo>
                    <a:pt x="1744" y="3248"/>
                  </a:lnTo>
                  <a:close/>
                  <a:moveTo>
                    <a:pt x="597" y="3248"/>
                  </a:moveTo>
                  <a:lnTo>
                    <a:pt x="597" y="3856"/>
                  </a:lnTo>
                  <a:lnTo>
                    <a:pt x="1587" y="3856"/>
                  </a:lnTo>
                  <a:lnTo>
                    <a:pt x="1587" y="3248"/>
                  </a:lnTo>
                  <a:lnTo>
                    <a:pt x="597" y="3248"/>
                  </a:lnTo>
                  <a:close/>
                  <a:moveTo>
                    <a:pt x="4746" y="3240"/>
                  </a:moveTo>
                  <a:lnTo>
                    <a:pt x="3968" y="4020"/>
                  </a:lnTo>
                  <a:lnTo>
                    <a:pt x="3949" y="4032"/>
                  </a:lnTo>
                  <a:lnTo>
                    <a:pt x="3928" y="4037"/>
                  </a:lnTo>
                  <a:lnTo>
                    <a:pt x="3905" y="4032"/>
                  </a:lnTo>
                  <a:lnTo>
                    <a:pt x="3886" y="4020"/>
                  </a:lnTo>
                  <a:lnTo>
                    <a:pt x="3663" y="3796"/>
                  </a:lnTo>
                  <a:lnTo>
                    <a:pt x="3581" y="3880"/>
                  </a:lnTo>
                  <a:lnTo>
                    <a:pt x="3928" y="4226"/>
                  </a:lnTo>
                  <a:lnTo>
                    <a:pt x="4830" y="3323"/>
                  </a:lnTo>
                  <a:lnTo>
                    <a:pt x="4746" y="3240"/>
                  </a:lnTo>
                  <a:close/>
                  <a:moveTo>
                    <a:pt x="4748" y="3124"/>
                  </a:moveTo>
                  <a:lnTo>
                    <a:pt x="4776" y="3128"/>
                  </a:lnTo>
                  <a:lnTo>
                    <a:pt x="4804" y="3138"/>
                  </a:lnTo>
                  <a:lnTo>
                    <a:pt x="4828" y="3158"/>
                  </a:lnTo>
                  <a:lnTo>
                    <a:pt x="4912" y="3241"/>
                  </a:lnTo>
                  <a:lnTo>
                    <a:pt x="4931" y="3266"/>
                  </a:lnTo>
                  <a:lnTo>
                    <a:pt x="4943" y="3294"/>
                  </a:lnTo>
                  <a:lnTo>
                    <a:pt x="4947" y="3323"/>
                  </a:lnTo>
                  <a:lnTo>
                    <a:pt x="4943" y="3353"/>
                  </a:lnTo>
                  <a:lnTo>
                    <a:pt x="4931" y="3381"/>
                  </a:lnTo>
                  <a:lnTo>
                    <a:pt x="4912" y="3405"/>
                  </a:lnTo>
                  <a:lnTo>
                    <a:pt x="4010" y="4308"/>
                  </a:lnTo>
                  <a:lnTo>
                    <a:pt x="3991" y="4323"/>
                  </a:lnTo>
                  <a:lnTo>
                    <a:pt x="3972" y="4334"/>
                  </a:lnTo>
                  <a:lnTo>
                    <a:pt x="3949" y="4341"/>
                  </a:lnTo>
                  <a:lnTo>
                    <a:pt x="3926" y="4343"/>
                  </a:lnTo>
                  <a:lnTo>
                    <a:pt x="3897" y="4339"/>
                  </a:lnTo>
                  <a:lnTo>
                    <a:pt x="3870" y="4327"/>
                  </a:lnTo>
                  <a:lnTo>
                    <a:pt x="3846" y="4310"/>
                  </a:lnTo>
                  <a:lnTo>
                    <a:pt x="3499" y="3962"/>
                  </a:lnTo>
                  <a:lnTo>
                    <a:pt x="3480" y="3938"/>
                  </a:lnTo>
                  <a:lnTo>
                    <a:pt x="3469" y="3910"/>
                  </a:lnTo>
                  <a:lnTo>
                    <a:pt x="3464" y="3880"/>
                  </a:lnTo>
                  <a:lnTo>
                    <a:pt x="3469" y="3850"/>
                  </a:lnTo>
                  <a:lnTo>
                    <a:pt x="3480" y="3823"/>
                  </a:lnTo>
                  <a:lnTo>
                    <a:pt x="3499" y="3798"/>
                  </a:lnTo>
                  <a:lnTo>
                    <a:pt x="3583" y="3714"/>
                  </a:lnTo>
                  <a:lnTo>
                    <a:pt x="3607" y="3695"/>
                  </a:lnTo>
                  <a:lnTo>
                    <a:pt x="3635" y="3685"/>
                  </a:lnTo>
                  <a:lnTo>
                    <a:pt x="3665" y="3681"/>
                  </a:lnTo>
                  <a:lnTo>
                    <a:pt x="3693" y="3685"/>
                  </a:lnTo>
                  <a:lnTo>
                    <a:pt x="3720" y="3695"/>
                  </a:lnTo>
                  <a:lnTo>
                    <a:pt x="3745" y="3714"/>
                  </a:lnTo>
                  <a:lnTo>
                    <a:pt x="3928" y="3896"/>
                  </a:lnTo>
                  <a:lnTo>
                    <a:pt x="4666" y="3158"/>
                  </a:lnTo>
                  <a:lnTo>
                    <a:pt x="4690" y="3138"/>
                  </a:lnTo>
                  <a:lnTo>
                    <a:pt x="4718" y="3128"/>
                  </a:lnTo>
                  <a:lnTo>
                    <a:pt x="4748" y="3124"/>
                  </a:lnTo>
                  <a:close/>
                  <a:moveTo>
                    <a:pt x="4212" y="2749"/>
                  </a:moveTo>
                  <a:lnTo>
                    <a:pt x="4113" y="2754"/>
                  </a:lnTo>
                  <a:lnTo>
                    <a:pt x="4015" y="2770"/>
                  </a:lnTo>
                  <a:lnTo>
                    <a:pt x="3923" y="2796"/>
                  </a:lnTo>
                  <a:lnTo>
                    <a:pt x="3834" y="2831"/>
                  </a:lnTo>
                  <a:lnTo>
                    <a:pt x="3748" y="2875"/>
                  </a:lnTo>
                  <a:lnTo>
                    <a:pt x="3670" y="2927"/>
                  </a:lnTo>
                  <a:lnTo>
                    <a:pt x="3597" y="2986"/>
                  </a:lnTo>
                  <a:lnTo>
                    <a:pt x="3530" y="3053"/>
                  </a:lnTo>
                  <a:lnTo>
                    <a:pt x="3471" y="3126"/>
                  </a:lnTo>
                  <a:lnTo>
                    <a:pt x="3419" y="3205"/>
                  </a:lnTo>
                  <a:lnTo>
                    <a:pt x="3375" y="3288"/>
                  </a:lnTo>
                  <a:lnTo>
                    <a:pt x="3340" y="3379"/>
                  </a:lnTo>
                  <a:lnTo>
                    <a:pt x="3314" y="3472"/>
                  </a:lnTo>
                  <a:lnTo>
                    <a:pt x="3298" y="3569"/>
                  </a:lnTo>
                  <a:lnTo>
                    <a:pt x="3293" y="3669"/>
                  </a:lnTo>
                  <a:lnTo>
                    <a:pt x="3298" y="3770"/>
                  </a:lnTo>
                  <a:lnTo>
                    <a:pt x="3314" y="3866"/>
                  </a:lnTo>
                  <a:lnTo>
                    <a:pt x="3340" y="3960"/>
                  </a:lnTo>
                  <a:lnTo>
                    <a:pt x="3375" y="4049"/>
                  </a:lnTo>
                  <a:lnTo>
                    <a:pt x="3419" y="4133"/>
                  </a:lnTo>
                  <a:lnTo>
                    <a:pt x="3471" y="4214"/>
                  </a:lnTo>
                  <a:lnTo>
                    <a:pt x="3530" y="4285"/>
                  </a:lnTo>
                  <a:lnTo>
                    <a:pt x="3597" y="4353"/>
                  </a:lnTo>
                  <a:lnTo>
                    <a:pt x="3670" y="4413"/>
                  </a:lnTo>
                  <a:lnTo>
                    <a:pt x="3748" y="4465"/>
                  </a:lnTo>
                  <a:lnTo>
                    <a:pt x="3834" y="4509"/>
                  </a:lnTo>
                  <a:lnTo>
                    <a:pt x="3923" y="4543"/>
                  </a:lnTo>
                  <a:lnTo>
                    <a:pt x="4015" y="4570"/>
                  </a:lnTo>
                  <a:lnTo>
                    <a:pt x="4113" y="4585"/>
                  </a:lnTo>
                  <a:lnTo>
                    <a:pt x="4212" y="4591"/>
                  </a:lnTo>
                  <a:lnTo>
                    <a:pt x="4313" y="4585"/>
                  </a:lnTo>
                  <a:lnTo>
                    <a:pt x="4409" y="4570"/>
                  </a:lnTo>
                  <a:lnTo>
                    <a:pt x="4504" y="4543"/>
                  </a:lnTo>
                  <a:lnTo>
                    <a:pt x="4593" y="4509"/>
                  </a:lnTo>
                  <a:lnTo>
                    <a:pt x="4676" y="4465"/>
                  </a:lnTo>
                  <a:lnTo>
                    <a:pt x="4757" y="4413"/>
                  </a:lnTo>
                  <a:lnTo>
                    <a:pt x="4830" y="4353"/>
                  </a:lnTo>
                  <a:lnTo>
                    <a:pt x="4896" y="4285"/>
                  </a:lnTo>
                  <a:lnTo>
                    <a:pt x="4955" y="4214"/>
                  </a:lnTo>
                  <a:lnTo>
                    <a:pt x="5008" y="4133"/>
                  </a:lnTo>
                  <a:lnTo>
                    <a:pt x="5051" y="4049"/>
                  </a:lnTo>
                  <a:lnTo>
                    <a:pt x="5086" y="3960"/>
                  </a:lnTo>
                  <a:lnTo>
                    <a:pt x="5112" y="3866"/>
                  </a:lnTo>
                  <a:lnTo>
                    <a:pt x="5128" y="3770"/>
                  </a:lnTo>
                  <a:lnTo>
                    <a:pt x="5133" y="3669"/>
                  </a:lnTo>
                  <a:lnTo>
                    <a:pt x="5128" y="3569"/>
                  </a:lnTo>
                  <a:lnTo>
                    <a:pt x="5112" y="3472"/>
                  </a:lnTo>
                  <a:lnTo>
                    <a:pt x="5086" y="3379"/>
                  </a:lnTo>
                  <a:lnTo>
                    <a:pt x="5051" y="3288"/>
                  </a:lnTo>
                  <a:lnTo>
                    <a:pt x="5008" y="3205"/>
                  </a:lnTo>
                  <a:lnTo>
                    <a:pt x="4955" y="3126"/>
                  </a:lnTo>
                  <a:lnTo>
                    <a:pt x="4896" y="3053"/>
                  </a:lnTo>
                  <a:lnTo>
                    <a:pt x="4830" y="2986"/>
                  </a:lnTo>
                  <a:lnTo>
                    <a:pt x="4757" y="2927"/>
                  </a:lnTo>
                  <a:lnTo>
                    <a:pt x="4676" y="2875"/>
                  </a:lnTo>
                  <a:lnTo>
                    <a:pt x="4593" y="2831"/>
                  </a:lnTo>
                  <a:lnTo>
                    <a:pt x="4504" y="2796"/>
                  </a:lnTo>
                  <a:lnTo>
                    <a:pt x="4409" y="2770"/>
                  </a:lnTo>
                  <a:lnTo>
                    <a:pt x="4313" y="2754"/>
                  </a:lnTo>
                  <a:lnTo>
                    <a:pt x="4212" y="2749"/>
                  </a:lnTo>
                  <a:close/>
                  <a:moveTo>
                    <a:pt x="2890" y="2486"/>
                  </a:moveTo>
                  <a:lnTo>
                    <a:pt x="2890" y="3093"/>
                  </a:lnTo>
                  <a:lnTo>
                    <a:pt x="3305" y="3093"/>
                  </a:lnTo>
                  <a:lnTo>
                    <a:pt x="3359" y="3016"/>
                  </a:lnTo>
                  <a:lnTo>
                    <a:pt x="3419" y="2946"/>
                  </a:lnTo>
                  <a:lnTo>
                    <a:pt x="3483" y="2878"/>
                  </a:lnTo>
                  <a:lnTo>
                    <a:pt x="3553" y="2819"/>
                  </a:lnTo>
                  <a:lnTo>
                    <a:pt x="3630" y="2767"/>
                  </a:lnTo>
                  <a:lnTo>
                    <a:pt x="3710" y="2718"/>
                  </a:lnTo>
                  <a:lnTo>
                    <a:pt x="3794" y="2678"/>
                  </a:lnTo>
                  <a:lnTo>
                    <a:pt x="3883" y="2644"/>
                  </a:lnTo>
                  <a:lnTo>
                    <a:pt x="3883" y="2486"/>
                  </a:lnTo>
                  <a:lnTo>
                    <a:pt x="2890" y="2486"/>
                  </a:lnTo>
                  <a:close/>
                  <a:moveTo>
                    <a:pt x="1744" y="2486"/>
                  </a:moveTo>
                  <a:lnTo>
                    <a:pt x="1744" y="3093"/>
                  </a:lnTo>
                  <a:lnTo>
                    <a:pt x="2735" y="3093"/>
                  </a:lnTo>
                  <a:lnTo>
                    <a:pt x="2735" y="2486"/>
                  </a:lnTo>
                  <a:lnTo>
                    <a:pt x="1744" y="2486"/>
                  </a:lnTo>
                  <a:close/>
                  <a:moveTo>
                    <a:pt x="597" y="2486"/>
                  </a:moveTo>
                  <a:lnTo>
                    <a:pt x="597" y="3093"/>
                  </a:lnTo>
                  <a:lnTo>
                    <a:pt x="1587" y="3093"/>
                  </a:lnTo>
                  <a:lnTo>
                    <a:pt x="1587" y="2486"/>
                  </a:lnTo>
                  <a:lnTo>
                    <a:pt x="597" y="2486"/>
                  </a:lnTo>
                  <a:close/>
                  <a:moveTo>
                    <a:pt x="2890" y="1723"/>
                  </a:moveTo>
                  <a:lnTo>
                    <a:pt x="2890" y="2330"/>
                  </a:lnTo>
                  <a:lnTo>
                    <a:pt x="3883" y="2330"/>
                  </a:lnTo>
                  <a:lnTo>
                    <a:pt x="3883" y="1723"/>
                  </a:lnTo>
                  <a:lnTo>
                    <a:pt x="2890" y="1723"/>
                  </a:lnTo>
                  <a:close/>
                  <a:moveTo>
                    <a:pt x="1744" y="1723"/>
                  </a:moveTo>
                  <a:lnTo>
                    <a:pt x="1744" y="2330"/>
                  </a:lnTo>
                  <a:lnTo>
                    <a:pt x="2735" y="2330"/>
                  </a:lnTo>
                  <a:lnTo>
                    <a:pt x="2735" y="1723"/>
                  </a:lnTo>
                  <a:lnTo>
                    <a:pt x="1744" y="1723"/>
                  </a:lnTo>
                  <a:close/>
                  <a:moveTo>
                    <a:pt x="597" y="1723"/>
                  </a:moveTo>
                  <a:lnTo>
                    <a:pt x="597" y="2330"/>
                  </a:lnTo>
                  <a:lnTo>
                    <a:pt x="1587" y="2330"/>
                  </a:lnTo>
                  <a:lnTo>
                    <a:pt x="1587" y="1723"/>
                  </a:lnTo>
                  <a:lnTo>
                    <a:pt x="597" y="1723"/>
                  </a:lnTo>
                  <a:close/>
                  <a:moveTo>
                    <a:pt x="4038" y="960"/>
                  </a:moveTo>
                  <a:lnTo>
                    <a:pt x="4038" y="2608"/>
                  </a:lnTo>
                  <a:lnTo>
                    <a:pt x="4125" y="2597"/>
                  </a:lnTo>
                  <a:lnTo>
                    <a:pt x="4212" y="2592"/>
                  </a:lnTo>
                  <a:lnTo>
                    <a:pt x="4280" y="2595"/>
                  </a:lnTo>
                  <a:lnTo>
                    <a:pt x="4348" y="2602"/>
                  </a:lnTo>
                  <a:lnTo>
                    <a:pt x="4348" y="960"/>
                  </a:lnTo>
                  <a:lnTo>
                    <a:pt x="4038" y="960"/>
                  </a:lnTo>
                  <a:close/>
                  <a:moveTo>
                    <a:pt x="2890" y="960"/>
                  </a:moveTo>
                  <a:lnTo>
                    <a:pt x="2890" y="1567"/>
                  </a:lnTo>
                  <a:lnTo>
                    <a:pt x="3883" y="1567"/>
                  </a:lnTo>
                  <a:lnTo>
                    <a:pt x="3883" y="960"/>
                  </a:lnTo>
                  <a:lnTo>
                    <a:pt x="2890" y="960"/>
                  </a:lnTo>
                  <a:close/>
                  <a:moveTo>
                    <a:pt x="1744" y="960"/>
                  </a:moveTo>
                  <a:lnTo>
                    <a:pt x="1744" y="1567"/>
                  </a:lnTo>
                  <a:lnTo>
                    <a:pt x="2735" y="1567"/>
                  </a:lnTo>
                  <a:lnTo>
                    <a:pt x="2735" y="960"/>
                  </a:lnTo>
                  <a:lnTo>
                    <a:pt x="1744" y="960"/>
                  </a:lnTo>
                  <a:close/>
                  <a:moveTo>
                    <a:pt x="597" y="960"/>
                  </a:moveTo>
                  <a:lnTo>
                    <a:pt x="597" y="1567"/>
                  </a:lnTo>
                  <a:lnTo>
                    <a:pt x="1587" y="1567"/>
                  </a:lnTo>
                  <a:lnTo>
                    <a:pt x="1587" y="960"/>
                  </a:lnTo>
                  <a:lnTo>
                    <a:pt x="597" y="960"/>
                  </a:lnTo>
                  <a:close/>
                  <a:moveTo>
                    <a:pt x="155" y="960"/>
                  </a:moveTo>
                  <a:lnTo>
                    <a:pt x="155" y="3884"/>
                  </a:lnTo>
                  <a:lnTo>
                    <a:pt x="160" y="3952"/>
                  </a:lnTo>
                  <a:lnTo>
                    <a:pt x="174" y="4016"/>
                  </a:lnTo>
                  <a:lnTo>
                    <a:pt x="199" y="4077"/>
                  </a:lnTo>
                  <a:lnTo>
                    <a:pt x="228" y="4133"/>
                  </a:lnTo>
                  <a:lnTo>
                    <a:pt x="267" y="4184"/>
                  </a:lnTo>
                  <a:lnTo>
                    <a:pt x="312" y="4229"/>
                  </a:lnTo>
                  <a:lnTo>
                    <a:pt x="363" y="4268"/>
                  </a:lnTo>
                  <a:lnTo>
                    <a:pt x="420" y="4299"/>
                  </a:lnTo>
                  <a:lnTo>
                    <a:pt x="480" y="4322"/>
                  </a:lnTo>
                  <a:lnTo>
                    <a:pt x="544" y="4336"/>
                  </a:lnTo>
                  <a:lnTo>
                    <a:pt x="612" y="4341"/>
                  </a:lnTo>
                  <a:lnTo>
                    <a:pt x="3373" y="4341"/>
                  </a:lnTo>
                  <a:lnTo>
                    <a:pt x="3318" y="4266"/>
                  </a:lnTo>
                  <a:lnTo>
                    <a:pt x="3269" y="4186"/>
                  </a:lnTo>
                  <a:lnTo>
                    <a:pt x="3229" y="4100"/>
                  </a:lnTo>
                  <a:lnTo>
                    <a:pt x="3194" y="4011"/>
                  </a:lnTo>
                  <a:lnTo>
                    <a:pt x="532" y="4011"/>
                  </a:lnTo>
                  <a:lnTo>
                    <a:pt x="511" y="4008"/>
                  </a:lnTo>
                  <a:lnTo>
                    <a:pt x="492" y="3999"/>
                  </a:lnTo>
                  <a:lnTo>
                    <a:pt x="471" y="3988"/>
                  </a:lnTo>
                  <a:lnTo>
                    <a:pt x="455" y="3971"/>
                  </a:lnTo>
                  <a:lnTo>
                    <a:pt x="445" y="3950"/>
                  </a:lnTo>
                  <a:lnTo>
                    <a:pt x="441" y="3927"/>
                  </a:lnTo>
                  <a:lnTo>
                    <a:pt x="441" y="960"/>
                  </a:lnTo>
                  <a:lnTo>
                    <a:pt x="155" y="960"/>
                  </a:lnTo>
                  <a:close/>
                  <a:moveTo>
                    <a:pt x="612" y="155"/>
                  </a:moveTo>
                  <a:lnTo>
                    <a:pt x="544" y="161"/>
                  </a:lnTo>
                  <a:lnTo>
                    <a:pt x="480" y="175"/>
                  </a:lnTo>
                  <a:lnTo>
                    <a:pt x="420" y="199"/>
                  </a:lnTo>
                  <a:lnTo>
                    <a:pt x="363" y="229"/>
                  </a:lnTo>
                  <a:lnTo>
                    <a:pt x="312" y="267"/>
                  </a:lnTo>
                  <a:lnTo>
                    <a:pt x="267" y="312"/>
                  </a:lnTo>
                  <a:lnTo>
                    <a:pt x="228" y="363"/>
                  </a:lnTo>
                  <a:lnTo>
                    <a:pt x="199" y="421"/>
                  </a:lnTo>
                  <a:lnTo>
                    <a:pt x="174" y="480"/>
                  </a:lnTo>
                  <a:lnTo>
                    <a:pt x="160" y="545"/>
                  </a:lnTo>
                  <a:lnTo>
                    <a:pt x="155" y="613"/>
                  </a:lnTo>
                  <a:lnTo>
                    <a:pt x="155" y="805"/>
                  </a:lnTo>
                  <a:lnTo>
                    <a:pt x="4348" y="805"/>
                  </a:lnTo>
                  <a:lnTo>
                    <a:pt x="4348" y="613"/>
                  </a:lnTo>
                  <a:lnTo>
                    <a:pt x="4343" y="545"/>
                  </a:lnTo>
                  <a:lnTo>
                    <a:pt x="4327" y="480"/>
                  </a:lnTo>
                  <a:lnTo>
                    <a:pt x="4305" y="421"/>
                  </a:lnTo>
                  <a:lnTo>
                    <a:pt x="4273" y="363"/>
                  </a:lnTo>
                  <a:lnTo>
                    <a:pt x="4235" y="312"/>
                  </a:lnTo>
                  <a:lnTo>
                    <a:pt x="4191" y="267"/>
                  </a:lnTo>
                  <a:lnTo>
                    <a:pt x="4139" y="229"/>
                  </a:lnTo>
                  <a:lnTo>
                    <a:pt x="4083" y="199"/>
                  </a:lnTo>
                  <a:lnTo>
                    <a:pt x="4024" y="175"/>
                  </a:lnTo>
                  <a:lnTo>
                    <a:pt x="3959" y="161"/>
                  </a:lnTo>
                  <a:lnTo>
                    <a:pt x="3891" y="155"/>
                  </a:lnTo>
                  <a:lnTo>
                    <a:pt x="612" y="155"/>
                  </a:lnTo>
                  <a:close/>
                  <a:moveTo>
                    <a:pt x="612" y="0"/>
                  </a:moveTo>
                  <a:lnTo>
                    <a:pt x="3891" y="0"/>
                  </a:lnTo>
                  <a:lnTo>
                    <a:pt x="3968" y="5"/>
                  </a:lnTo>
                  <a:lnTo>
                    <a:pt x="4041" y="19"/>
                  </a:lnTo>
                  <a:lnTo>
                    <a:pt x="4113" y="42"/>
                  </a:lnTo>
                  <a:lnTo>
                    <a:pt x="4179" y="72"/>
                  </a:lnTo>
                  <a:lnTo>
                    <a:pt x="4240" y="110"/>
                  </a:lnTo>
                  <a:lnTo>
                    <a:pt x="4298" y="155"/>
                  </a:lnTo>
                  <a:lnTo>
                    <a:pt x="4348" y="206"/>
                  </a:lnTo>
                  <a:lnTo>
                    <a:pt x="4394" y="262"/>
                  </a:lnTo>
                  <a:lnTo>
                    <a:pt x="4432" y="325"/>
                  </a:lnTo>
                  <a:lnTo>
                    <a:pt x="4462" y="391"/>
                  </a:lnTo>
                  <a:lnTo>
                    <a:pt x="4484" y="461"/>
                  </a:lnTo>
                  <a:lnTo>
                    <a:pt x="4498" y="536"/>
                  </a:lnTo>
                  <a:lnTo>
                    <a:pt x="4504" y="613"/>
                  </a:lnTo>
                  <a:lnTo>
                    <a:pt x="4504" y="2634"/>
                  </a:lnTo>
                  <a:lnTo>
                    <a:pt x="4598" y="2665"/>
                  </a:lnTo>
                  <a:lnTo>
                    <a:pt x="4688" y="2705"/>
                  </a:lnTo>
                  <a:lnTo>
                    <a:pt x="4776" y="2753"/>
                  </a:lnTo>
                  <a:lnTo>
                    <a:pt x="4856" y="2808"/>
                  </a:lnTo>
                  <a:lnTo>
                    <a:pt x="4933" y="2871"/>
                  </a:lnTo>
                  <a:lnTo>
                    <a:pt x="5002" y="2939"/>
                  </a:lnTo>
                  <a:lnTo>
                    <a:pt x="5065" y="3014"/>
                  </a:lnTo>
                  <a:lnTo>
                    <a:pt x="5123" y="3095"/>
                  </a:lnTo>
                  <a:lnTo>
                    <a:pt x="5172" y="3180"/>
                  </a:lnTo>
                  <a:lnTo>
                    <a:pt x="5212" y="3271"/>
                  </a:lnTo>
                  <a:lnTo>
                    <a:pt x="5245" y="3365"/>
                  </a:lnTo>
                  <a:lnTo>
                    <a:pt x="5269" y="3463"/>
                  </a:lnTo>
                  <a:lnTo>
                    <a:pt x="5283" y="3564"/>
                  </a:lnTo>
                  <a:lnTo>
                    <a:pt x="5289" y="3669"/>
                  </a:lnTo>
                  <a:lnTo>
                    <a:pt x="5283" y="3779"/>
                  </a:lnTo>
                  <a:lnTo>
                    <a:pt x="5268" y="3885"/>
                  </a:lnTo>
                  <a:lnTo>
                    <a:pt x="5240" y="3988"/>
                  </a:lnTo>
                  <a:lnTo>
                    <a:pt x="5205" y="4088"/>
                  </a:lnTo>
                  <a:lnTo>
                    <a:pt x="5159" y="4182"/>
                  </a:lnTo>
                  <a:lnTo>
                    <a:pt x="5105" y="4271"/>
                  </a:lnTo>
                  <a:lnTo>
                    <a:pt x="5043" y="4353"/>
                  </a:lnTo>
                  <a:lnTo>
                    <a:pt x="4973" y="4430"/>
                  </a:lnTo>
                  <a:lnTo>
                    <a:pt x="4896" y="4500"/>
                  </a:lnTo>
                  <a:lnTo>
                    <a:pt x="4814" y="4561"/>
                  </a:lnTo>
                  <a:lnTo>
                    <a:pt x="4725" y="4615"/>
                  </a:lnTo>
                  <a:lnTo>
                    <a:pt x="4631" y="4660"/>
                  </a:lnTo>
                  <a:lnTo>
                    <a:pt x="4532" y="4697"/>
                  </a:lnTo>
                  <a:lnTo>
                    <a:pt x="4429" y="4723"/>
                  </a:lnTo>
                  <a:lnTo>
                    <a:pt x="4322" y="4741"/>
                  </a:lnTo>
                  <a:lnTo>
                    <a:pt x="4212" y="4746"/>
                  </a:lnTo>
                  <a:lnTo>
                    <a:pt x="4115" y="4741"/>
                  </a:lnTo>
                  <a:lnTo>
                    <a:pt x="4019" y="4728"/>
                  </a:lnTo>
                  <a:lnTo>
                    <a:pt x="3925" y="4707"/>
                  </a:lnTo>
                  <a:lnTo>
                    <a:pt x="3836" y="4678"/>
                  </a:lnTo>
                  <a:lnTo>
                    <a:pt x="3750" y="4641"/>
                  </a:lnTo>
                  <a:lnTo>
                    <a:pt x="3668" y="4596"/>
                  </a:lnTo>
                  <a:lnTo>
                    <a:pt x="3590" y="4545"/>
                  </a:lnTo>
                  <a:lnTo>
                    <a:pt x="3516" y="4489"/>
                  </a:lnTo>
                  <a:lnTo>
                    <a:pt x="3513" y="4491"/>
                  </a:lnTo>
                  <a:lnTo>
                    <a:pt x="3508" y="4491"/>
                  </a:lnTo>
                  <a:lnTo>
                    <a:pt x="3405" y="4596"/>
                  </a:lnTo>
                  <a:lnTo>
                    <a:pt x="3424" y="4629"/>
                  </a:lnTo>
                  <a:lnTo>
                    <a:pt x="3438" y="4666"/>
                  </a:lnTo>
                  <a:lnTo>
                    <a:pt x="3447" y="4704"/>
                  </a:lnTo>
                  <a:lnTo>
                    <a:pt x="3447" y="4741"/>
                  </a:lnTo>
                  <a:lnTo>
                    <a:pt x="3441" y="4779"/>
                  </a:lnTo>
                  <a:lnTo>
                    <a:pt x="3429" y="4816"/>
                  </a:lnTo>
                  <a:lnTo>
                    <a:pt x="3410" y="4849"/>
                  </a:lnTo>
                  <a:lnTo>
                    <a:pt x="3384" y="4880"/>
                  </a:lnTo>
                  <a:lnTo>
                    <a:pt x="2569" y="5695"/>
                  </a:lnTo>
                  <a:lnTo>
                    <a:pt x="2536" y="5723"/>
                  </a:lnTo>
                  <a:lnTo>
                    <a:pt x="2498" y="5744"/>
                  </a:lnTo>
                  <a:lnTo>
                    <a:pt x="2458" y="5757"/>
                  </a:lnTo>
                  <a:lnTo>
                    <a:pt x="2414" y="5760"/>
                  </a:lnTo>
                  <a:lnTo>
                    <a:pt x="2370" y="5757"/>
                  </a:lnTo>
                  <a:lnTo>
                    <a:pt x="2330" y="5744"/>
                  </a:lnTo>
                  <a:lnTo>
                    <a:pt x="2292" y="5723"/>
                  </a:lnTo>
                  <a:lnTo>
                    <a:pt x="2259" y="5695"/>
                  </a:lnTo>
                  <a:lnTo>
                    <a:pt x="2205" y="5641"/>
                  </a:lnTo>
                  <a:lnTo>
                    <a:pt x="2177" y="5606"/>
                  </a:lnTo>
                  <a:lnTo>
                    <a:pt x="2156" y="5568"/>
                  </a:lnTo>
                  <a:lnTo>
                    <a:pt x="2144" y="5528"/>
                  </a:lnTo>
                  <a:lnTo>
                    <a:pt x="2140" y="5486"/>
                  </a:lnTo>
                  <a:lnTo>
                    <a:pt x="2144" y="5444"/>
                  </a:lnTo>
                  <a:lnTo>
                    <a:pt x="2156" y="5404"/>
                  </a:lnTo>
                  <a:lnTo>
                    <a:pt x="2175" y="5366"/>
                  </a:lnTo>
                  <a:lnTo>
                    <a:pt x="2205" y="5331"/>
                  </a:lnTo>
                  <a:lnTo>
                    <a:pt x="3019" y="4515"/>
                  </a:lnTo>
                  <a:lnTo>
                    <a:pt x="3026" y="4509"/>
                  </a:lnTo>
                  <a:lnTo>
                    <a:pt x="3033" y="4503"/>
                  </a:lnTo>
                  <a:lnTo>
                    <a:pt x="3042" y="4496"/>
                  </a:lnTo>
                  <a:lnTo>
                    <a:pt x="612" y="4496"/>
                  </a:lnTo>
                  <a:lnTo>
                    <a:pt x="535" y="4491"/>
                  </a:lnTo>
                  <a:lnTo>
                    <a:pt x="460" y="4477"/>
                  </a:lnTo>
                  <a:lnTo>
                    <a:pt x="391" y="4456"/>
                  </a:lnTo>
                  <a:lnTo>
                    <a:pt x="324" y="4425"/>
                  </a:lnTo>
                  <a:lnTo>
                    <a:pt x="262" y="4386"/>
                  </a:lnTo>
                  <a:lnTo>
                    <a:pt x="206" y="4343"/>
                  </a:lnTo>
                  <a:lnTo>
                    <a:pt x="155" y="4290"/>
                  </a:lnTo>
                  <a:lnTo>
                    <a:pt x="110" y="4234"/>
                  </a:lnTo>
                  <a:lnTo>
                    <a:pt x="72" y="4172"/>
                  </a:lnTo>
                  <a:lnTo>
                    <a:pt x="42" y="4105"/>
                  </a:lnTo>
                  <a:lnTo>
                    <a:pt x="19" y="4035"/>
                  </a:lnTo>
                  <a:lnTo>
                    <a:pt x="5" y="3960"/>
                  </a:lnTo>
                  <a:lnTo>
                    <a:pt x="0" y="3884"/>
                  </a:lnTo>
                  <a:lnTo>
                    <a:pt x="0" y="613"/>
                  </a:lnTo>
                  <a:lnTo>
                    <a:pt x="5" y="536"/>
                  </a:lnTo>
                  <a:lnTo>
                    <a:pt x="19" y="461"/>
                  </a:lnTo>
                  <a:lnTo>
                    <a:pt x="42" y="391"/>
                  </a:lnTo>
                  <a:lnTo>
                    <a:pt x="72" y="325"/>
                  </a:lnTo>
                  <a:lnTo>
                    <a:pt x="110" y="262"/>
                  </a:lnTo>
                  <a:lnTo>
                    <a:pt x="155" y="206"/>
                  </a:lnTo>
                  <a:lnTo>
                    <a:pt x="206" y="155"/>
                  </a:lnTo>
                  <a:lnTo>
                    <a:pt x="262" y="110"/>
                  </a:lnTo>
                  <a:lnTo>
                    <a:pt x="324" y="72"/>
                  </a:lnTo>
                  <a:lnTo>
                    <a:pt x="391" y="42"/>
                  </a:lnTo>
                  <a:lnTo>
                    <a:pt x="460" y="19"/>
                  </a:lnTo>
                  <a:lnTo>
                    <a:pt x="535" y="5"/>
                  </a:lnTo>
                  <a:lnTo>
                    <a:pt x="612"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8" name="Freeform 16">
              <a:extLst>
                <a:ext uri="{FF2B5EF4-FFF2-40B4-BE49-F238E27FC236}">
                  <a16:creationId xmlns:a16="http://schemas.microsoft.com/office/drawing/2014/main" id="{B56172E5-9877-CE41-63C1-54DCCBA46C49}"/>
                </a:ext>
              </a:extLst>
            </p:cNvPr>
            <p:cNvSpPr>
              <a:spLocks noChangeAspect="1" noEditPoints="1"/>
            </p:cNvSpPr>
            <p:nvPr/>
          </p:nvSpPr>
          <p:spPr bwMode="auto">
            <a:xfrm>
              <a:off x="3169122" y="3668483"/>
              <a:ext cx="477639" cy="408647"/>
            </a:xfrm>
            <a:custGeom>
              <a:avLst/>
              <a:gdLst>
                <a:gd name="T0" fmla="*/ 1827 w 5760"/>
                <a:gd name="T1" fmla="*/ 4660 h 4929"/>
                <a:gd name="T2" fmla="*/ 3557 w 5760"/>
                <a:gd name="T3" fmla="*/ 4726 h 4929"/>
                <a:gd name="T4" fmla="*/ 4048 w 5760"/>
                <a:gd name="T5" fmla="*/ 4407 h 4929"/>
                <a:gd name="T6" fmla="*/ 3107 w 5760"/>
                <a:gd name="T7" fmla="*/ 4391 h 4929"/>
                <a:gd name="T8" fmla="*/ 1539 w 5760"/>
                <a:gd name="T9" fmla="*/ 3926 h 4929"/>
                <a:gd name="T10" fmla="*/ 2280 w 5760"/>
                <a:gd name="T11" fmla="*/ 4230 h 4929"/>
                <a:gd name="T12" fmla="*/ 3955 w 5760"/>
                <a:gd name="T13" fmla="*/ 4066 h 4929"/>
                <a:gd name="T14" fmla="*/ 4180 w 5760"/>
                <a:gd name="T15" fmla="*/ 4055 h 4929"/>
                <a:gd name="T16" fmla="*/ 4158 w 5760"/>
                <a:gd name="T17" fmla="*/ 4590 h 4929"/>
                <a:gd name="T18" fmla="*/ 3020 w 5760"/>
                <a:gd name="T19" fmla="*/ 4924 h 4929"/>
                <a:gd name="T20" fmla="*/ 1683 w 5760"/>
                <a:gd name="T21" fmla="*/ 4749 h 4929"/>
                <a:gd name="T22" fmla="*/ 1454 w 5760"/>
                <a:gd name="T23" fmla="*/ 4429 h 4929"/>
                <a:gd name="T24" fmla="*/ 1590 w 5760"/>
                <a:gd name="T25" fmla="*/ 3395 h 4929"/>
                <a:gd name="T26" fmla="*/ 2182 w 5760"/>
                <a:gd name="T27" fmla="*/ 3806 h 4929"/>
                <a:gd name="T28" fmla="*/ 3875 w 5760"/>
                <a:gd name="T29" fmla="*/ 3694 h 4929"/>
                <a:gd name="T30" fmla="*/ 4046 w 5760"/>
                <a:gd name="T31" fmla="*/ 3290 h 4929"/>
                <a:gd name="T32" fmla="*/ 2531 w 5760"/>
                <a:gd name="T33" fmla="*/ 3451 h 4929"/>
                <a:gd name="T34" fmla="*/ 1595 w 5760"/>
                <a:gd name="T35" fmla="*/ 3053 h 4929"/>
                <a:gd name="T36" fmla="*/ 2819 w 5760"/>
                <a:gd name="T37" fmla="*/ 3325 h 4929"/>
                <a:gd name="T38" fmla="*/ 4048 w 5760"/>
                <a:gd name="T39" fmla="*/ 3039 h 4929"/>
                <a:gd name="T40" fmla="*/ 4182 w 5760"/>
                <a:gd name="T41" fmla="*/ 3290 h 4929"/>
                <a:gd name="T42" fmla="*/ 3985 w 5760"/>
                <a:gd name="T43" fmla="*/ 3793 h 4929"/>
                <a:gd name="T44" fmla="*/ 2623 w 5760"/>
                <a:gd name="T45" fmla="*/ 3984 h 4929"/>
                <a:gd name="T46" fmla="*/ 1498 w 5760"/>
                <a:gd name="T47" fmla="*/ 3676 h 4929"/>
                <a:gd name="T48" fmla="*/ 1454 w 5760"/>
                <a:gd name="T49" fmla="*/ 3297 h 4929"/>
                <a:gd name="T50" fmla="*/ 1590 w 5760"/>
                <a:gd name="T51" fmla="*/ 2551 h 4929"/>
                <a:gd name="T52" fmla="*/ 2674 w 5760"/>
                <a:gd name="T53" fmla="*/ 2853 h 4929"/>
                <a:gd name="T54" fmla="*/ 4034 w 5760"/>
                <a:gd name="T55" fmla="*/ 2593 h 4929"/>
                <a:gd name="T56" fmla="*/ 3049 w 5760"/>
                <a:gd name="T57" fmla="*/ 2429 h 4929"/>
                <a:gd name="T58" fmla="*/ 1590 w 5760"/>
                <a:gd name="T59" fmla="*/ 2200 h 4929"/>
                <a:gd name="T60" fmla="*/ 4920 w 5760"/>
                <a:gd name="T61" fmla="*/ 2125 h 4929"/>
                <a:gd name="T62" fmla="*/ 1454 w 5760"/>
                <a:gd name="T63" fmla="*/ 2024 h 4929"/>
                <a:gd name="T64" fmla="*/ 2683 w 5760"/>
                <a:gd name="T65" fmla="*/ 1706 h 4929"/>
                <a:gd name="T66" fmla="*/ 1592 w 5760"/>
                <a:gd name="T67" fmla="*/ 2001 h 4929"/>
                <a:gd name="T68" fmla="*/ 2683 w 5760"/>
                <a:gd name="T69" fmla="*/ 2296 h 4929"/>
                <a:gd name="T70" fmla="*/ 4027 w 5760"/>
                <a:gd name="T71" fmla="*/ 2048 h 4929"/>
                <a:gd name="T72" fmla="*/ 3212 w 5760"/>
                <a:gd name="T73" fmla="*/ 1721 h 4929"/>
                <a:gd name="T74" fmla="*/ 5341 w 5760"/>
                <a:gd name="T75" fmla="*/ 1725 h 4929"/>
                <a:gd name="T76" fmla="*/ 1951 w 5760"/>
                <a:gd name="T77" fmla="*/ 1660 h 4929"/>
                <a:gd name="T78" fmla="*/ 396 w 5760"/>
                <a:gd name="T79" fmla="*/ 1531 h 4929"/>
                <a:gd name="T80" fmla="*/ 5362 w 5760"/>
                <a:gd name="T81" fmla="*/ 1325 h 4929"/>
                <a:gd name="T82" fmla="*/ 4411 w 5760"/>
                <a:gd name="T83" fmla="*/ 1195 h 4929"/>
                <a:gd name="T84" fmla="*/ 3463 w 5760"/>
                <a:gd name="T85" fmla="*/ 1260 h 4929"/>
                <a:gd name="T86" fmla="*/ 1077 w 5760"/>
                <a:gd name="T87" fmla="*/ 1080 h 4929"/>
                <a:gd name="T88" fmla="*/ 5381 w 5760"/>
                <a:gd name="T89" fmla="*/ 911 h 4929"/>
                <a:gd name="T90" fmla="*/ 3959 w 5760"/>
                <a:gd name="T91" fmla="*/ 787 h 4929"/>
                <a:gd name="T92" fmla="*/ 3466 w 5760"/>
                <a:gd name="T93" fmla="*/ 878 h 4929"/>
                <a:gd name="T94" fmla="*/ 3903 w 5760"/>
                <a:gd name="T95" fmla="*/ 1618 h 4929"/>
                <a:gd name="T96" fmla="*/ 4184 w 5760"/>
                <a:gd name="T97" fmla="*/ 2003 h 4929"/>
                <a:gd name="T98" fmla="*/ 5434 w 5760"/>
                <a:gd name="T99" fmla="*/ 2485 h 4929"/>
                <a:gd name="T100" fmla="*/ 1756 w 5760"/>
                <a:gd name="T101" fmla="*/ 628 h 4929"/>
                <a:gd name="T102" fmla="*/ 136 w 5760"/>
                <a:gd name="T103" fmla="*/ 628 h 4929"/>
                <a:gd name="T104" fmla="*/ 1454 w 5760"/>
                <a:gd name="T105" fmla="*/ 2481 h 4929"/>
                <a:gd name="T106" fmla="*/ 208 w 5760"/>
                <a:gd name="T107" fmla="*/ 224 h 4929"/>
                <a:gd name="T108" fmla="*/ 2328 w 5760"/>
                <a:gd name="T109" fmla="*/ 151 h 4929"/>
                <a:gd name="T110" fmla="*/ 5606 w 5760"/>
                <a:gd name="T111" fmla="*/ 282 h 4929"/>
                <a:gd name="T112" fmla="*/ 5688 w 5760"/>
                <a:gd name="T113" fmla="*/ 152 h 4929"/>
                <a:gd name="T114" fmla="*/ 5386 w 5760"/>
                <a:gd name="T115" fmla="*/ 2626 h 4929"/>
                <a:gd name="T116" fmla="*/ 3212 w 5760"/>
                <a:gd name="T117" fmla="*/ 2974 h 4929"/>
                <a:gd name="T118" fmla="*/ 1723 w 5760"/>
                <a:gd name="T119" fmla="*/ 2827 h 4929"/>
                <a:gd name="T120" fmla="*/ 0 w 5760"/>
                <a:gd name="T121" fmla="*/ 399 h 4929"/>
                <a:gd name="T122" fmla="*/ 2555 w 5760"/>
                <a:gd name="T123" fmla="*/ 90 h 4929"/>
                <a:gd name="T124" fmla="*/ 3203 w 5760"/>
                <a:gd name="T125" fmla="*/ 152 h 4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0" h="4929">
                  <a:moveTo>
                    <a:pt x="1590" y="4169"/>
                  </a:moveTo>
                  <a:lnTo>
                    <a:pt x="1590" y="4225"/>
                  </a:lnTo>
                  <a:lnTo>
                    <a:pt x="1590" y="4281"/>
                  </a:lnTo>
                  <a:lnTo>
                    <a:pt x="1590" y="4333"/>
                  </a:lnTo>
                  <a:lnTo>
                    <a:pt x="1590" y="4382"/>
                  </a:lnTo>
                  <a:lnTo>
                    <a:pt x="1590" y="4426"/>
                  </a:lnTo>
                  <a:lnTo>
                    <a:pt x="1590" y="4463"/>
                  </a:lnTo>
                  <a:lnTo>
                    <a:pt x="1590" y="4490"/>
                  </a:lnTo>
                  <a:lnTo>
                    <a:pt x="1590" y="4510"/>
                  </a:lnTo>
                  <a:lnTo>
                    <a:pt x="1604" y="4532"/>
                  </a:lnTo>
                  <a:lnTo>
                    <a:pt x="1629" y="4559"/>
                  </a:lnTo>
                  <a:lnTo>
                    <a:pt x="1663" y="4583"/>
                  </a:lnTo>
                  <a:lnTo>
                    <a:pt x="1707" y="4609"/>
                  </a:lnTo>
                  <a:lnTo>
                    <a:pt x="1763" y="4635"/>
                  </a:lnTo>
                  <a:lnTo>
                    <a:pt x="1827" y="4660"/>
                  </a:lnTo>
                  <a:lnTo>
                    <a:pt x="1903" y="4683"/>
                  </a:lnTo>
                  <a:lnTo>
                    <a:pt x="1986" y="4705"/>
                  </a:lnTo>
                  <a:lnTo>
                    <a:pt x="2079" y="4726"/>
                  </a:lnTo>
                  <a:lnTo>
                    <a:pt x="2182" y="4746"/>
                  </a:lnTo>
                  <a:lnTo>
                    <a:pt x="2292" y="4761"/>
                  </a:lnTo>
                  <a:lnTo>
                    <a:pt x="2412" y="4775"/>
                  </a:lnTo>
                  <a:lnTo>
                    <a:pt x="2540" y="4784"/>
                  </a:lnTo>
                  <a:lnTo>
                    <a:pt x="2674" y="4791"/>
                  </a:lnTo>
                  <a:lnTo>
                    <a:pt x="2819" y="4793"/>
                  </a:lnTo>
                  <a:lnTo>
                    <a:pt x="2960" y="4791"/>
                  </a:lnTo>
                  <a:lnTo>
                    <a:pt x="3096" y="4784"/>
                  </a:lnTo>
                  <a:lnTo>
                    <a:pt x="3224" y="4774"/>
                  </a:lnTo>
                  <a:lnTo>
                    <a:pt x="3344" y="4761"/>
                  </a:lnTo>
                  <a:lnTo>
                    <a:pt x="3454" y="4744"/>
                  </a:lnTo>
                  <a:lnTo>
                    <a:pt x="3557" y="4726"/>
                  </a:lnTo>
                  <a:lnTo>
                    <a:pt x="3650" y="4705"/>
                  </a:lnTo>
                  <a:lnTo>
                    <a:pt x="3735" y="4683"/>
                  </a:lnTo>
                  <a:lnTo>
                    <a:pt x="3810" y="4658"/>
                  </a:lnTo>
                  <a:lnTo>
                    <a:pt x="3875" y="4632"/>
                  </a:lnTo>
                  <a:lnTo>
                    <a:pt x="3931" y="4608"/>
                  </a:lnTo>
                  <a:lnTo>
                    <a:pt x="3976" y="4581"/>
                  </a:lnTo>
                  <a:lnTo>
                    <a:pt x="4011" y="4555"/>
                  </a:lnTo>
                  <a:lnTo>
                    <a:pt x="4034" y="4531"/>
                  </a:lnTo>
                  <a:lnTo>
                    <a:pt x="4048" y="4506"/>
                  </a:lnTo>
                  <a:lnTo>
                    <a:pt x="4049" y="4501"/>
                  </a:lnTo>
                  <a:lnTo>
                    <a:pt x="4049" y="4494"/>
                  </a:lnTo>
                  <a:lnTo>
                    <a:pt x="4049" y="4487"/>
                  </a:lnTo>
                  <a:lnTo>
                    <a:pt x="4049" y="4468"/>
                  </a:lnTo>
                  <a:lnTo>
                    <a:pt x="4049" y="4442"/>
                  </a:lnTo>
                  <a:lnTo>
                    <a:pt x="4048" y="4407"/>
                  </a:lnTo>
                  <a:lnTo>
                    <a:pt x="4048" y="4368"/>
                  </a:lnTo>
                  <a:lnTo>
                    <a:pt x="4048" y="4325"/>
                  </a:lnTo>
                  <a:lnTo>
                    <a:pt x="4048" y="4279"/>
                  </a:lnTo>
                  <a:lnTo>
                    <a:pt x="4046" y="4232"/>
                  </a:lnTo>
                  <a:lnTo>
                    <a:pt x="4046" y="4185"/>
                  </a:lnTo>
                  <a:lnTo>
                    <a:pt x="4046" y="4169"/>
                  </a:lnTo>
                  <a:lnTo>
                    <a:pt x="3985" y="4204"/>
                  </a:lnTo>
                  <a:lnTo>
                    <a:pt x="3912" y="4237"/>
                  </a:lnTo>
                  <a:lnTo>
                    <a:pt x="3830" y="4267"/>
                  </a:lnTo>
                  <a:lnTo>
                    <a:pt x="3735" y="4297"/>
                  </a:lnTo>
                  <a:lnTo>
                    <a:pt x="3624" y="4323"/>
                  </a:lnTo>
                  <a:lnTo>
                    <a:pt x="3505" y="4345"/>
                  </a:lnTo>
                  <a:lnTo>
                    <a:pt x="3377" y="4365"/>
                  </a:lnTo>
                  <a:lnTo>
                    <a:pt x="3245" y="4380"/>
                  </a:lnTo>
                  <a:lnTo>
                    <a:pt x="3107" y="4391"/>
                  </a:lnTo>
                  <a:lnTo>
                    <a:pt x="2964" y="4398"/>
                  </a:lnTo>
                  <a:lnTo>
                    <a:pt x="2819" y="4400"/>
                  </a:lnTo>
                  <a:lnTo>
                    <a:pt x="2672" y="4398"/>
                  </a:lnTo>
                  <a:lnTo>
                    <a:pt x="2531" y="4391"/>
                  </a:lnTo>
                  <a:lnTo>
                    <a:pt x="2391" y="4380"/>
                  </a:lnTo>
                  <a:lnTo>
                    <a:pt x="2259" y="4365"/>
                  </a:lnTo>
                  <a:lnTo>
                    <a:pt x="2131" y="4345"/>
                  </a:lnTo>
                  <a:lnTo>
                    <a:pt x="2013" y="4323"/>
                  </a:lnTo>
                  <a:lnTo>
                    <a:pt x="1901" y="4297"/>
                  </a:lnTo>
                  <a:lnTo>
                    <a:pt x="1807" y="4267"/>
                  </a:lnTo>
                  <a:lnTo>
                    <a:pt x="1723" y="4237"/>
                  </a:lnTo>
                  <a:lnTo>
                    <a:pt x="1651" y="4204"/>
                  </a:lnTo>
                  <a:lnTo>
                    <a:pt x="1590" y="4169"/>
                  </a:lnTo>
                  <a:close/>
                  <a:moveTo>
                    <a:pt x="1515" y="3924"/>
                  </a:moveTo>
                  <a:lnTo>
                    <a:pt x="1539" y="3926"/>
                  </a:lnTo>
                  <a:lnTo>
                    <a:pt x="1560" y="3937"/>
                  </a:lnTo>
                  <a:lnTo>
                    <a:pt x="1578" y="3952"/>
                  </a:lnTo>
                  <a:lnTo>
                    <a:pt x="1588" y="3975"/>
                  </a:lnTo>
                  <a:lnTo>
                    <a:pt x="1595" y="3993"/>
                  </a:lnTo>
                  <a:lnTo>
                    <a:pt x="1609" y="4010"/>
                  </a:lnTo>
                  <a:lnTo>
                    <a:pt x="1630" y="4031"/>
                  </a:lnTo>
                  <a:lnTo>
                    <a:pt x="1660" y="4052"/>
                  </a:lnTo>
                  <a:lnTo>
                    <a:pt x="1697" y="4075"/>
                  </a:lnTo>
                  <a:lnTo>
                    <a:pt x="1744" y="4097"/>
                  </a:lnTo>
                  <a:lnTo>
                    <a:pt x="1798" y="4120"/>
                  </a:lnTo>
                  <a:lnTo>
                    <a:pt x="1862" y="4143"/>
                  </a:lnTo>
                  <a:lnTo>
                    <a:pt x="1937" y="4166"/>
                  </a:lnTo>
                  <a:lnTo>
                    <a:pt x="2044" y="4190"/>
                  </a:lnTo>
                  <a:lnTo>
                    <a:pt x="2157" y="4213"/>
                  </a:lnTo>
                  <a:lnTo>
                    <a:pt x="2280" y="4230"/>
                  </a:lnTo>
                  <a:lnTo>
                    <a:pt x="2407" y="4246"/>
                  </a:lnTo>
                  <a:lnTo>
                    <a:pt x="2540" y="4256"/>
                  </a:lnTo>
                  <a:lnTo>
                    <a:pt x="2678" y="4262"/>
                  </a:lnTo>
                  <a:lnTo>
                    <a:pt x="2819" y="4263"/>
                  </a:lnTo>
                  <a:lnTo>
                    <a:pt x="2959" y="4262"/>
                  </a:lnTo>
                  <a:lnTo>
                    <a:pt x="3096" y="4256"/>
                  </a:lnTo>
                  <a:lnTo>
                    <a:pt x="3229" y="4246"/>
                  </a:lnTo>
                  <a:lnTo>
                    <a:pt x="3357" y="4230"/>
                  </a:lnTo>
                  <a:lnTo>
                    <a:pt x="3479" y="4213"/>
                  </a:lnTo>
                  <a:lnTo>
                    <a:pt x="3594" y="4190"/>
                  </a:lnTo>
                  <a:lnTo>
                    <a:pt x="3699" y="4166"/>
                  </a:lnTo>
                  <a:lnTo>
                    <a:pt x="3781" y="4141"/>
                  </a:lnTo>
                  <a:lnTo>
                    <a:pt x="3850" y="4117"/>
                  </a:lnTo>
                  <a:lnTo>
                    <a:pt x="3908" y="4090"/>
                  </a:lnTo>
                  <a:lnTo>
                    <a:pt x="3955" y="4066"/>
                  </a:lnTo>
                  <a:lnTo>
                    <a:pt x="3992" y="4041"/>
                  </a:lnTo>
                  <a:lnTo>
                    <a:pt x="4020" y="4019"/>
                  </a:lnTo>
                  <a:lnTo>
                    <a:pt x="4037" y="3998"/>
                  </a:lnTo>
                  <a:lnTo>
                    <a:pt x="4048" y="3979"/>
                  </a:lnTo>
                  <a:lnTo>
                    <a:pt x="4058" y="3958"/>
                  </a:lnTo>
                  <a:lnTo>
                    <a:pt x="4076" y="3942"/>
                  </a:lnTo>
                  <a:lnTo>
                    <a:pt x="4098" y="3933"/>
                  </a:lnTo>
                  <a:lnTo>
                    <a:pt x="4123" y="3931"/>
                  </a:lnTo>
                  <a:lnTo>
                    <a:pt x="4145" y="3940"/>
                  </a:lnTo>
                  <a:lnTo>
                    <a:pt x="4163" y="3954"/>
                  </a:lnTo>
                  <a:lnTo>
                    <a:pt x="4175" y="3975"/>
                  </a:lnTo>
                  <a:lnTo>
                    <a:pt x="4180" y="3998"/>
                  </a:lnTo>
                  <a:lnTo>
                    <a:pt x="4180" y="4007"/>
                  </a:lnTo>
                  <a:lnTo>
                    <a:pt x="4180" y="4028"/>
                  </a:lnTo>
                  <a:lnTo>
                    <a:pt x="4180" y="4055"/>
                  </a:lnTo>
                  <a:lnTo>
                    <a:pt x="4180" y="4094"/>
                  </a:lnTo>
                  <a:lnTo>
                    <a:pt x="4180" y="4136"/>
                  </a:lnTo>
                  <a:lnTo>
                    <a:pt x="4182" y="4183"/>
                  </a:lnTo>
                  <a:lnTo>
                    <a:pt x="4182" y="4230"/>
                  </a:lnTo>
                  <a:lnTo>
                    <a:pt x="4182" y="4277"/>
                  </a:lnTo>
                  <a:lnTo>
                    <a:pt x="4184" y="4325"/>
                  </a:lnTo>
                  <a:lnTo>
                    <a:pt x="4184" y="4368"/>
                  </a:lnTo>
                  <a:lnTo>
                    <a:pt x="4184" y="4408"/>
                  </a:lnTo>
                  <a:lnTo>
                    <a:pt x="4184" y="4442"/>
                  </a:lnTo>
                  <a:lnTo>
                    <a:pt x="4184" y="4470"/>
                  </a:lnTo>
                  <a:lnTo>
                    <a:pt x="4186" y="4487"/>
                  </a:lnTo>
                  <a:lnTo>
                    <a:pt x="4186" y="4494"/>
                  </a:lnTo>
                  <a:lnTo>
                    <a:pt x="4182" y="4522"/>
                  </a:lnTo>
                  <a:lnTo>
                    <a:pt x="4177" y="4548"/>
                  </a:lnTo>
                  <a:lnTo>
                    <a:pt x="4158" y="4590"/>
                  </a:lnTo>
                  <a:lnTo>
                    <a:pt x="4128" y="4630"/>
                  </a:lnTo>
                  <a:lnTo>
                    <a:pt x="4088" y="4667"/>
                  </a:lnTo>
                  <a:lnTo>
                    <a:pt x="4041" y="4702"/>
                  </a:lnTo>
                  <a:lnTo>
                    <a:pt x="3985" y="4733"/>
                  </a:lnTo>
                  <a:lnTo>
                    <a:pt x="3920" y="4763"/>
                  </a:lnTo>
                  <a:lnTo>
                    <a:pt x="3849" y="4789"/>
                  </a:lnTo>
                  <a:lnTo>
                    <a:pt x="3772" y="4814"/>
                  </a:lnTo>
                  <a:lnTo>
                    <a:pt x="3690" y="4836"/>
                  </a:lnTo>
                  <a:lnTo>
                    <a:pt x="3603" y="4856"/>
                  </a:lnTo>
                  <a:lnTo>
                    <a:pt x="3512" y="4873"/>
                  </a:lnTo>
                  <a:lnTo>
                    <a:pt x="3418" y="4887"/>
                  </a:lnTo>
                  <a:lnTo>
                    <a:pt x="3320" y="4901"/>
                  </a:lnTo>
                  <a:lnTo>
                    <a:pt x="3220" y="4910"/>
                  </a:lnTo>
                  <a:lnTo>
                    <a:pt x="3121" y="4919"/>
                  </a:lnTo>
                  <a:lnTo>
                    <a:pt x="3020" y="4924"/>
                  </a:lnTo>
                  <a:lnTo>
                    <a:pt x="2918" y="4927"/>
                  </a:lnTo>
                  <a:lnTo>
                    <a:pt x="2819" y="4929"/>
                  </a:lnTo>
                  <a:lnTo>
                    <a:pt x="2721" y="4927"/>
                  </a:lnTo>
                  <a:lnTo>
                    <a:pt x="2623" y="4924"/>
                  </a:lnTo>
                  <a:lnTo>
                    <a:pt x="2526" y="4919"/>
                  </a:lnTo>
                  <a:lnTo>
                    <a:pt x="2430" y="4912"/>
                  </a:lnTo>
                  <a:lnTo>
                    <a:pt x="2334" y="4903"/>
                  </a:lnTo>
                  <a:lnTo>
                    <a:pt x="2239" y="4891"/>
                  </a:lnTo>
                  <a:lnTo>
                    <a:pt x="2149" y="4877"/>
                  </a:lnTo>
                  <a:lnTo>
                    <a:pt x="2060" y="4861"/>
                  </a:lnTo>
                  <a:lnTo>
                    <a:pt x="1974" y="4843"/>
                  </a:lnTo>
                  <a:lnTo>
                    <a:pt x="1894" y="4822"/>
                  </a:lnTo>
                  <a:lnTo>
                    <a:pt x="1817" y="4800"/>
                  </a:lnTo>
                  <a:lnTo>
                    <a:pt x="1747" y="4775"/>
                  </a:lnTo>
                  <a:lnTo>
                    <a:pt x="1683" y="4749"/>
                  </a:lnTo>
                  <a:lnTo>
                    <a:pt x="1625" y="4719"/>
                  </a:lnTo>
                  <a:lnTo>
                    <a:pt x="1574" y="4686"/>
                  </a:lnTo>
                  <a:lnTo>
                    <a:pt x="1531" y="4653"/>
                  </a:lnTo>
                  <a:lnTo>
                    <a:pt x="1498" y="4616"/>
                  </a:lnTo>
                  <a:lnTo>
                    <a:pt x="1471" y="4578"/>
                  </a:lnTo>
                  <a:lnTo>
                    <a:pt x="1457" y="4536"/>
                  </a:lnTo>
                  <a:lnTo>
                    <a:pt x="1456" y="4534"/>
                  </a:lnTo>
                  <a:lnTo>
                    <a:pt x="1456" y="4531"/>
                  </a:lnTo>
                  <a:lnTo>
                    <a:pt x="1456" y="4527"/>
                  </a:lnTo>
                  <a:lnTo>
                    <a:pt x="1456" y="4520"/>
                  </a:lnTo>
                  <a:lnTo>
                    <a:pt x="1454" y="4511"/>
                  </a:lnTo>
                  <a:lnTo>
                    <a:pt x="1454" y="4497"/>
                  </a:lnTo>
                  <a:lnTo>
                    <a:pt x="1454" y="4480"/>
                  </a:lnTo>
                  <a:lnTo>
                    <a:pt x="1454" y="4457"/>
                  </a:lnTo>
                  <a:lnTo>
                    <a:pt x="1454" y="4429"/>
                  </a:lnTo>
                  <a:lnTo>
                    <a:pt x="1454" y="4393"/>
                  </a:lnTo>
                  <a:lnTo>
                    <a:pt x="1454" y="4349"/>
                  </a:lnTo>
                  <a:lnTo>
                    <a:pt x="1454" y="4298"/>
                  </a:lnTo>
                  <a:lnTo>
                    <a:pt x="1454" y="4237"/>
                  </a:lnTo>
                  <a:lnTo>
                    <a:pt x="1454" y="4166"/>
                  </a:lnTo>
                  <a:lnTo>
                    <a:pt x="1454" y="4085"/>
                  </a:lnTo>
                  <a:lnTo>
                    <a:pt x="1454" y="3991"/>
                  </a:lnTo>
                  <a:lnTo>
                    <a:pt x="1459" y="3966"/>
                  </a:lnTo>
                  <a:lnTo>
                    <a:pt x="1471" y="3947"/>
                  </a:lnTo>
                  <a:lnTo>
                    <a:pt x="1491" y="3931"/>
                  </a:lnTo>
                  <a:lnTo>
                    <a:pt x="1515" y="3924"/>
                  </a:lnTo>
                  <a:close/>
                  <a:moveTo>
                    <a:pt x="1590" y="3229"/>
                  </a:moveTo>
                  <a:lnTo>
                    <a:pt x="1590" y="3287"/>
                  </a:lnTo>
                  <a:lnTo>
                    <a:pt x="1590" y="3341"/>
                  </a:lnTo>
                  <a:lnTo>
                    <a:pt x="1590" y="3395"/>
                  </a:lnTo>
                  <a:lnTo>
                    <a:pt x="1590" y="3442"/>
                  </a:lnTo>
                  <a:lnTo>
                    <a:pt x="1590" y="3486"/>
                  </a:lnTo>
                  <a:lnTo>
                    <a:pt x="1590" y="3523"/>
                  </a:lnTo>
                  <a:lnTo>
                    <a:pt x="1590" y="3551"/>
                  </a:lnTo>
                  <a:lnTo>
                    <a:pt x="1590" y="3570"/>
                  </a:lnTo>
                  <a:lnTo>
                    <a:pt x="1604" y="3592"/>
                  </a:lnTo>
                  <a:lnTo>
                    <a:pt x="1629" y="3619"/>
                  </a:lnTo>
                  <a:lnTo>
                    <a:pt x="1663" y="3643"/>
                  </a:lnTo>
                  <a:lnTo>
                    <a:pt x="1707" y="3669"/>
                  </a:lnTo>
                  <a:lnTo>
                    <a:pt x="1763" y="3696"/>
                  </a:lnTo>
                  <a:lnTo>
                    <a:pt x="1827" y="3720"/>
                  </a:lnTo>
                  <a:lnTo>
                    <a:pt x="1903" y="3744"/>
                  </a:lnTo>
                  <a:lnTo>
                    <a:pt x="1986" y="3765"/>
                  </a:lnTo>
                  <a:lnTo>
                    <a:pt x="2079" y="3786"/>
                  </a:lnTo>
                  <a:lnTo>
                    <a:pt x="2182" y="3806"/>
                  </a:lnTo>
                  <a:lnTo>
                    <a:pt x="2292" y="3821"/>
                  </a:lnTo>
                  <a:lnTo>
                    <a:pt x="2412" y="3835"/>
                  </a:lnTo>
                  <a:lnTo>
                    <a:pt x="2540" y="3844"/>
                  </a:lnTo>
                  <a:lnTo>
                    <a:pt x="2674" y="3851"/>
                  </a:lnTo>
                  <a:lnTo>
                    <a:pt x="2819" y="3853"/>
                  </a:lnTo>
                  <a:lnTo>
                    <a:pt x="2960" y="3851"/>
                  </a:lnTo>
                  <a:lnTo>
                    <a:pt x="3096" y="3844"/>
                  </a:lnTo>
                  <a:lnTo>
                    <a:pt x="3224" y="3834"/>
                  </a:lnTo>
                  <a:lnTo>
                    <a:pt x="3343" y="3821"/>
                  </a:lnTo>
                  <a:lnTo>
                    <a:pt x="3454" y="3804"/>
                  </a:lnTo>
                  <a:lnTo>
                    <a:pt x="3557" y="3786"/>
                  </a:lnTo>
                  <a:lnTo>
                    <a:pt x="3650" y="3765"/>
                  </a:lnTo>
                  <a:lnTo>
                    <a:pt x="3735" y="3743"/>
                  </a:lnTo>
                  <a:lnTo>
                    <a:pt x="3810" y="3718"/>
                  </a:lnTo>
                  <a:lnTo>
                    <a:pt x="3875" y="3694"/>
                  </a:lnTo>
                  <a:lnTo>
                    <a:pt x="3931" y="3668"/>
                  </a:lnTo>
                  <a:lnTo>
                    <a:pt x="3976" y="3641"/>
                  </a:lnTo>
                  <a:lnTo>
                    <a:pt x="4011" y="3615"/>
                  </a:lnTo>
                  <a:lnTo>
                    <a:pt x="4034" y="3591"/>
                  </a:lnTo>
                  <a:lnTo>
                    <a:pt x="4048" y="3566"/>
                  </a:lnTo>
                  <a:lnTo>
                    <a:pt x="4049" y="3561"/>
                  </a:lnTo>
                  <a:lnTo>
                    <a:pt x="4049" y="3554"/>
                  </a:lnTo>
                  <a:lnTo>
                    <a:pt x="4049" y="3547"/>
                  </a:lnTo>
                  <a:lnTo>
                    <a:pt x="4049" y="3528"/>
                  </a:lnTo>
                  <a:lnTo>
                    <a:pt x="4049" y="3502"/>
                  </a:lnTo>
                  <a:lnTo>
                    <a:pt x="4048" y="3467"/>
                  </a:lnTo>
                  <a:lnTo>
                    <a:pt x="4048" y="3428"/>
                  </a:lnTo>
                  <a:lnTo>
                    <a:pt x="4048" y="3385"/>
                  </a:lnTo>
                  <a:lnTo>
                    <a:pt x="4048" y="3337"/>
                  </a:lnTo>
                  <a:lnTo>
                    <a:pt x="4046" y="3290"/>
                  </a:lnTo>
                  <a:lnTo>
                    <a:pt x="4046" y="3245"/>
                  </a:lnTo>
                  <a:lnTo>
                    <a:pt x="4046" y="3229"/>
                  </a:lnTo>
                  <a:lnTo>
                    <a:pt x="3985" y="3264"/>
                  </a:lnTo>
                  <a:lnTo>
                    <a:pt x="3912" y="3297"/>
                  </a:lnTo>
                  <a:lnTo>
                    <a:pt x="3830" y="3329"/>
                  </a:lnTo>
                  <a:lnTo>
                    <a:pt x="3735" y="3357"/>
                  </a:lnTo>
                  <a:lnTo>
                    <a:pt x="3624" y="3383"/>
                  </a:lnTo>
                  <a:lnTo>
                    <a:pt x="3505" y="3406"/>
                  </a:lnTo>
                  <a:lnTo>
                    <a:pt x="3377" y="3425"/>
                  </a:lnTo>
                  <a:lnTo>
                    <a:pt x="3245" y="3440"/>
                  </a:lnTo>
                  <a:lnTo>
                    <a:pt x="3107" y="3451"/>
                  </a:lnTo>
                  <a:lnTo>
                    <a:pt x="2964" y="3458"/>
                  </a:lnTo>
                  <a:lnTo>
                    <a:pt x="2819" y="3460"/>
                  </a:lnTo>
                  <a:lnTo>
                    <a:pt x="2672" y="3458"/>
                  </a:lnTo>
                  <a:lnTo>
                    <a:pt x="2531" y="3451"/>
                  </a:lnTo>
                  <a:lnTo>
                    <a:pt x="2391" y="3440"/>
                  </a:lnTo>
                  <a:lnTo>
                    <a:pt x="2259" y="3425"/>
                  </a:lnTo>
                  <a:lnTo>
                    <a:pt x="2131" y="3406"/>
                  </a:lnTo>
                  <a:lnTo>
                    <a:pt x="2013" y="3383"/>
                  </a:lnTo>
                  <a:lnTo>
                    <a:pt x="1901" y="3357"/>
                  </a:lnTo>
                  <a:lnTo>
                    <a:pt x="1807" y="3327"/>
                  </a:lnTo>
                  <a:lnTo>
                    <a:pt x="1723" y="3297"/>
                  </a:lnTo>
                  <a:lnTo>
                    <a:pt x="1651" y="3264"/>
                  </a:lnTo>
                  <a:lnTo>
                    <a:pt x="1590" y="3229"/>
                  </a:lnTo>
                  <a:close/>
                  <a:moveTo>
                    <a:pt x="1515" y="2985"/>
                  </a:moveTo>
                  <a:lnTo>
                    <a:pt x="1539" y="2986"/>
                  </a:lnTo>
                  <a:lnTo>
                    <a:pt x="1560" y="2997"/>
                  </a:lnTo>
                  <a:lnTo>
                    <a:pt x="1578" y="3012"/>
                  </a:lnTo>
                  <a:lnTo>
                    <a:pt x="1588" y="3035"/>
                  </a:lnTo>
                  <a:lnTo>
                    <a:pt x="1595" y="3053"/>
                  </a:lnTo>
                  <a:lnTo>
                    <a:pt x="1609" y="3070"/>
                  </a:lnTo>
                  <a:lnTo>
                    <a:pt x="1630" y="3091"/>
                  </a:lnTo>
                  <a:lnTo>
                    <a:pt x="1660" y="3112"/>
                  </a:lnTo>
                  <a:lnTo>
                    <a:pt x="1697" y="3135"/>
                  </a:lnTo>
                  <a:lnTo>
                    <a:pt x="1744" y="3157"/>
                  </a:lnTo>
                  <a:lnTo>
                    <a:pt x="1798" y="3180"/>
                  </a:lnTo>
                  <a:lnTo>
                    <a:pt x="1862" y="3203"/>
                  </a:lnTo>
                  <a:lnTo>
                    <a:pt x="1937" y="3226"/>
                  </a:lnTo>
                  <a:lnTo>
                    <a:pt x="2044" y="3250"/>
                  </a:lnTo>
                  <a:lnTo>
                    <a:pt x="2157" y="3273"/>
                  </a:lnTo>
                  <a:lnTo>
                    <a:pt x="2280" y="3290"/>
                  </a:lnTo>
                  <a:lnTo>
                    <a:pt x="2407" y="3306"/>
                  </a:lnTo>
                  <a:lnTo>
                    <a:pt x="2540" y="3316"/>
                  </a:lnTo>
                  <a:lnTo>
                    <a:pt x="2678" y="3322"/>
                  </a:lnTo>
                  <a:lnTo>
                    <a:pt x="2819" y="3325"/>
                  </a:lnTo>
                  <a:lnTo>
                    <a:pt x="2959" y="3322"/>
                  </a:lnTo>
                  <a:lnTo>
                    <a:pt x="3096" y="3316"/>
                  </a:lnTo>
                  <a:lnTo>
                    <a:pt x="3229" y="3306"/>
                  </a:lnTo>
                  <a:lnTo>
                    <a:pt x="3357" y="3290"/>
                  </a:lnTo>
                  <a:lnTo>
                    <a:pt x="3479" y="3273"/>
                  </a:lnTo>
                  <a:lnTo>
                    <a:pt x="3594" y="3250"/>
                  </a:lnTo>
                  <a:lnTo>
                    <a:pt x="3699" y="3226"/>
                  </a:lnTo>
                  <a:lnTo>
                    <a:pt x="3781" y="3201"/>
                  </a:lnTo>
                  <a:lnTo>
                    <a:pt x="3850" y="3177"/>
                  </a:lnTo>
                  <a:lnTo>
                    <a:pt x="3908" y="3150"/>
                  </a:lnTo>
                  <a:lnTo>
                    <a:pt x="3955" y="3126"/>
                  </a:lnTo>
                  <a:lnTo>
                    <a:pt x="3992" y="3102"/>
                  </a:lnTo>
                  <a:lnTo>
                    <a:pt x="4020" y="3079"/>
                  </a:lnTo>
                  <a:lnTo>
                    <a:pt x="4037" y="3058"/>
                  </a:lnTo>
                  <a:lnTo>
                    <a:pt x="4048" y="3039"/>
                  </a:lnTo>
                  <a:lnTo>
                    <a:pt x="4058" y="3018"/>
                  </a:lnTo>
                  <a:lnTo>
                    <a:pt x="4076" y="3002"/>
                  </a:lnTo>
                  <a:lnTo>
                    <a:pt x="4098" y="2993"/>
                  </a:lnTo>
                  <a:lnTo>
                    <a:pt x="4123" y="2991"/>
                  </a:lnTo>
                  <a:lnTo>
                    <a:pt x="4145" y="3000"/>
                  </a:lnTo>
                  <a:lnTo>
                    <a:pt x="4163" y="3014"/>
                  </a:lnTo>
                  <a:lnTo>
                    <a:pt x="4175" y="3035"/>
                  </a:lnTo>
                  <a:lnTo>
                    <a:pt x="4180" y="3060"/>
                  </a:lnTo>
                  <a:lnTo>
                    <a:pt x="4180" y="3067"/>
                  </a:lnTo>
                  <a:lnTo>
                    <a:pt x="4180" y="3088"/>
                  </a:lnTo>
                  <a:lnTo>
                    <a:pt x="4180" y="3116"/>
                  </a:lnTo>
                  <a:lnTo>
                    <a:pt x="4180" y="3152"/>
                  </a:lnTo>
                  <a:lnTo>
                    <a:pt x="4180" y="3196"/>
                  </a:lnTo>
                  <a:lnTo>
                    <a:pt x="4182" y="3243"/>
                  </a:lnTo>
                  <a:lnTo>
                    <a:pt x="4182" y="3290"/>
                  </a:lnTo>
                  <a:lnTo>
                    <a:pt x="4182" y="3337"/>
                  </a:lnTo>
                  <a:lnTo>
                    <a:pt x="4184" y="3385"/>
                  </a:lnTo>
                  <a:lnTo>
                    <a:pt x="4184" y="3428"/>
                  </a:lnTo>
                  <a:lnTo>
                    <a:pt x="4184" y="3468"/>
                  </a:lnTo>
                  <a:lnTo>
                    <a:pt x="4184" y="3502"/>
                  </a:lnTo>
                  <a:lnTo>
                    <a:pt x="4184" y="3530"/>
                  </a:lnTo>
                  <a:lnTo>
                    <a:pt x="4186" y="3547"/>
                  </a:lnTo>
                  <a:lnTo>
                    <a:pt x="4186" y="3554"/>
                  </a:lnTo>
                  <a:lnTo>
                    <a:pt x="4182" y="3582"/>
                  </a:lnTo>
                  <a:lnTo>
                    <a:pt x="4177" y="3608"/>
                  </a:lnTo>
                  <a:lnTo>
                    <a:pt x="4158" y="3650"/>
                  </a:lnTo>
                  <a:lnTo>
                    <a:pt x="4128" y="3690"/>
                  </a:lnTo>
                  <a:lnTo>
                    <a:pt x="4088" y="3727"/>
                  </a:lnTo>
                  <a:lnTo>
                    <a:pt x="4041" y="3762"/>
                  </a:lnTo>
                  <a:lnTo>
                    <a:pt x="3985" y="3793"/>
                  </a:lnTo>
                  <a:lnTo>
                    <a:pt x="3920" y="3823"/>
                  </a:lnTo>
                  <a:lnTo>
                    <a:pt x="3849" y="3849"/>
                  </a:lnTo>
                  <a:lnTo>
                    <a:pt x="3772" y="3874"/>
                  </a:lnTo>
                  <a:lnTo>
                    <a:pt x="3690" y="3896"/>
                  </a:lnTo>
                  <a:lnTo>
                    <a:pt x="3603" y="3916"/>
                  </a:lnTo>
                  <a:lnTo>
                    <a:pt x="3512" y="3933"/>
                  </a:lnTo>
                  <a:lnTo>
                    <a:pt x="3418" y="3949"/>
                  </a:lnTo>
                  <a:lnTo>
                    <a:pt x="3320" y="3961"/>
                  </a:lnTo>
                  <a:lnTo>
                    <a:pt x="3220" y="3970"/>
                  </a:lnTo>
                  <a:lnTo>
                    <a:pt x="3121" y="3979"/>
                  </a:lnTo>
                  <a:lnTo>
                    <a:pt x="3020" y="3984"/>
                  </a:lnTo>
                  <a:lnTo>
                    <a:pt x="2918" y="3987"/>
                  </a:lnTo>
                  <a:lnTo>
                    <a:pt x="2819" y="3989"/>
                  </a:lnTo>
                  <a:lnTo>
                    <a:pt x="2721" y="3987"/>
                  </a:lnTo>
                  <a:lnTo>
                    <a:pt x="2623" y="3984"/>
                  </a:lnTo>
                  <a:lnTo>
                    <a:pt x="2526" y="3979"/>
                  </a:lnTo>
                  <a:lnTo>
                    <a:pt x="2430" y="3972"/>
                  </a:lnTo>
                  <a:lnTo>
                    <a:pt x="2334" y="3963"/>
                  </a:lnTo>
                  <a:lnTo>
                    <a:pt x="2239" y="3951"/>
                  </a:lnTo>
                  <a:lnTo>
                    <a:pt x="2149" y="3937"/>
                  </a:lnTo>
                  <a:lnTo>
                    <a:pt x="2060" y="3921"/>
                  </a:lnTo>
                  <a:lnTo>
                    <a:pt x="1974" y="3903"/>
                  </a:lnTo>
                  <a:lnTo>
                    <a:pt x="1894" y="3883"/>
                  </a:lnTo>
                  <a:lnTo>
                    <a:pt x="1817" y="3860"/>
                  </a:lnTo>
                  <a:lnTo>
                    <a:pt x="1747" y="3835"/>
                  </a:lnTo>
                  <a:lnTo>
                    <a:pt x="1683" y="3809"/>
                  </a:lnTo>
                  <a:lnTo>
                    <a:pt x="1625" y="3779"/>
                  </a:lnTo>
                  <a:lnTo>
                    <a:pt x="1574" y="3748"/>
                  </a:lnTo>
                  <a:lnTo>
                    <a:pt x="1531" y="3713"/>
                  </a:lnTo>
                  <a:lnTo>
                    <a:pt x="1498" y="3676"/>
                  </a:lnTo>
                  <a:lnTo>
                    <a:pt x="1471" y="3638"/>
                  </a:lnTo>
                  <a:lnTo>
                    <a:pt x="1457" y="3596"/>
                  </a:lnTo>
                  <a:lnTo>
                    <a:pt x="1456" y="3594"/>
                  </a:lnTo>
                  <a:lnTo>
                    <a:pt x="1456" y="3591"/>
                  </a:lnTo>
                  <a:lnTo>
                    <a:pt x="1456" y="3587"/>
                  </a:lnTo>
                  <a:lnTo>
                    <a:pt x="1456" y="3580"/>
                  </a:lnTo>
                  <a:lnTo>
                    <a:pt x="1454" y="3572"/>
                  </a:lnTo>
                  <a:lnTo>
                    <a:pt x="1454" y="3559"/>
                  </a:lnTo>
                  <a:lnTo>
                    <a:pt x="1454" y="3540"/>
                  </a:lnTo>
                  <a:lnTo>
                    <a:pt x="1454" y="3517"/>
                  </a:lnTo>
                  <a:lnTo>
                    <a:pt x="1454" y="3489"/>
                  </a:lnTo>
                  <a:lnTo>
                    <a:pt x="1454" y="3453"/>
                  </a:lnTo>
                  <a:lnTo>
                    <a:pt x="1454" y="3409"/>
                  </a:lnTo>
                  <a:lnTo>
                    <a:pt x="1454" y="3358"/>
                  </a:lnTo>
                  <a:lnTo>
                    <a:pt x="1454" y="3297"/>
                  </a:lnTo>
                  <a:lnTo>
                    <a:pt x="1454" y="3226"/>
                  </a:lnTo>
                  <a:lnTo>
                    <a:pt x="1454" y="3145"/>
                  </a:lnTo>
                  <a:lnTo>
                    <a:pt x="1454" y="3051"/>
                  </a:lnTo>
                  <a:lnTo>
                    <a:pt x="1459" y="3026"/>
                  </a:lnTo>
                  <a:lnTo>
                    <a:pt x="1471" y="3007"/>
                  </a:lnTo>
                  <a:lnTo>
                    <a:pt x="1491" y="2991"/>
                  </a:lnTo>
                  <a:lnTo>
                    <a:pt x="1515" y="2985"/>
                  </a:lnTo>
                  <a:close/>
                  <a:moveTo>
                    <a:pt x="1590" y="2200"/>
                  </a:moveTo>
                  <a:lnTo>
                    <a:pt x="1590" y="2261"/>
                  </a:lnTo>
                  <a:lnTo>
                    <a:pt x="1590" y="2322"/>
                  </a:lnTo>
                  <a:lnTo>
                    <a:pt x="1590" y="2380"/>
                  </a:lnTo>
                  <a:lnTo>
                    <a:pt x="1590" y="2434"/>
                  </a:lnTo>
                  <a:lnTo>
                    <a:pt x="1590" y="2481"/>
                  </a:lnTo>
                  <a:lnTo>
                    <a:pt x="1590" y="2522"/>
                  </a:lnTo>
                  <a:lnTo>
                    <a:pt x="1590" y="2551"/>
                  </a:lnTo>
                  <a:lnTo>
                    <a:pt x="1590" y="2570"/>
                  </a:lnTo>
                  <a:lnTo>
                    <a:pt x="1604" y="2595"/>
                  </a:lnTo>
                  <a:lnTo>
                    <a:pt x="1629" y="2621"/>
                  </a:lnTo>
                  <a:lnTo>
                    <a:pt x="1663" y="2646"/>
                  </a:lnTo>
                  <a:lnTo>
                    <a:pt x="1707" y="2672"/>
                  </a:lnTo>
                  <a:lnTo>
                    <a:pt x="1763" y="2696"/>
                  </a:lnTo>
                  <a:lnTo>
                    <a:pt x="1827" y="2722"/>
                  </a:lnTo>
                  <a:lnTo>
                    <a:pt x="1903" y="2745"/>
                  </a:lnTo>
                  <a:lnTo>
                    <a:pt x="1986" y="2768"/>
                  </a:lnTo>
                  <a:lnTo>
                    <a:pt x="2079" y="2789"/>
                  </a:lnTo>
                  <a:lnTo>
                    <a:pt x="2182" y="2808"/>
                  </a:lnTo>
                  <a:lnTo>
                    <a:pt x="2292" y="2824"/>
                  </a:lnTo>
                  <a:lnTo>
                    <a:pt x="2412" y="2836"/>
                  </a:lnTo>
                  <a:lnTo>
                    <a:pt x="2540" y="2846"/>
                  </a:lnTo>
                  <a:lnTo>
                    <a:pt x="2674" y="2853"/>
                  </a:lnTo>
                  <a:lnTo>
                    <a:pt x="2819" y="2855"/>
                  </a:lnTo>
                  <a:lnTo>
                    <a:pt x="2960" y="2852"/>
                  </a:lnTo>
                  <a:lnTo>
                    <a:pt x="3096" y="2846"/>
                  </a:lnTo>
                  <a:lnTo>
                    <a:pt x="3224" y="2836"/>
                  </a:lnTo>
                  <a:lnTo>
                    <a:pt x="3343" y="2824"/>
                  </a:lnTo>
                  <a:lnTo>
                    <a:pt x="3454" y="2806"/>
                  </a:lnTo>
                  <a:lnTo>
                    <a:pt x="3557" y="2787"/>
                  </a:lnTo>
                  <a:lnTo>
                    <a:pt x="3650" y="2766"/>
                  </a:lnTo>
                  <a:lnTo>
                    <a:pt x="3735" y="2743"/>
                  </a:lnTo>
                  <a:lnTo>
                    <a:pt x="3810" y="2721"/>
                  </a:lnTo>
                  <a:lnTo>
                    <a:pt x="3875" y="2694"/>
                  </a:lnTo>
                  <a:lnTo>
                    <a:pt x="3931" y="2670"/>
                  </a:lnTo>
                  <a:lnTo>
                    <a:pt x="3976" y="2644"/>
                  </a:lnTo>
                  <a:lnTo>
                    <a:pt x="4011" y="2618"/>
                  </a:lnTo>
                  <a:lnTo>
                    <a:pt x="4034" y="2593"/>
                  </a:lnTo>
                  <a:lnTo>
                    <a:pt x="4048" y="2569"/>
                  </a:lnTo>
                  <a:lnTo>
                    <a:pt x="4049" y="2563"/>
                  </a:lnTo>
                  <a:lnTo>
                    <a:pt x="4049" y="2556"/>
                  </a:lnTo>
                  <a:lnTo>
                    <a:pt x="4049" y="2200"/>
                  </a:lnTo>
                  <a:lnTo>
                    <a:pt x="3992" y="2235"/>
                  </a:lnTo>
                  <a:lnTo>
                    <a:pt x="3924" y="2266"/>
                  </a:lnTo>
                  <a:lnTo>
                    <a:pt x="3849" y="2294"/>
                  </a:lnTo>
                  <a:lnTo>
                    <a:pt x="3767" y="2321"/>
                  </a:lnTo>
                  <a:lnTo>
                    <a:pt x="3678" y="2345"/>
                  </a:lnTo>
                  <a:lnTo>
                    <a:pt x="3583" y="2366"/>
                  </a:lnTo>
                  <a:lnTo>
                    <a:pt x="3484" y="2384"/>
                  </a:lnTo>
                  <a:lnTo>
                    <a:pt x="3379" y="2399"/>
                  </a:lnTo>
                  <a:lnTo>
                    <a:pt x="3271" y="2411"/>
                  </a:lnTo>
                  <a:lnTo>
                    <a:pt x="3161" y="2422"/>
                  </a:lnTo>
                  <a:lnTo>
                    <a:pt x="3049" y="2429"/>
                  </a:lnTo>
                  <a:lnTo>
                    <a:pt x="2934" y="2432"/>
                  </a:lnTo>
                  <a:lnTo>
                    <a:pt x="2821" y="2434"/>
                  </a:lnTo>
                  <a:lnTo>
                    <a:pt x="2705" y="2432"/>
                  </a:lnTo>
                  <a:lnTo>
                    <a:pt x="2592" y="2429"/>
                  </a:lnTo>
                  <a:lnTo>
                    <a:pt x="2479" y="2422"/>
                  </a:lnTo>
                  <a:lnTo>
                    <a:pt x="2369" y="2411"/>
                  </a:lnTo>
                  <a:lnTo>
                    <a:pt x="2260" y="2399"/>
                  </a:lnTo>
                  <a:lnTo>
                    <a:pt x="2156" y="2384"/>
                  </a:lnTo>
                  <a:lnTo>
                    <a:pt x="2056" y="2366"/>
                  </a:lnTo>
                  <a:lnTo>
                    <a:pt x="1962" y="2345"/>
                  </a:lnTo>
                  <a:lnTo>
                    <a:pt x="1873" y="2321"/>
                  </a:lnTo>
                  <a:lnTo>
                    <a:pt x="1791" y="2294"/>
                  </a:lnTo>
                  <a:lnTo>
                    <a:pt x="1716" y="2265"/>
                  </a:lnTo>
                  <a:lnTo>
                    <a:pt x="1648" y="2233"/>
                  </a:lnTo>
                  <a:lnTo>
                    <a:pt x="1590" y="2200"/>
                  </a:lnTo>
                  <a:close/>
                  <a:moveTo>
                    <a:pt x="4961" y="2003"/>
                  </a:moveTo>
                  <a:lnTo>
                    <a:pt x="5339" y="2003"/>
                  </a:lnTo>
                  <a:lnTo>
                    <a:pt x="5360" y="2006"/>
                  </a:lnTo>
                  <a:lnTo>
                    <a:pt x="5379" y="2015"/>
                  </a:lnTo>
                  <a:lnTo>
                    <a:pt x="5393" y="2031"/>
                  </a:lnTo>
                  <a:lnTo>
                    <a:pt x="5404" y="2048"/>
                  </a:lnTo>
                  <a:lnTo>
                    <a:pt x="5407" y="2071"/>
                  </a:lnTo>
                  <a:lnTo>
                    <a:pt x="5404" y="2092"/>
                  </a:lnTo>
                  <a:lnTo>
                    <a:pt x="5393" y="2111"/>
                  </a:lnTo>
                  <a:lnTo>
                    <a:pt x="5379" y="2125"/>
                  </a:lnTo>
                  <a:lnTo>
                    <a:pt x="5360" y="2135"/>
                  </a:lnTo>
                  <a:lnTo>
                    <a:pt x="5339" y="2139"/>
                  </a:lnTo>
                  <a:lnTo>
                    <a:pt x="4961" y="2139"/>
                  </a:lnTo>
                  <a:lnTo>
                    <a:pt x="4938" y="2135"/>
                  </a:lnTo>
                  <a:lnTo>
                    <a:pt x="4920" y="2125"/>
                  </a:lnTo>
                  <a:lnTo>
                    <a:pt x="4905" y="2111"/>
                  </a:lnTo>
                  <a:lnTo>
                    <a:pt x="4896" y="2092"/>
                  </a:lnTo>
                  <a:lnTo>
                    <a:pt x="4893" y="2071"/>
                  </a:lnTo>
                  <a:lnTo>
                    <a:pt x="4896" y="2048"/>
                  </a:lnTo>
                  <a:lnTo>
                    <a:pt x="4905" y="2031"/>
                  </a:lnTo>
                  <a:lnTo>
                    <a:pt x="4920" y="2015"/>
                  </a:lnTo>
                  <a:lnTo>
                    <a:pt x="4938" y="2006"/>
                  </a:lnTo>
                  <a:lnTo>
                    <a:pt x="4961" y="2003"/>
                  </a:lnTo>
                  <a:close/>
                  <a:moveTo>
                    <a:pt x="1077" y="1983"/>
                  </a:moveTo>
                  <a:lnTo>
                    <a:pt x="1077" y="2300"/>
                  </a:lnTo>
                  <a:lnTo>
                    <a:pt x="1454" y="2300"/>
                  </a:lnTo>
                  <a:lnTo>
                    <a:pt x="1454" y="2242"/>
                  </a:lnTo>
                  <a:lnTo>
                    <a:pt x="1454" y="2177"/>
                  </a:lnTo>
                  <a:lnTo>
                    <a:pt x="1454" y="2104"/>
                  </a:lnTo>
                  <a:lnTo>
                    <a:pt x="1454" y="2024"/>
                  </a:lnTo>
                  <a:lnTo>
                    <a:pt x="1456" y="2018"/>
                  </a:lnTo>
                  <a:lnTo>
                    <a:pt x="1457" y="2011"/>
                  </a:lnTo>
                  <a:lnTo>
                    <a:pt x="1456" y="2006"/>
                  </a:lnTo>
                  <a:lnTo>
                    <a:pt x="1456" y="2001"/>
                  </a:lnTo>
                  <a:lnTo>
                    <a:pt x="1456" y="1996"/>
                  </a:lnTo>
                  <a:lnTo>
                    <a:pt x="1457" y="1989"/>
                  </a:lnTo>
                  <a:lnTo>
                    <a:pt x="1457" y="1983"/>
                  </a:lnTo>
                  <a:lnTo>
                    <a:pt x="1077" y="1983"/>
                  </a:lnTo>
                  <a:close/>
                  <a:moveTo>
                    <a:pt x="396" y="1983"/>
                  </a:moveTo>
                  <a:lnTo>
                    <a:pt x="396" y="2300"/>
                  </a:lnTo>
                  <a:lnTo>
                    <a:pt x="941" y="2300"/>
                  </a:lnTo>
                  <a:lnTo>
                    <a:pt x="941" y="1983"/>
                  </a:lnTo>
                  <a:lnTo>
                    <a:pt x="396" y="1983"/>
                  </a:lnTo>
                  <a:close/>
                  <a:moveTo>
                    <a:pt x="2821" y="1704"/>
                  </a:moveTo>
                  <a:lnTo>
                    <a:pt x="2683" y="1706"/>
                  </a:lnTo>
                  <a:lnTo>
                    <a:pt x="2552" y="1711"/>
                  </a:lnTo>
                  <a:lnTo>
                    <a:pt x="2428" y="1721"/>
                  </a:lnTo>
                  <a:lnTo>
                    <a:pt x="2311" y="1734"/>
                  </a:lnTo>
                  <a:lnTo>
                    <a:pt x="2203" y="1748"/>
                  </a:lnTo>
                  <a:lnTo>
                    <a:pt x="2102" y="1765"/>
                  </a:lnTo>
                  <a:lnTo>
                    <a:pt x="2009" y="1786"/>
                  </a:lnTo>
                  <a:lnTo>
                    <a:pt x="1923" y="1807"/>
                  </a:lnTo>
                  <a:lnTo>
                    <a:pt x="1848" y="1830"/>
                  </a:lnTo>
                  <a:lnTo>
                    <a:pt x="1782" y="1854"/>
                  </a:lnTo>
                  <a:lnTo>
                    <a:pt x="1725" y="1879"/>
                  </a:lnTo>
                  <a:lnTo>
                    <a:pt x="1677" y="1903"/>
                  </a:lnTo>
                  <a:lnTo>
                    <a:pt x="1641" y="1929"/>
                  </a:lnTo>
                  <a:lnTo>
                    <a:pt x="1613" y="1954"/>
                  </a:lnTo>
                  <a:lnTo>
                    <a:pt x="1597" y="1978"/>
                  </a:lnTo>
                  <a:lnTo>
                    <a:pt x="1592" y="2001"/>
                  </a:lnTo>
                  <a:lnTo>
                    <a:pt x="1597" y="2024"/>
                  </a:lnTo>
                  <a:lnTo>
                    <a:pt x="1613" y="2048"/>
                  </a:lnTo>
                  <a:lnTo>
                    <a:pt x="1641" y="2074"/>
                  </a:lnTo>
                  <a:lnTo>
                    <a:pt x="1677" y="2099"/>
                  </a:lnTo>
                  <a:lnTo>
                    <a:pt x="1725" y="2123"/>
                  </a:lnTo>
                  <a:lnTo>
                    <a:pt x="1782" y="2149"/>
                  </a:lnTo>
                  <a:lnTo>
                    <a:pt x="1848" y="2172"/>
                  </a:lnTo>
                  <a:lnTo>
                    <a:pt x="1923" y="2195"/>
                  </a:lnTo>
                  <a:lnTo>
                    <a:pt x="2009" y="2218"/>
                  </a:lnTo>
                  <a:lnTo>
                    <a:pt x="2102" y="2237"/>
                  </a:lnTo>
                  <a:lnTo>
                    <a:pt x="2203" y="2254"/>
                  </a:lnTo>
                  <a:lnTo>
                    <a:pt x="2311" y="2270"/>
                  </a:lnTo>
                  <a:lnTo>
                    <a:pt x="2428" y="2282"/>
                  </a:lnTo>
                  <a:lnTo>
                    <a:pt x="2552" y="2291"/>
                  </a:lnTo>
                  <a:lnTo>
                    <a:pt x="2683" y="2296"/>
                  </a:lnTo>
                  <a:lnTo>
                    <a:pt x="2821" y="2300"/>
                  </a:lnTo>
                  <a:lnTo>
                    <a:pt x="2957" y="2296"/>
                  </a:lnTo>
                  <a:lnTo>
                    <a:pt x="3088" y="2291"/>
                  </a:lnTo>
                  <a:lnTo>
                    <a:pt x="3212" y="2282"/>
                  </a:lnTo>
                  <a:lnTo>
                    <a:pt x="3329" y="2270"/>
                  </a:lnTo>
                  <a:lnTo>
                    <a:pt x="3437" y="2254"/>
                  </a:lnTo>
                  <a:lnTo>
                    <a:pt x="3538" y="2237"/>
                  </a:lnTo>
                  <a:lnTo>
                    <a:pt x="3632" y="2218"/>
                  </a:lnTo>
                  <a:lnTo>
                    <a:pt x="3716" y="2195"/>
                  </a:lnTo>
                  <a:lnTo>
                    <a:pt x="3791" y="2172"/>
                  </a:lnTo>
                  <a:lnTo>
                    <a:pt x="3857" y="2149"/>
                  </a:lnTo>
                  <a:lnTo>
                    <a:pt x="3915" y="2123"/>
                  </a:lnTo>
                  <a:lnTo>
                    <a:pt x="3962" y="2099"/>
                  </a:lnTo>
                  <a:lnTo>
                    <a:pt x="4001" y="2074"/>
                  </a:lnTo>
                  <a:lnTo>
                    <a:pt x="4027" y="2048"/>
                  </a:lnTo>
                  <a:lnTo>
                    <a:pt x="4044" y="2024"/>
                  </a:lnTo>
                  <a:lnTo>
                    <a:pt x="4049" y="2001"/>
                  </a:lnTo>
                  <a:lnTo>
                    <a:pt x="4044" y="1978"/>
                  </a:lnTo>
                  <a:lnTo>
                    <a:pt x="4027" y="1954"/>
                  </a:lnTo>
                  <a:lnTo>
                    <a:pt x="4001" y="1929"/>
                  </a:lnTo>
                  <a:lnTo>
                    <a:pt x="3962" y="1903"/>
                  </a:lnTo>
                  <a:lnTo>
                    <a:pt x="3915" y="1879"/>
                  </a:lnTo>
                  <a:lnTo>
                    <a:pt x="3857" y="1854"/>
                  </a:lnTo>
                  <a:lnTo>
                    <a:pt x="3791" y="1830"/>
                  </a:lnTo>
                  <a:lnTo>
                    <a:pt x="3716" y="1807"/>
                  </a:lnTo>
                  <a:lnTo>
                    <a:pt x="3632" y="1786"/>
                  </a:lnTo>
                  <a:lnTo>
                    <a:pt x="3538" y="1765"/>
                  </a:lnTo>
                  <a:lnTo>
                    <a:pt x="3437" y="1748"/>
                  </a:lnTo>
                  <a:lnTo>
                    <a:pt x="3329" y="1734"/>
                  </a:lnTo>
                  <a:lnTo>
                    <a:pt x="3212" y="1721"/>
                  </a:lnTo>
                  <a:lnTo>
                    <a:pt x="3088" y="1711"/>
                  </a:lnTo>
                  <a:lnTo>
                    <a:pt x="2957" y="1706"/>
                  </a:lnTo>
                  <a:lnTo>
                    <a:pt x="2821" y="1704"/>
                  </a:lnTo>
                  <a:close/>
                  <a:moveTo>
                    <a:pt x="4184" y="1589"/>
                  </a:moveTo>
                  <a:lnTo>
                    <a:pt x="5341" y="1589"/>
                  </a:lnTo>
                  <a:lnTo>
                    <a:pt x="5364" y="1592"/>
                  </a:lnTo>
                  <a:lnTo>
                    <a:pt x="5381" y="1603"/>
                  </a:lnTo>
                  <a:lnTo>
                    <a:pt x="5397" y="1617"/>
                  </a:lnTo>
                  <a:lnTo>
                    <a:pt x="5406" y="1636"/>
                  </a:lnTo>
                  <a:lnTo>
                    <a:pt x="5409" y="1657"/>
                  </a:lnTo>
                  <a:lnTo>
                    <a:pt x="5406" y="1678"/>
                  </a:lnTo>
                  <a:lnTo>
                    <a:pt x="5397" y="1697"/>
                  </a:lnTo>
                  <a:lnTo>
                    <a:pt x="5381" y="1713"/>
                  </a:lnTo>
                  <a:lnTo>
                    <a:pt x="5364" y="1721"/>
                  </a:lnTo>
                  <a:lnTo>
                    <a:pt x="5341" y="1725"/>
                  </a:lnTo>
                  <a:lnTo>
                    <a:pt x="4184" y="1725"/>
                  </a:lnTo>
                  <a:lnTo>
                    <a:pt x="4163" y="1721"/>
                  </a:lnTo>
                  <a:lnTo>
                    <a:pt x="4144" y="1713"/>
                  </a:lnTo>
                  <a:lnTo>
                    <a:pt x="4130" y="1697"/>
                  </a:lnTo>
                  <a:lnTo>
                    <a:pt x="4119" y="1678"/>
                  </a:lnTo>
                  <a:lnTo>
                    <a:pt x="4116" y="1657"/>
                  </a:lnTo>
                  <a:lnTo>
                    <a:pt x="4119" y="1636"/>
                  </a:lnTo>
                  <a:lnTo>
                    <a:pt x="4130" y="1617"/>
                  </a:lnTo>
                  <a:lnTo>
                    <a:pt x="4144" y="1603"/>
                  </a:lnTo>
                  <a:lnTo>
                    <a:pt x="4163" y="1592"/>
                  </a:lnTo>
                  <a:lnTo>
                    <a:pt x="4184" y="1589"/>
                  </a:lnTo>
                  <a:close/>
                  <a:moveTo>
                    <a:pt x="1756" y="1531"/>
                  </a:moveTo>
                  <a:lnTo>
                    <a:pt x="1756" y="1720"/>
                  </a:lnTo>
                  <a:lnTo>
                    <a:pt x="1850" y="1688"/>
                  </a:lnTo>
                  <a:lnTo>
                    <a:pt x="1951" y="1660"/>
                  </a:lnTo>
                  <a:lnTo>
                    <a:pt x="2061" y="1636"/>
                  </a:lnTo>
                  <a:lnTo>
                    <a:pt x="2178" y="1615"/>
                  </a:lnTo>
                  <a:lnTo>
                    <a:pt x="2301" y="1597"/>
                  </a:lnTo>
                  <a:lnTo>
                    <a:pt x="2301" y="1531"/>
                  </a:lnTo>
                  <a:lnTo>
                    <a:pt x="1756" y="1531"/>
                  </a:lnTo>
                  <a:close/>
                  <a:moveTo>
                    <a:pt x="1077" y="1531"/>
                  </a:moveTo>
                  <a:lnTo>
                    <a:pt x="1077" y="1847"/>
                  </a:lnTo>
                  <a:lnTo>
                    <a:pt x="1524" y="1847"/>
                  </a:lnTo>
                  <a:lnTo>
                    <a:pt x="1527" y="1849"/>
                  </a:lnTo>
                  <a:lnTo>
                    <a:pt x="1531" y="1849"/>
                  </a:lnTo>
                  <a:lnTo>
                    <a:pt x="1573" y="1816"/>
                  </a:lnTo>
                  <a:lnTo>
                    <a:pt x="1622" y="1784"/>
                  </a:lnTo>
                  <a:lnTo>
                    <a:pt x="1622" y="1531"/>
                  </a:lnTo>
                  <a:lnTo>
                    <a:pt x="1077" y="1531"/>
                  </a:lnTo>
                  <a:close/>
                  <a:moveTo>
                    <a:pt x="396" y="1531"/>
                  </a:moveTo>
                  <a:lnTo>
                    <a:pt x="396" y="1847"/>
                  </a:lnTo>
                  <a:lnTo>
                    <a:pt x="941" y="1847"/>
                  </a:lnTo>
                  <a:lnTo>
                    <a:pt x="941" y="1531"/>
                  </a:lnTo>
                  <a:lnTo>
                    <a:pt x="396" y="1531"/>
                  </a:lnTo>
                  <a:close/>
                  <a:moveTo>
                    <a:pt x="4697" y="1192"/>
                  </a:moveTo>
                  <a:lnTo>
                    <a:pt x="5339" y="1192"/>
                  </a:lnTo>
                  <a:lnTo>
                    <a:pt x="5362" y="1195"/>
                  </a:lnTo>
                  <a:lnTo>
                    <a:pt x="5379" y="1206"/>
                  </a:lnTo>
                  <a:lnTo>
                    <a:pt x="5395" y="1220"/>
                  </a:lnTo>
                  <a:lnTo>
                    <a:pt x="5404" y="1239"/>
                  </a:lnTo>
                  <a:lnTo>
                    <a:pt x="5407" y="1260"/>
                  </a:lnTo>
                  <a:lnTo>
                    <a:pt x="5404" y="1281"/>
                  </a:lnTo>
                  <a:lnTo>
                    <a:pt x="5395" y="1300"/>
                  </a:lnTo>
                  <a:lnTo>
                    <a:pt x="5379" y="1314"/>
                  </a:lnTo>
                  <a:lnTo>
                    <a:pt x="5362" y="1325"/>
                  </a:lnTo>
                  <a:lnTo>
                    <a:pt x="5339" y="1328"/>
                  </a:lnTo>
                  <a:lnTo>
                    <a:pt x="4697" y="1328"/>
                  </a:lnTo>
                  <a:lnTo>
                    <a:pt x="4674" y="1325"/>
                  </a:lnTo>
                  <a:lnTo>
                    <a:pt x="4657" y="1314"/>
                  </a:lnTo>
                  <a:lnTo>
                    <a:pt x="4641" y="1300"/>
                  </a:lnTo>
                  <a:lnTo>
                    <a:pt x="4632" y="1281"/>
                  </a:lnTo>
                  <a:lnTo>
                    <a:pt x="4629" y="1260"/>
                  </a:lnTo>
                  <a:lnTo>
                    <a:pt x="4632" y="1239"/>
                  </a:lnTo>
                  <a:lnTo>
                    <a:pt x="4641" y="1220"/>
                  </a:lnTo>
                  <a:lnTo>
                    <a:pt x="4657" y="1206"/>
                  </a:lnTo>
                  <a:lnTo>
                    <a:pt x="4674" y="1195"/>
                  </a:lnTo>
                  <a:lnTo>
                    <a:pt x="4697" y="1192"/>
                  </a:lnTo>
                  <a:close/>
                  <a:moveTo>
                    <a:pt x="3531" y="1192"/>
                  </a:moveTo>
                  <a:lnTo>
                    <a:pt x="4388" y="1192"/>
                  </a:lnTo>
                  <a:lnTo>
                    <a:pt x="4411" y="1195"/>
                  </a:lnTo>
                  <a:lnTo>
                    <a:pt x="4428" y="1206"/>
                  </a:lnTo>
                  <a:lnTo>
                    <a:pt x="4444" y="1220"/>
                  </a:lnTo>
                  <a:lnTo>
                    <a:pt x="4453" y="1239"/>
                  </a:lnTo>
                  <a:lnTo>
                    <a:pt x="4456" y="1260"/>
                  </a:lnTo>
                  <a:lnTo>
                    <a:pt x="4453" y="1281"/>
                  </a:lnTo>
                  <a:lnTo>
                    <a:pt x="4444" y="1300"/>
                  </a:lnTo>
                  <a:lnTo>
                    <a:pt x="4428" y="1314"/>
                  </a:lnTo>
                  <a:lnTo>
                    <a:pt x="4411" y="1325"/>
                  </a:lnTo>
                  <a:lnTo>
                    <a:pt x="4388" y="1328"/>
                  </a:lnTo>
                  <a:lnTo>
                    <a:pt x="3531" y="1328"/>
                  </a:lnTo>
                  <a:lnTo>
                    <a:pt x="3510" y="1325"/>
                  </a:lnTo>
                  <a:lnTo>
                    <a:pt x="3491" y="1314"/>
                  </a:lnTo>
                  <a:lnTo>
                    <a:pt x="3477" y="1300"/>
                  </a:lnTo>
                  <a:lnTo>
                    <a:pt x="3466" y="1281"/>
                  </a:lnTo>
                  <a:lnTo>
                    <a:pt x="3463" y="1260"/>
                  </a:lnTo>
                  <a:lnTo>
                    <a:pt x="3466" y="1239"/>
                  </a:lnTo>
                  <a:lnTo>
                    <a:pt x="3477" y="1220"/>
                  </a:lnTo>
                  <a:lnTo>
                    <a:pt x="3491" y="1206"/>
                  </a:lnTo>
                  <a:lnTo>
                    <a:pt x="3510" y="1195"/>
                  </a:lnTo>
                  <a:lnTo>
                    <a:pt x="3531" y="1192"/>
                  </a:lnTo>
                  <a:close/>
                  <a:moveTo>
                    <a:pt x="1756" y="1080"/>
                  </a:moveTo>
                  <a:lnTo>
                    <a:pt x="1756" y="1396"/>
                  </a:lnTo>
                  <a:lnTo>
                    <a:pt x="2301" y="1396"/>
                  </a:lnTo>
                  <a:lnTo>
                    <a:pt x="2301" y="1080"/>
                  </a:lnTo>
                  <a:lnTo>
                    <a:pt x="1756" y="1080"/>
                  </a:lnTo>
                  <a:close/>
                  <a:moveTo>
                    <a:pt x="1077" y="1080"/>
                  </a:moveTo>
                  <a:lnTo>
                    <a:pt x="1077" y="1396"/>
                  </a:lnTo>
                  <a:lnTo>
                    <a:pt x="1622" y="1396"/>
                  </a:lnTo>
                  <a:lnTo>
                    <a:pt x="1622" y="1080"/>
                  </a:lnTo>
                  <a:lnTo>
                    <a:pt x="1077" y="1080"/>
                  </a:lnTo>
                  <a:close/>
                  <a:moveTo>
                    <a:pt x="396" y="1080"/>
                  </a:moveTo>
                  <a:lnTo>
                    <a:pt x="396" y="1396"/>
                  </a:lnTo>
                  <a:lnTo>
                    <a:pt x="941" y="1396"/>
                  </a:lnTo>
                  <a:lnTo>
                    <a:pt x="941" y="1080"/>
                  </a:lnTo>
                  <a:lnTo>
                    <a:pt x="396" y="1080"/>
                  </a:lnTo>
                  <a:close/>
                  <a:moveTo>
                    <a:pt x="4229" y="787"/>
                  </a:moveTo>
                  <a:lnTo>
                    <a:pt x="5341" y="787"/>
                  </a:lnTo>
                  <a:lnTo>
                    <a:pt x="5362" y="790"/>
                  </a:lnTo>
                  <a:lnTo>
                    <a:pt x="5381" y="801"/>
                  </a:lnTo>
                  <a:lnTo>
                    <a:pt x="5395" y="815"/>
                  </a:lnTo>
                  <a:lnTo>
                    <a:pt x="5406" y="834"/>
                  </a:lnTo>
                  <a:lnTo>
                    <a:pt x="5409" y="855"/>
                  </a:lnTo>
                  <a:lnTo>
                    <a:pt x="5406" y="878"/>
                  </a:lnTo>
                  <a:lnTo>
                    <a:pt x="5395" y="895"/>
                  </a:lnTo>
                  <a:lnTo>
                    <a:pt x="5381" y="911"/>
                  </a:lnTo>
                  <a:lnTo>
                    <a:pt x="5362" y="919"/>
                  </a:lnTo>
                  <a:lnTo>
                    <a:pt x="5341" y="923"/>
                  </a:lnTo>
                  <a:lnTo>
                    <a:pt x="4229" y="923"/>
                  </a:lnTo>
                  <a:lnTo>
                    <a:pt x="4207" y="919"/>
                  </a:lnTo>
                  <a:lnTo>
                    <a:pt x="4189" y="911"/>
                  </a:lnTo>
                  <a:lnTo>
                    <a:pt x="4173" y="895"/>
                  </a:lnTo>
                  <a:lnTo>
                    <a:pt x="4165" y="878"/>
                  </a:lnTo>
                  <a:lnTo>
                    <a:pt x="4161" y="855"/>
                  </a:lnTo>
                  <a:lnTo>
                    <a:pt x="4165" y="834"/>
                  </a:lnTo>
                  <a:lnTo>
                    <a:pt x="4173" y="815"/>
                  </a:lnTo>
                  <a:lnTo>
                    <a:pt x="4189" y="801"/>
                  </a:lnTo>
                  <a:lnTo>
                    <a:pt x="4207" y="790"/>
                  </a:lnTo>
                  <a:lnTo>
                    <a:pt x="4229" y="787"/>
                  </a:lnTo>
                  <a:close/>
                  <a:moveTo>
                    <a:pt x="3531" y="787"/>
                  </a:moveTo>
                  <a:lnTo>
                    <a:pt x="3959" y="787"/>
                  </a:lnTo>
                  <a:lnTo>
                    <a:pt x="3980" y="790"/>
                  </a:lnTo>
                  <a:lnTo>
                    <a:pt x="3999" y="801"/>
                  </a:lnTo>
                  <a:lnTo>
                    <a:pt x="4015" y="815"/>
                  </a:lnTo>
                  <a:lnTo>
                    <a:pt x="4023" y="834"/>
                  </a:lnTo>
                  <a:lnTo>
                    <a:pt x="4027" y="855"/>
                  </a:lnTo>
                  <a:lnTo>
                    <a:pt x="4023" y="878"/>
                  </a:lnTo>
                  <a:lnTo>
                    <a:pt x="4015" y="895"/>
                  </a:lnTo>
                  <a:lnTo>
                    <a:pt x="3999" y="911"/>
                  </a:lnTo>
                  <a:lnTo>
                    <a:pt x="3980" y="919"/>
                  </a:lnTo>
                  <a:lnTo>
                    <a:pt x="3959" y="923"/>
                  </a:lnTo>
                  <a:lnTo>
                    <a:pt x="3531" y="923"/>
                  </a:lnTo>
                  <a:lnTo>
                    <a:pt x="3510" y="919"/>
                  </a:lnTo>
                  <a:lnTo>
                    <a:pt x="3491" y="911"/>
                  </a:lnTo>
                  <a:lnTo>
                    <a:pt x="3477" y="895"/>
                  </a:lnTo>
                  <a:lnTo>
                    <a:pt x="3466" y="878"/>
                  </a:lnTo>
                  <a:lnTo>
                    <a:pt x="3465" y="855"/>
                  </a:lnTo>
                  <a:lnTo>
                    <a:pt x="3466" y="834"/>
                  </a:lnTo>
                  <a:lnTo>
                    <a:pt x="3477" y="815"/>
                  </a:lnTo>
                  <a:lnTo>
                    <a:pt x="3491" y="801"/>
                  </a:lnTo>
                  <a:lnTo>
                    <a:pt x="3510" y="790"/>
                  </a:lnTo>
                  <a:lnTo>
                    <a:pt x="3531" y="787"/>
                  </a:lnTo>
                  <a:close/>
                  <a:moveTo>
                    <a:pt x="3266" y="628"/>
                  </a:moveTo>
                  <a:lnTo>
                    <a:pt x="3266" y="1590"/>
                  </a:lnTo>
                  <a:lnTo>
                    <a:pt x="3377" y="1603"/>
                  </a:lnTo>
                  <a:lnTo>
                    <a:pt x="3484" y="1618"/>
                  </a:lnTo>
                  <a:lnTo>
                    <a:pt x="3501" y="1610"/>
                  </a:lnTo>
                  <a:lnTo>
                    <a:pt x="3522" y="1606"/>
                  </a:lnTo>
                  <a:lnTo>
                    <a:pt x="3863" y="1606"/>
                  </a:lnTo>
                  <a:lnTo>
                    <a:pt x="3884" y="1610"/>
                  </a:lnTo>
                  <a:lnTo>
                    <a:pt x="3903" y="1618"/>
                  </a:lnTo>
                  <a:lnTo>
                    <a:pt x="3917" y="1634"/>
                  </a:lnTo>
                  <a:lnTo>
                    <a:pt x="3927" y="1651"/>
                  </a:lnTo>
                  <a:lnTo>
                    <a:pt x="3931" y="1674"/>
                  </a:lnTo>
                  <a:lnTo>
                    <a:pt x="3927" y="1695"/>
                  </a:lnTo>
                  <a:lnTo>
                    <a:pt x="3917" y="1713"/>
                  </a:lnTo>
                  <a:lnTo>
                    <a:pt x="3901" y="1727"/>
                  </a:lnTo>
                  <a:lnTo>
                    <a:pt x="3964" y="1755"/>
                  </a:lnTo>
                  <a:lnTo>
                    <a:pt x="4020" y="1784"/>
                  </a:lnTo>
                  <a:lnTo>
                    <a:pt x="4067" y="1814"/>
                  </a:lnTo>
                  <a:lnTo>
                    <a:pt x="4109" y="1847"/>
                  </a:lnTo>
                  <a:lnTo>
                    <a:pt x="4140" y="1884"/>
                  </a:lnTo>
                  <a:lnTo>
                    <a:pt x="4165" y="1921"/>
                  </a:lnTo>
                  <a:lnTo>
                    <a:pt x="4180" y="1959"/>
                  </a:lnTo>
                  <a:lnTo>
                    <a:pt x="4186" y="2001"/>
                  </a:lnTo>
                  <a:lnTo>
                    <a:pt x="4184" y="2003"/>
                  </a:lnTo>
                  <a:lnTo>
                    <a:pt x="4632" y="2003"/>
                  </a:lnTo>
                  <a:lnTo>
                    <a:pt x="4653" y="2006"/>
                  </a:lnTo>
                  <a:lnTo>
                    <a:pt x="4673" y="2015"/>
                  </a:lnTo>
                  <a:lnTo>
                    <a:pt x="4687" y="2031"/>
                  </a:lnTo>
                  <a:lnTo>
                    <a:pt x="4697" y="2048"/>
                  </a:lnTo>
                  <a:lnTo>
                    <a:pt x="4701" y="2071"/>
                  </a:lnTo>
                  <a:lnTo>
                    <a:pt x="4697" y="2092"/>
                  </a:lnTo>
                  <a:lnTo>
                    <a:pt x="4687" y="2111"/>
                  </a:lnTo>
                  <a:lnTo>
                    <a:pt x="4673" y="2125"/>
                  </a:lnTo>
                  <a:lnTo>
                    <a:pt x="4653" y="2135"/>
                  </a:lnTo>
                  <a:lnTo>
                    <a:pt x="4632" y="2139"/>
                  </a:lnTo>
                  <a:lnTo>
                    <a:pt x="4186" y="2139"/>
                  </a:lnTo>
                  <a:lnTo>
                    <a:pt x="4186" y="2490"/>
                  </a:lnTo>
                  <a:lnTo>
                    <a:pt x="5386" y="2490"/>
                  </a:lnTo>
                  <a:lnTo>
                    <a:pt x="5434" y="2485"/>
                  </a:lnTo>
                  <a:lnTo>
                    <a:pt x="5479" y="2471"/>
                  </a:lnTo>
                  <a:lnTo>
                    <a:pt x="5519" y="2450"/>
                  </a:lnTo>
                  <a:lnTo>
                    <a:pt x="5554" y="2420"/>
                  </a:lnTo>
                  <a:lnTo>
                    <a:pt x="5584" y="2385"/>
                  </a:lnTo>
                  <a:lnTo>
                    <a:pt x="5606" y="2345"/>
                  </a:lnTo>
                  <a:lnTo>
                    <a:pt x="5619" y="2300"/>
                  </a:lnTo>
                  <a:lnTo>
                    <a:pt x="5624" y="2251"/>
                  </a:lnTo>
                  <a:lnTo>
                    <a:pt x="5624" y="628"/>
                  </a:lnTo>
                  <a:lnTo>
                    <a:pt x="3266" y="628"/>
                  </a:lnTo>
                  <a:close/>
                  <a:moveTo>
                    <a:pt x="2437" y="628"/>
                  </a:moveTo>
                  <a:lnTo>
                    <a:pt x="2437" y="1583"/>
                  </a:lnTo>
                  <a:lnTo>
                    <a:pt x="2576" y="1575"/>
                  </a:lnTo>
                  <a:lnTo>
                    <a:pt x="2576" y="628"/>
                  </a:lnTo>
                  <a:lnTo>
                    <a:pt x="2437" y="628"/>
                  </a:lnTo>
                  <a:close/>
                  <a:moveTo>
                    <a:pt x="1756" y="628"/>
                  </a:moveTo>
                  <a:lnTo>
                    <a:pt x="1756" y="944"/>
                  </a:lnTo>
                  <a:lnTo>
                    <a:pt x="2301" y="944"/>
                  </a:lnTo>
                  <a:lnTo>
                    <a:pt x="2301" y="628"/>
                  </a:lnTo>
                  <a:lnTo>
                    <a:pt x="1756" y="628"/>
                  </a:lnTo>
                  <a:close/>
                  <a:moveTo>
                    <a:pt x="1077" y="628"/>
                  </a:moveTo>
                  <a:lnTo>
                    <a:pt x="1077" y="944"/>
                  </a:lnTo>
                  <a:lnTo>
                    <a:pt x="1622" y="944"/>
                  </a:lnTo>
                  <a:lnTo>
                    <a:pt x="1622" y="628"/>
                  </a:lnTo>
                  <a:lnTo>
                    <a:pt x="1077" y="628"/>
                  </a:lnTo>
                  <a:close/>
                  <a:moveTo>
                    <a:pt x="396" y="628"/>
                  </a:moveTo>
                  <a:lnTo>
                    <a:pt x="396" y="944"/>
                  </a:lnTo>
                  <a:lnTo>
                    <a:pt x="941" y="944"/>
                  </a:lnTo>
                  <a:lnTo>
                    <a:pt x="941" y="628"/>
                  </a:lnTo>
                  <a:lnTo>
                    <a:pt x="396" y="628"/>
                  </a:lnTo>
                  <a:close/>
                  <a:moveTo>
                    <a:pt x="136" y="628"/>
                  </a:moveTo>
                  <a:lnTo>
                    <a:pt x="136" y="2338"/>
                  </a:lnTo>
                  <a:lnTo>
                    <a:pt x="141" y="2389"/>
                  </a:lnTo>
                  <a:lnTo>
                    <a:pt x="155" y="2436"/>
                  </a:lnTo>
                  <a:lnTo>
                    <a:pt x="178" y="2478"/>
                  </a:lnTo>
                  <a:lnTo>
                    <a:pt x="208" y="2515"/>
                  </a:lnTo>
                  <a:lnTo>
                    <a:pt x="246" y="2544"/>
                  </a:lnTo>
                  <a:lnTo>
                    <a:pt x="288" y="2569"/>
                  </a:lnTo>
                  <a:lnTo>
                    <a:pt x="333" y="2583"/>
                  </a:lnTo>
                  <a:lnTo>
                    <a:pt x="384" y="2588"/>
                  </a:lnTo>
                  <a:lnTo>
                    <a:pt x="1456" y="2588"/>
                  </a:lnTo>
                  <a:lnTo>
                    <a:pt x="1456" y="2579"/>
                  </a:lnTo>
                  <a:lnTo>
                    <a:pt x="1454" y="2565"/>
                  </a:lnTo>
                  <a:lnTo>
                    <a:pt x="1454" y="2546"/>
                  </a:lnTo>
                  <a:lnTo>
                    <a:pt x="1454" y="2518"/>
                  </a:lnTo>
                  <a:lnTo>
                    <a:pt x="1454" y="2481"/>
                  </a:lnTo>
                  <a:lnTo>
                    <a:pt x="1454" y="2436"/>
                  </a:lnTo>
                  <a:lnTo>
                    <a:pt x="337" y="2436"/>
                  </a:lnTo>
                  <a:lnTo>
                    <a:pt x="319" y="2434"/>
                  </a:lnTo>
                  <a:lnTo>
                    <a:pt x="305" y="2427"/>
                  </a:lnTo>
                  <a:lnTo>
                    <a:pt x="288" y="2417"/>
                  </a:lnTo>
                  <a:lnTo>
                    <a:pt x="274" y="2403"/>
                  </a:lnTo>
                  <a:lnTo>
                    <a:pt x="264" y="2385"/>
                  </a:lnTo>
                  <a:lnTo>
                    <a:pt x="262" y="2364"/>
                  </a:lnTo>
                  <a:lnTo>
                    <a:pt x="262" y="628"/>
                  </a:lnTo>
                  <a:lnTo>
                    <a:pt x="136" y="628"/>
                  </a:lnTo>
                  <a:close/>
                  <a:moveTo>
                    <a:pt x="384" y="151"/>
                  </a:moveTo>
                  <a:lnTo>
                    <a:pt x="333" y="156"/>
                  </a:lnTo>
                  <a:lnTo>
                    <a:pt x="288" y="170"/>
                  </a:lnTo>
                  <a:lnTo>
                    <a:pt x="246" y="193"/>
                  </a:lnTo>
                  <a:lnTo>
                    <a:pt x="208" y="224"/>
                  </a:lnTo>
                  <a:lnTo>
                    <a:pt x="178" y="261"/>
                  </a:lnTo>
                  <a:lnTo>
                    <a:pt x="155" y="303"/>
                  </a:lnTo>
                  <a:lnTo>
                    <a:pt x="141" y="350"/>
                  </a:lnTo>
                  <a:lnTo>
                    <a:pt x="136" y="399"/>
                  </a:lnTo>
                  <a:lnTo>
                    <a:pt x="136" y="491"/>
                  </a:lnTo>
                  <a:lnTo>
                    <a:pt x="2576" y="491"/>
                  </a:lnTo>
                  <a:lnTo>
                    <a:pt x="2576" y="399"/>
                  </a:lnTo>
                  <a:lnTo>
                    <a:pt x="2571" y="350"/>
                  </a:lnTo>
                  <a:lnTo>
                    <a:pt x="2557" y="303"/>
                  </a:lnTo>
                  <a:lnTo>
                    <a:pt x="2534" y="261"/>
                  </a:lnTo>
                  <a:lnTo>
                    <a:pt x="2503" y="224"/>
                  </a:lnTo>
                  <a:lnTo>
                    <a:pt x="2466" y="193"/>
                  </a:lnTo>
                  <a:lnTo>
                    <a:pt x="2424" y="170"/>
                  </a:lnTo>
                  <a:lnTo>
                    <a:pt x="2377" y="156"/>
                  </a:lnTo>
                  <a:lnTo>
                    <a:pt x="2328" y="151"/>
                  </a:lnTo>
                  <a:lnTo>
                    <a:pt x="384" y="151"/>
                  </a:lnTo>
                  <a:close/>
                  <a:moveTo>
                    <a:pt x="3505" y="135"/>
                  </a:moveTo>
                  <a:lnTo>
                    <a:pt x="3456" y="140"/>
                  </a:lnTo>
                  <a:lnTo>
                    <a:pt x="3412" y="154"/>
                  </a:lnTo>
                  <a:lnTo>
                    <a:pt x="3370" y="177"/>
                  </a:lnTo>
                  <a:lnTo>
                    <a:pt x="3336" y="205"/>
                  </a:lnTo>
                  <a:lnTo>
                    <a:pt x="3308" y="242"/>
                  </a:lnTo>
                  <a:lnTo>
                    <a:pt x="3285" y="282"/>
                  </a:lnTo>
                  <a:lnTo>
                    <a:pt x="3271" y="325"/>
                  </a:lnTo>
                  <a:lnTo>
                    <a:pt x="3266" y="374"/>
                  </a:lnTo>
                  <a:lnTo>
                    <a:pt x="3266" y="491"/>
                  </a:lnTo>
                  <a:lnTo>
                    <a:pt x="5624" y="491"/>
                  </a:lnTo>
                  <a:lnTo>
                    <a:pt x="5624" y="374"/>
                  </a:lnTo>
                  <a:lnTo>
                    <a:pt x="5619" y="325"/>
                  </a:lnTo>
                  <a:lnTo>
                    <a:pt x="5606" y="282"/>
                  </a:lnTo>
                  <a:lnTo>
                    <a:pt x="5584" y="242"/>
                  </a:lnTo>
                  <a:lnTo>
                    <a:pt x="5554" y="205"/>
                  </a:lnTo>
                  <a:lnTo>
                    <a:pt x="5519" y="177"/>
                  </a:lnTo>
                  <a:lnTo>
                    <a:pt x="5479" y="154"/>
                  </a:lnTo>
                  <a:lnTo>
                    <a:pt x="5434" y="140"/>
                  </a:lnTo>
                  <a:lnTo>
                    <a:pt x="5386" y="135"/>
                  </a:lnTo>
                  <a:lnTo>
                    <a:pt x="3505" y="135"/>
                  </a:lnTo>
                  <a:close/>
                  <a:moveTo>
                    <a:pt x="3505" y="0"/>
                  </a:moveTo>
                  <a:lnTo>
                    <a:pt x="5386" y="0"/>
                  </a:lnTo>
                  <a:lnTo>
                    <a:pt x="5446" y="4"/>
                  </a:lnTo>
                  <a:lnTo>
                    <a:pt x="5503" y="18"/>
                  </a:lnTo>
                  <a:lnTo>
                    <a:pt x="5558" y="41"/>
                  </a:lnTo>
                  <a:lnTo>
                    <a:pt x="5606" y="72"/>
                  </a:lnTo>
                  <a:lnTo>
                    <a:pt x="5650" y="109"/>
                  </a:lnTo>
                  <a:lnTo>
                    <a:pt x="5688" y="152"/>
                  </a:lnTo>
                  <a:lnTo>
                    <a:pt x="5718" y="201"/>
                  </a:lnTo>
                  <a:lnTo>
                    <a:pt x="5741" y="256"/>
                  </a:lnTo>
                  <a:lnTo>
                    <a:pt x="5755" y="313"/>
                  </a:lnTo>
                  <a:lnTo>
                    <a:pt x="5760" y="374"/>
                  </a:lnTo>
                  <a:lnTo>
                    <a:pt x="5760" y="2251"/>
                  </a:lnTo>
                  <a:lnTo>
                    <a:pt x="5755" y="2312"/>
                  </a:lnTo>
                  <a:lnTo>
                    <a:pt x="5741" y="2370"/>
                  </a:lnTo>
                  <a:lnTo>
                    <a:pt x="5718" y="2424"/>
                  </a:lnTo>
                  <a:lnTo>
                    <a:pt x="5688" y="2473"/>
                  </a:lnTo>
                  <a:lnTo>
                    <a:pt x="5650" y="2516"/>
                  </a:lnTo>
                  <a:lnTo>
                    <a:pt x="5606" y="2553"/>
                  </a:lnTo>
                  <a:lnTo>
                    <a:pt x="5558" y="2584"/>
                  </a:lnTo>
                  <a:lnTo>
                    <a:pt x="5503" y="2607"/>
                  </a:lnTo>
                  <a:lnTo>
                    <a:pt x="5446" y="2621"/>
                  </a:lnTo>
                  <a:lnTo>
                    <a:pt x="5386" y="2626"/>
                  </a:lnTo>
                  <a:lnTo>
                    <a:pt x="4168" y="2626"/>
                  </a:lnTo>
                  <a:lnTo>
                    <a:pt x="4147" y="2667"/>
                  </a:lnTo>
                  <a:lnTo>
                    <a:pt x="4114" y="2705"/>
                  </a:lnTo>
                  <a:lnTo>
                    <a:pt x="4072" y="2740"/>
                  </a:lnTo>
                  <a:lnTo>
                    <a:pt x="4023" y="2773"/>
                  </a:lnTo>
                  <a:lnTo>
                    <a:pt x="3966" y="2803"/>
                  </a:lnTo>
                  <a:lnTo>
                    <a:pt x="3901" y="2831"/>
                  </a:lnTo>
                  <a:lnTo>
                    <a:pt x="3831" y="2857"/>
                  </a:lnTo>
                  <a:lnTo>
                    <a:pt x="3754" y="2881"/>
                  </a:lnTo>
                  <a:lnTo>
                    <a:pt x="3672" y="2902"/>
                  </a:lnTo>
                  <a:lnTo>
                    <a:pt x="3587" y="2922"/>
                  </a:lnTo>
                  <a:lnTo>
                    <a:pt x="3498" y="2937"/>
                  </a:lnTo>
                  <a:lnTo>
                    <a:pt x="3404" y="2951"/>
                  </a:lnTo>
                  <a:lnTo>
                    <a:pt x="3309" y="2964"/>
                  </a:lnTo>
                  <a:lnTo>
                    <a:pt x="3212" y="2974"/>
                  </a:lnTo>
                  <a:lnTo>
                    <a:pt x="3114" y="2981"/>
                  </a:lnTo>
                  <a:lnTo>
                    <a:pt x="3014" y="2986"/>
                  </a:lnTo>
                  <a:lnTo>
                    <a:pt x="2917" y="2990"/>
                  </a:lnTo>
                  <a:lnTo>
                    <a:pt x="2819" y="2990"/>
                  </a:lnTo>
                  <a:lnTo>
                    <a:pt x="2709" y="2990"/>
                  </a:lnTo>
                  <a:lnTo>
                    <a:pt x="2599" y="2985"/>
                  </a:lnTo>
                  <a:lnTo>
                    <a:pt x="2491" y="2979"/>
                  </a:lnTo>
                  <a:lnTo>
                    <a:pt x="2381" y="2969"/>
                  </a:lnTo>
                  <a:lnTo>
                    <a:pt x="2274" y="2958"/>
                  </a:lnTo>
                  <a:lnTo>
                    <a:pt x="2171" y="2943"/>
                  </a:lnTo>
                  <a:lnTo>
                    <a:pt x="2070" y="2925"/>
                  </a:lnTo>
                  <a:lnTo>
                    <a:pt x="1976" y="2906"/>
                  </a:lnTo>
                  <a:lnTo>
                    <a:pt x="1885" y="2881"/>
                  </a:lnTo>
                  <a:lnTo>
                    <a:pt x="1800" y="2857"/>
                  </a:lnTo>
                  <a:lnTo>
                    <a:pt x="1723" y="2827"/>
                  </a:lnTo>
                  <a:lnTo>
                    <a:pt x="1655" y="2796"/>
                  </a:lnTo>
                  <a:lnTo>
                    <a:pt x="1594" y="2761"/>
                  </a:lnTo>
                  <a:lnTo>
                    <a:pt x="1543" y="2724"/>
                  </a:lnTo>
                  <a:lnTo>
                    <a:pt x="384" y="2724"/>
                  </a:lnTo>
                  <a:lnTo>
                    <a:pt x="321" y="2719"/>
                  </a:lnTo>
                  <a:lnTo>
                    <a:pt x="264" y="2703"/>
                  </a:lnTo>
                  <a:lnTo>
                    <a:pt x="208" y="2681"/>
                  </a:lnTo>
                  <a:lnTo>
                    <a:pt x="157" y="2649"/>
                  </a:lnTo>
                  <a:lnTo>
                    <a:pt x="113" y="2611"/>
                  </a:lnTo>
                  <a:lnTo>
                    <a:pt x="75" y="2565"/>
                  </a:lnTo>
                  <a:lnTo>
                    <a:pt x="44" y="2515"/>
                  </a:lnTo>
                  <a:lnTo>
                    <a:pt x="19" y="2460"/>
                  </a:lnTo>
                  <a:lnTo>
                    <a:pt x="5" y="2401"/>
                  </a:lnTo>
                  <a:lnTo>
                    <a:pt x="0" y="2338"/>
                  </a:lnTo>
                  <a:lnTo>
                    <a:pt x="0" y="399"/>
                  </a:lnTo>
                  <a:lnTo>
                    <a:pt x="5" y="338"/>
                  </a:lnTo>
                  <a:lnTo>
                    <a:pt x="19" y="278"/>
                  </a:lnTo>
                  <a:lnTo>
                    <a:pt x="44" y="222"/>
                  </a:lnTo>
                  <a:lnTo>
                    <a:pt x="75" y="172"/>
                  </a:lnTo>
                  <a:lnTo>
                    <a:pt x="113" y="128"/>
                  </a:lnTo>
                  <a:lnTo>
                    <a:pt x="157" y="90"/>
                  </a:lnTo>
                  <a:lnTo>
                    <a:pt x="208" y="58"/>
                  </a:lnTo>
                  <a:lnTo>
                    <a:pt x="264" y="34"/>
                  </a:lnTo>
                  <a:lnTo>
                    <a:pt x="321" y="20"/>
                  </a:lnTo>
                  <a:lnTo>
                    <a:pt x="384" y="14"/>
                  </a:lnTo>
                  <a:lnTo>
                    <a:pt x="2328" y="14"/>
                  </a:lnTo>
                  <a:lnTo>
                    <a:pt x="2390" y="20"/>
                  </a:lnTo>
                  <a:lnTo>
                    <a:pt x="2449" y="34"/>
                  </a:lnTo>
                  <a:lnTo>
                    <a:pt x="2505" y="58"/>
                  </a:lnTo>
                  <a:lnTo>
                    <a:pt x="2555" y="90"/>
                  </a:lnTo>
                  <a:lnTo>
                    <a:pt x="2599" y="128"/>
                  </a:lnTo>
                  <a:lnTo>
                    <a:pt x="2637" y="172"/>
                  </a:lnTo>
                  <a:lnTo>
                    <a:pt x="2669" y="222"/>
                  </a:lnTo>
                  <a:lnTo>
                    <a:pt x="2693" y="278"/>
                  </a:lnTo>
                  <a:lnTo>
                    <a:pt x="2707" y="338"/>
                  </a:lnTo>
                  <a:lnTo>
                    <a:pt x="2712" y="399"/>
                  </a:lnTo>
                  <a:lnTo>
                    <a:pt x="2712" y="1569"/>
                  </a:lnTo>
                  <a:lnTo>
                    <a:pt x="2821" y="1568"/>
                  </a:lnTo>
                  <a:lnTo>
                    <a:pt x="2976" y="1571"/>
                  </a:lnTo>
                  <a:lnTo>
                    <a:pt x="3131" y="1578"/>
                  </a:lnTo>
                  <a:lnTo>
                    <a:pt x="3131" y="374"/>
                  </a:lnTo>
                  <a:lnTo>
                    <a:pt x="3135" y="313"/>
                  </a:lnTo>
                  <a:lnTo>
                    <a:pt x="3149" y="256"/>
                  </a:lnTo>
                  <a:lnTo>
                    <a:pt x="3171" y="201"/>
                  </a:lnTo>
                  <a:lnTo>
                    <a:pt x="3203" y="152"/>
                  </a:lnTo>
                  <a:lnTo>
                    <a:pt x="3240" y="109"/>
                  </a:lnTo>
                  <a:lnTo>
                    <a:pt x="3283" y="72"/>
                  </a:lnTo>
                  <a:lnTo>
                    <a:pt x="3332" y="41"/>
                  </a:lnTo>
                  <a:lnTo>
                    <a:pt x="3386" y="18"/>
                  </a:lnTo>
                  <a:lnTo>
                    <a:pt x="3444" y="4"/>
                  </a:lnTo>
                  <a:lnTo>
                    <a:pt x="350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12" name="Freeform 6">
              <a:extLst>
                <a:ext uri="{FF2B5EF4-FFF2-40B4-BE49-F238E27FC236}">
                  <a16:creationId xmlns:a16="http://schemas.microsoft.com/office/drawing/2014/main" id="{7BF29F04-4E60-096E-95CD-50C1F47ED596}"/>
                </a:ext>
              </a:extLst>
            </p:cNvPr>
            <p:cNvSpPr>
              <a:spLocks noChangeAspect="1" noEditPoints="1"/>
            </p:cNvSpPr>
            <p:nvPr/>
          </p:nvSpPr>
          <p:spPr bwMode="auto">
            <a:xfrm>
              <a:off x="3208788" y="4672247"/>
              <a:ext cx="425067" cy="425510"/>
            </a:xfrm>
            <a:custGeom>
              <a:avLst/>
              <a:gdLst>
                <a:gd name="T0" fmla="*/ 2990 w 5753"/>
                <a:gd name="T1" fmla="*/ 4048 h 5760"/>
                <a:gd name="T2" fmla="*/ 691 w 5753"/>
                <a:gd name="T3" fmla="*/ 4121 h 5760"/>
                <a:gd name="T4" fmla="*/ 669 w 5753"/>
                <a:gd name="T5" fmla="*/ 3985 h 5760"/>
                <a:gd name="T6" fmla="*/ 1459 w 5753"/>
                <a:gd name="T7" fmla="*/ 3236 h 5760"/>
                <a:gd name="T8" fmla="*/ 710 w 5753"/>
                <a:gd name="T9" fmla="*/ 3339 h 5760"/>
                <a:gd name="T10" fmla="*/ 648 w 5753"/>
                <a:gd name="T11" fmla="*/ 3215 h 5760"/>
                <a:gd name="T12" fmla="*/ 4182 w 5753"/>
                <a:gd name="T13" fmla="*/ 2950 h 5760"/>
                <a:gd name="T14" fmla="*/ 3426 w 5753"/>
                <a:gd name="T15" fmla="*/ 3297 h 5760"/>
                <a:gd name="T16" fmla="*/ 3259 w 5753"/>
                <a:gd name="T17" fmla="*/ 3664 h 5760"/>
                <a:gd name="T18" fmla="*/ 3350 w 5753"/>
                <a:gd name="T19" fmla="*/ 4182 h 5760"/>
                <a:gd name="T20" fmla="*/ 3655 w 5753"/>
                <a:gd name="T21" fmla="*/ 4847 h 5760"/>
                <a:gd name="T22" fmla="*/ 4297 w 5753"/>
                <a:gd name="T23" fmla="*/ 5507 h 5760"/>
                <a:gd name="T24" fmla="*/ 5048 w 5753"/>
                <a:gd name="T25" fmla="*/ 5041 h 5760"/>
                <a:gd name="T26" fmla="*/ 5439 w 5753"/>
                <a:gd name="T27" fmla="*/ 4362 h 5760"/>
                <a:gd name="T28" fmla="*/ 5582 w 5753"/>
                <a:gd name="T29" fmla="*/ 3788 h 5760"/>
                <a:gd name="T30" fmla="*/ 5598 w 5753"/>
                <a:gd name="T31" fmla="*/ 3468 h 5760"/>
                <a:gd name="T32" fmla="*/ 4903 w 5753"/>
                <a:gd name="T33" fmla="*/ 3006 h 5760"/>
                <a:gd name="T34" fmla="*/ 4318 w 5753"/>
                <a:gd name="T35" fmla="*/ 2365 h 5760"/>
                <a:gd name="T36" fmla="*/ 4379 w 5753"/>
                <a:gd name="T37" fmla="*/ 2487 h 5760"/>
                <a:gd name="T38" fmla="*/ 2978 w 5753"/>
                <a:gd name="T39" fmla="*/ 2487 h 5760"/>
                <a:gd name="T40" fmla="*/ 3041 w 5753"/>
                <a:gd name="T41" fmla="*/ 2365 h 5760"/>
                <a:gd name="T42" fmla="*/ 2506 w 5753"/>
                <a:gd name="T43" fmla="*/ 2442 h 5760"/>
                <a:gd name="T44" fmla="*/ 703 w 5753"/>
                <a:gd name="T45" fmla="*/ 2515 h 5760"/>
                <a:gd name="T46" fmla="*/ 682 w 5753"/>
                <a:gd name="T47" fmla="*/ 2379 h 5760"/>
                <a:gd name="T48" fmla="*/ 4381 w 5753"/>
                <a:gd name="T49" fmla="*/ 1594 h 5760"/>
                <a:gd name="T50" fmla="*/ 4318 w 5753"/>
                <a:gd name="T51" fmla="*/ 1716 h 5760"/>
                <a:gd name="T52" fmla="*/ 2039 w 5753"/>
                <a:gd name="T53" fmla="*/ 1615 h 5760"/>
                <a:gd name="T54" fmla="*/ 1602 w 5753"/>
                <a:gd name="T55" fmla="*/ 1566 h 5760"/>
                <a:gd name="T56" fmla="*/ 1623 w 5753"/>
                <a:gd name="T57" fmla="*/ 1702 h 5760"/>
                <a:gd name="T58" fmla="*/ 656 w 5753"/>
                <a:gd name="T59" fmla="*/ 1663 h 5760"/>
                <a:gd name="T60" fmla="*/ 155 w 5753"/>
                <a:gd name="T61" fmla="*/ 1129 h 5760"/>
                <a:gd name="T62" fmla="*/ 304 w 5753"/>
                <a:gd name="T63" fmla="*/ 4777 h 5760"/>
                <a:gd name="T64" fmla="*/ 3522 w 5753"/>
                <a:gd name="T65" fmla="*/ 4926 h 5760"/>
                <a:gd name="T66" fmla="*/ 3180 w 5753"/>
                <a:gd name="T67" fmla="*/ 4145 h 5760"/>
                <a:gd name="T68" fmla="*/ 3100 w 5753"/>
                <a:gd name="T69" fmla="*/ 3580 h 5760"/>
                <a:gd name="T70" fmla="*/ 3119 w 5753"/>
                <a:gd name="T71" fmla="*/ 3390 h 5760"/>
                <a:gd name="T72" fmla="*/ 1950 w 5753"/>
                <a:gd name="T73" fmla="*/ 3254 h 5760"/>
                <a:gd name="T74" fmla="*/ 3355 w 5753"/>
                <a:gd name="T75" fmla="*/ 3151 h 5760"/>
                <a:gd name="T76" fmla="*/ 3919 w 5753"/>
                <a:gd name="T77" fmla="*/ 2854 h 5760"/>
                <a:gd name="T78" fmla="*/ 4683 w 5753"/>
                <a:gd name="T79" fmla="*/ 2794 h 5760"/>
                <a:gd name="T80" fmla="*/ 531 w 5753"/>
                <a:gd name="T81" fmla="*/ 173 h 5760"/>
                <a:gd name="T82" fmla="*/ 195 w 5753"/>
                <a:gd name="T83" fmla="*/ 466 h 5760"/>
                <a:gd name="T84" fmla="*/ 4922 w 5753"/>
                <a:gd name="T85" fmla="*/ 597 h 5760"/>
                <a:gd name="T86" fmla="*/ 4673 w 5753"/>
                <a:gd name="T87" fmla="*/ 225 h 5760"/>
                <a:gd name="T88" fmla="*/ 4416 w 5753"/>
                <a:gd name="T89" fmla="*/ 0 h 5760"/>
                <a:gd name="T90" fmla="*/ 4913 w 5753"/>
                <a:gd name="T91" fmla="*/ 223 h 5760"/>
                <a:gd name="T92" fmla="*/ 5081 w 5753"/>
                <a:gd name="T93" fmla="*/ 2908 h 5760"/>
                <a:gd name="T94" fmla="*/ 5732 w 5753"/>
                <a:gd name="T95" fmla="*/ 3386 h 5760"/>
                <a:gd name="T96" fmla="*/ 5753 w 5753"/>
                <a:gd name="T97" fmla="*/ 3547 h 5760"/>
                <a:gd name="T98" fmla="*/ 5701 w 5753"/>
                <a:gd name="T99" fmla="*/ 4004 h 5760"/>
                <a:gd name="T100" fmla="*/ 5474 w 5753"/>
                <a:gd name="T101" fmla="*/ 4666 h 5760"/>
                <a:gd name="T102" fmla="*/ 4947 w 5753"/>
                <a:gd name="T103" fmla="*/ 5378 h 5760"/>
                <a:gd name="T104" fmla="*/ 4423 w 5753"/>
                <a:gd name="T105" fmla="*/ 5760 h 5760"/>
                <a:gd name="T106" fmla="*/ 3864 w 5753"/>
                <a:gd name="T107" fmla="*/ 5345 h 5760"/>
                <a:gd name="T108" fmla="*/ 426 w 5753"/>
                <a:gd name="T109" fmla="*/ 5036 h 5760"/>
                <a:gd name="T110" fmla="*/ 45 w 5753"/>
                <a:gd name="T111" fmla="*/ 4655 h 5760"/>
                <a:gd name="T112" fmla="*/ 45 w 5753"/>
                <a:gd name="T113" fmla="*/ 426 h 5760"/>
                <a:gd name="T114" fmla="*/ 426 w 5753"/>
                <a:gd name="T115" fmla="*/ 45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53" h="5760">
                  <a:moveTo>
                    <a:pt x="716" y="3969"/>
                  </a:moveTo>
                  <a:lnTo>
                    <a:pt x="2913" y="3969"/>
                  </a:lnTo>
                  <a:lnTo>
                    <a:pt x="2938" y="3974"/>
                  </a:lnTo>
                  <a:lnTo>
                    <a:pt x="2959" y="3985"/>
                  </a:lnTo>
                  <a:lnTo>
                    <a:pt x="2976" y="4002"/>
                  </a:lnTo>
                  <a:lnTo>
                    <a:pt x="2986" y="4023"/>
                  </a:lnTo>
                  <a:lnTo>
                    <a:pt x="2990" y="4048"/>
                  </a:lnTo>
                  <a:lnTo>
                    <a:pt x="2986" y="4072"/>
                  </a:lnTo>
                  <a:lnTo>
                    <a:pt x="2976" y="4093"/>
                  </a:lnTo>
                  <a:lnTo>
                    <a:pt x="2959" y="4111"/>
                  </a:lnTo>
                  <a:lnTo>
                    <a:pt x="2938" y="4121"/>
                  </a:lnTo>
                  <a:lnTo>
                    <a:pt x="2913" y="4125"/>
                  </a:lnTo>
                  <a:lnTo>
                    <a:pt x="716" y="4125"/>
                  </a:lnTo>
                  <a:lnTo>
                    <a:pt x="691" y="4121"/>
                  </a:lnTo>
                  <a:lnTo>
                    <a:pt x="669" y="4111"/>
                  </a:lnTo>
                  <a:lnTo>
                    <a:pt x="653" y="4093"/>
                  </a:lnTo>
                  <a:lnTo>
                    <a:pt x="642" y="4072"/>
                  </a:lnTo>
                  <a:lnTo>
                    <a:pt x="637" y="4048"/>
                  </a:lnTo>
                  <a:lnTo>
                    <a:pt x="642" y="4023"/>
                  </a:lnTo>
                  <a:lnTo>
                    <a:pt x="653" y="4002"/>
                  </a:lnTo>
                  <a:lnTo>
                    <a:pt x="669" y="3985"/>
                  </a:lnTo>
                  <a:lnTo>
                    <a:pt x="691" y="3974"/>
                  </a:lnTo>
                  <a:lnTo>
                    <a:pt x="716" y="3969"/>
                  </a:lnTo>
                  <a:close/>
                  <a:moveTo>
                    <a:pt x="1386" y="3184"/>
                  </a:moveTo>
                  <a:lnTo>
                    <a:pt x="1410" y="3187"/>
                  </a:lnTo>
                  <a:lnTo>
                    <a:pt x="1431" y="3198"/>
                  </a:lnTo>
                  <a:lnTo>
                    <a:pt x="1449" y="3215"/>
                  </a:lnTo>
                  <a:lnTo>
                    <a:pt x="1459" y="3236"/>
                  </a:lnTo>
                  <a:lnTo>
                    <a:pt x="1463" y="3261"/>
                  </a:lnTo>
                  <a:lnTo>
                    <a:pt x="1459" y="3285"/>
                  </a:lnTo>
                  <a:lnTo>
                    <a:pt x="1449" y="3306"/>
                  </a:lnTo>
                  <a:lnTo>
                    <a:pt x="1431" y="3323"/>
                  </a:lnTo>
                  <a:lnTo>
                    <a:pt x="1410" y="3334"/>
                  </a:lnTo>
                  <a:lnTo>
                    <a:pt x="1386" y="3339"/>
                  </a:lnTo>
                  <a:lnTo>
                    <a:pt x="710" y="3339"/>
                  </a:lnTo>
                  <a:lnTo>
                    <a:pt x="686" y="3334"/>
                  </a:lnTo>
                  <a:lnTo>
                    <a:pt x="665" y="3323"/>
                  </a:lnTo>
                  <a:lnTo>
                    <a:pt x="648" y="3306"/>
                  </a:lnTo>
                  <a:lnTo>
                    <a:pt x="637" y="3285"/>
                  </a:lnTo>
                  <a:lnTo>
                    <a:pt x="634" y="3261"/>
                  </a:lnTo>
                  <a:lnTo>
                    <a:pt x="637" y="3236"/>
                  </a:lnTo>
                  <a:lnTo>
                    <a:pt x="648" y="3215"/>
                  </a:lnTo>
                  <a:lnTo>
                    <a:pt x="665" y="3199"/>
                  </a:lnTo>
                  <a:lnTo>
                    <a:pt x="686" y="3187"/>
                  </a:lnTo>
                  <a:lnTo>
                    <a:pt x="710" y="3184"/>
                  </a:lnTo>
                  <a:lnTo>
                    <a:pt x="1386" y="3184"/>
                  </a:lnTo>
                  <a:close/>
                  <a:moveTo>
                    <a:pt x="4426" y="2931"/>
                  </a:moveTo>
                  <a:lnTo>
                    <a:pt x="4304" y="2936"/>
                  </a:lnTo>
                  <a:lnTo>
                    <a:pt x="4182" y="2950"/>
                  </a:lnTo>
                  <a:lnTo>
                    <a:pt x="4063" y="2974"/>
                  </a:lnTo>
                  <a:lnTo>
                    <a:pt x="3948" y="3006"/>
                  </a:lnTo>
                  <a:lnTo>
                    <a:pt x="3835" y="3048"/>
                  </a:lnTo>
                  <a:lnTo>
                    <a:pt x="3727" y="3098"/>
                  </a:lnTo>
                  <a:lnTo>
                    <a:pt x="3622" y="3156"/>
                  </a:lnTo>
                  <a:lnTo>
                    <a:pt x="3522" y="3222"/>
                  </a:lnTo>
                  <a:lnTo>
                    <a:pt x="3426" y="3297"/>
                  </a:lnTo>
                  <a:lnTo>
                    <a:pt x="3337" y="3379"/>
                  </a:lnTo>
                  <a:lnTo>
                    <a:pt x="3255" y="3468"/>
                  </a:lnTo>
                  <a:lnTo>
                    <a:pt x="3254" y="3493"/>
                  </a:lnTo>
                  <a:lnTo>
                    <a:pt x="3254" y="3526"/>
                  </a:lnTo>
                  <a:lnTo>
                    <a:pt x="3254" y="3564"/>
                  </a:lnTo>
                  <a:lnTo>
                    <a:pt x="3255" y="3611"/>
                  </a:lnTo>
                  <a:lnTo>
                    <a:pt x="3259" y="3664"/>
                  </a:lnTo>
                  <a:lnTo>
                    <a:pt x="3262" y="3723"/>
                  </a:lnTo>
                  <a:lnTo>
                    <a:pt x="3269" y="3788"/>
                  </a:lnTo>
                  <a:lnTo>
                    <a:pt x="3280" y="3859"/>
                  </a:lnTo>
                  <a:lnTo>
                    <a:pt x="3292" y="3933"/>
                  </a:lnTo>
                  <a:lnTo>
                    <a:pt x="3308" y="4013"/>
                  </a:lnTo>
                  <a:lnTo>
                    <a:pt x="3327" y="4095"/>
                  </a:lnTo>
                  <a:lnTo>
                    <a:pt x="3350" y="4182"/>
                  </a:lnTo>
                  <a:lnTo>
                    <a:pt x="3377" y="4271"/>
                  </a:lnTo>
                  <a:lnTo>
                    <a:pt x="3411" y="4364"/>
                  </a:lnTo>
                  <a:lnTo>
                    <a:pt x="3447" y="4458"/>
                  </a:lnTo>
                  <a:lnTo>
                    <a:pt x="3491" y="4554"/>
                  </a:lnTo>
                  <a:lnTo>
                    <a:pt x="3538" y="4652"/>
                  </a:lnTo>
                  <a:lnTo>
                    <a:pt x="3594" y="4749"/>
                  </a:lnTo>
                  <a:lnTo>
                    <a:pt x="3655" y="4847"/>
                  </a:lnTo>
                  <a:lnTo>
                    <a:pt x="3723" y="4945"/>
                  </a:lnTo>
                  <a:lnTo>
                    <a:pt x="3798" y="5043"/>
                  </a:lnTo>
                  <a:lnTo>
                    <a:pt x="3882" y="5139"/>
                  </a:lnTo>
                  <a:lnTo>
                    <a:pt x="3973" y="5235"/>
                  </a:lnTo>
                  <a:lnTo>
                    <a:pt x="4072" y="5327"/>
                  </a:lnTo>
                  <a:lnTo>
                    <a:pt x="4180" y="5418"/>
                  </a:lnTo>
                  <a:lnTo>
                    <a:pt x="4297" y="5507"/>
                  </a:lnTo>
                  <a:lnTo>
                    <a:pt x="4423" y="5591"/>
                  </a:lnTo>
                  <a:lnTo>
                    <a:pt x="4550" y="5505"/>
                  </a:lnTo>
                  <a:lnTo>
                    <a:pt x="4667" y="5418"/>
                  </a:lnTo>
                  <a:lnTo>
                    <a:pt x="4776" y="5325"/>
                  </a:lnTo>
                  <a:lnTo>
                    <a:pt x="4873" y="5233"/>
                  </a:lnTo>
                  <a:lnTo>
                    <a:pt x="4966" y="5137"/>
                  </a:lnTo>
                  <a:lnTo>
                    <a:pt x="5048" y="5041"/>
                  </a:lnTo>
                  <a:lnTo>
                    <a:pt x="5125" y="4943"/>
                  </a:lnTo>
                  <a:lnTo>
                    <a:pt x="5193" y="4844"/>
                  </a:lnTo>
                  <a:lnTo>
                    <a:pt x="5254" y="4746"/>
                  </a:lnTo>
                  <a:lnTo>
                    <a:pt x="5310" y="4648"/>
                  </a:lnTo>
                  <a:lnTo>
                    <a:pt x="5359" y="4550"/>
                  </a:lnTo>
                  <a:lnTo>
                    <a:pt x="5400" y="4456"/>
                  </a:lnTo>
                  <a:lnTo>
                    <a:pt x="5439" y="4362"/>
                  </a:lnTo>
                  <a:lnTo>
                    <a:pt x="5472" y="4269"/>
                  </a:lnTo>
                  <a:lnTo>
                    <a:pt x="5500" y="4180"/>
                  </a:lnTo>
                  <a:lnTo>
                    <a:pt x="5523" y="4093"/>
                  </a:lnTo>
                  <a:lnTo>
                    <a:pt x="5542" y="4011"/>
                  </a:lnTo>
                  <a:lnTo>
                    <a:pt x="5559" y="3931"/>
                  </a:lnTo>
                  <a:lnTo>
                    <a:pt x="5571" y="3857"/>
                  </a:lnTo>
                  <a:lnTo>
                    <a:pt x="5582" y="3788"/>
                  </a:lnTo>
                  <a:lnTo>
                    <a:pt x="5589" y="3721"/>
                  </a:lnTo>
                  <a:lnTo>
                    <a:pt x="5594" y="3664"/>
                  </a:lnTo>
                  <a:lnTo>
                    <a:pt x="5596" y="3610"/>
                  </a:lnTo>
                  <a:lnTo>
                    <a:pt x="5598" y="3564"/>
                  </a:lnTo>
                  <a:lnTo>
                    <a:pt x="5599" y="3524"/>
                  </a:lnTo>
                  <a:lnTo>
                    <a:pt x="5598" y="3493"/>
                  </a:lnTo>
                  <a:lnTo>
                    <a:pt x="5598" y="3468"/>
                  </a:lnTo>
                  <a:lnTo>
                    <a:pt x="5514" y="3377"/>
                  </a:lnTo>
                  <a:lnTo>
                    <a:pt x="5423" y="3295"/>
                  </a:lnTo>
                  <a:lnTo>
                    <a:pt x="5327" y="3222"/>
                  </a:lnTo>
                  <a:lnTo>
                    <a:pt x="5228" y="3154"/>
                  </a:lnTo>
                  <a:lnTo>
                    <a:pt x="5123" y="3096"/>
                  </a:lnTo>
                  <a:lnTo>
                    <a:pt x="5015" y="3046"/>
                  </a:lnTo>
                  <a:lnTo>
                    <a:pt x="4903" y="3006"/>
                  </a:lnTo>
                  <a:lnTo>
                    <a:pt x="4788" y="2973"/>
                  </a:lnTo>
                  <a:lnTo>
                    <a:pt x="4671" y="2950"/>
                  </a:lnTo>
                  <a:lnTo>
                    <a:pt x="4552" y="2934"/>
                  </a:lnTo>
                  <a:lnTo>
                    <a:pt x="4430" y="2931"/>
                  </a:lnTo>
                  <a:lnTo>
                    <a:pt x="4426" y="2931"/>
                  </a:lnTo>
                  <a:close/>
                  <a:moveTo>
                    <a:pt x="3041" y="2365"/>
                  </a:moveTo>
                  <a:lnTo>
                    <a:pt x="4318" y="2365"/>
                  </a:lnTo>
                  <a:lnTo>
                    <a:pt x="4343" y="2369"/>
                  </a:lnTo>
                  <a:lnTo>
                    <a:pt x="4364" y="2379"/>
                  </a:lnTo>
                  <a:lnTo>
                    <a:pt x="4379" y="2397"/>
                  </a:lnTo>
                  <a:lnTo>
                    <a:pt x="4392" y="2417"/>
                  </a:lnTo>
                  <a:lnTo>
                    <a:pt x="4395" y="2442"/>
                  </a:lnTo>
                  <a:lnTo>
                    <a:pt x="4392" y="2466"/>
                  </a:lnTo>
                  <a:lnTo>
                    <a:pt x="4379" y="2487"/>
                  </a:lnTo>
                  <a:lnTo>
                    <a:pt x="4364" y="2505"/>
                  </a:lnTo>
                  <a:lnTo>
                    <a:pt x="4343" y="2515"/>
                  </a:lnTo>
                  <a:lnTo>
                    <a:pt x="4318" y="2519"/>
                  </a:lnTo>
                  <a:lnTo>
                    <a:pt x="3041" y="2519"/>
                  </a:lnTo>
                  <a:lnTo>
                    <a:pt x="3016" y="2515"/>
                  </a:lnTo>
                  <a:lnTo>
                    <a:pt x="2995" y="2505"/>
                  </a:lnTo>
                  <a:lnTo>
                    <a:pt x="2978" y="2487"/>
                  </a:lnTo>
                  <a:lnTo>
                    <a:pt x="2967" y="2466"/>
                  </a:lnTo>
                  <a:lnTo>
                    <a:pt x="2964" y="2442"/>
                  </a:lnTo>
                  <a:lnTo>
                    <a:pt x="2967" y="2417"/>
                  </a:lnTo>
                  <a:lnTo>
                    <a:pt x="2978" y="2397"/>
                  </a:lnTo>
                  <a:lnTo>
                    <a:pt x="2995" y="2379"/>
                  </a:lnTo>
                  <a:lnTo>
                    <a:pt x="3016" y="2369"/>
                  </a:lnTo>
                  <a:lnTo>
                    <a:pt x="3041" y="2365"/>
                  </a:lnTo>
                  <a:close/>
                  <a:moveTo>
                    <a:pt x="728" y="2365"/>
                  </a:moveTo>
                  <a:lnTo>
                    <a:pt x="2430" y="2365"/>
                  </a:lnTo>
                  <a:lnTo>
                    <a:pt x="2454" y="2369"/>
                  </a:lnTo>
                  <a:lnTo>
                    <a:pt x="2475" y="2379"/>
                  </a:lnTo>
                  <a:lnTo>
                    <a:pt x="2493" y="2397"/>
                  </a:lnTo>
                  <a:lnTo>
                    <a:pt x="2503" y="2417"/>
                  </a:lnTo>
                  <a:lnTo>
                    <a:pt x="2506" y="2442"/>
                  </a:lnTo>
                  <a:lnTo>
                    <a:pt x="2503" y="2466"/>
                  </a:lnTo>
                  <a:lnTo>
                    <a:pt x="2493" y="2487"/>
                  </a:lnTo>
                  <a:lnTo>
                    <a:pt x="2475" y="2505"/>
                  </a:lnTo>
                  <a:lnTo>
                    <a:pt x="2454" y="2515"/>
                  </a:lnTo>
                  <a:lnTo>
                    <a:pt x="2430" y="2519"/>
                  </a:lnTo>
                  <a:lnTo>
                    <a:pt x="728" y="2519"/>
                  </a:lnTo>
                  <a:lnTo>
                    <a:pt x="703" y="2515"/>
                  </a:lnTo>
                  <a:lnTo>
                    <a:pt x="682" y="2505"/>
                  </a:lnTo>
                  <a:lnTo>
                    <a:pt x="665" y="2487"/>
                  </a:lnTo>
                  <a:lnTo>
                    <a:pt x="655" y="2466"/>
                  </a:lnTo>
                  <a:lnTo>
                    <a:pt x="651" y="2442"/>
                  </a:lnTo>
                  <a:lnTo>
                    <a:pt x="655" y="2417"/>
                  </a:lnTo>
                  <a:lnTo>
                    <a:pt x="665" y="2397"/>
                  </a:lnTo>
                  <a:lnTo>
                    <a:pt x="682" y="2379"/>
                  </a:lnTo>
                  <a:lnTo>
                    <a:pt x="703" y="2369"/>
                  </a:lnTo>
                  <a:lnTo>
                    <a:pt x="728" y="2365"/>
                  </a:lnTo>
                  <a:close/>
                  <a:moveTo>
                    <a:pt x="2112" y="1562"/>
                  </a:moveTo>
                  <a:lnTo>
                    <a:pt x="4318" y="1562"/>
                  </a:lnTo>
                  <a:lnTo>
                    <a:pt x="4343" y="1566"/>
                  </a:lnTo>
                  <a:lnTo>
                    <a:pt x="4365" y="1576"/>
                  </a:lnTo>
                  <a:lnTo>
                    <a:pt x="4381" y="1594"/>
                  </a:lnTo>
                  <a:lnTo>
                    <a:pt x="4392" y="1615"/>
                  </a:lnTo>
                  <a:lnTo>
                    <a:pt x="4397" y="1639"/>
                  </a:lnTo>
                  <a:lnTo>
                    <a:pt x="4392" y="1663"/>
                  </a:lnTo>
                  <a:lnTo>
                    <a:pt x="4381" y="1684"/>
                  </a:lnTo>
                  <a:lnTo>
                    <a:pt x="4365" y="1702"/>
                  </a:lnTo>
                  <a:lnTo>
                    <a:pt x="4343" y="1712"/>
                  </a:lnTo>
                  <a:lnTo>
                    <a:pt x="4318" y="1716"/>
                  </a:lnTo>
                  <a:lnTo>
                    <a:pt x="2112" y="1716"/>
                  </a:lnTo>
                  <a:lnTo>
                    <a:pt x="2088" y="1712"/>
                  </a:lnTo>
                  <a:lnTo>
                    <a:pt x="2067" y="1702"/>
                  </a:lnTo>
                  <a:lnTo>
                    <a:pt x="2049" y="1684"/>
                  </a:lnTo>
                  <a:lnTo>
                    <a:pt x="2039" y="1663"/>
                  </a:lnTo>
                  <a:lnTo>
                    <a:pt x="2035" y="1639"/>
                  </a:lnTo>
                  <a:lnTo>
                    <a:pt x="2039" y="1615"/>
                  </a:lnTo>
                  <a:lnTo>
                    <a:pt x="2049" y="1594"/>
                  </a:lnTo>
                  <a:lnTo>
                    <a:pt x="2067" y="1576"/>
                  </a:lnTo>
                  <a:lnTo>
                    <a:pt x="2088" y="1566"/>
                  </a:lnTo>
                  <a:lnTo>
                    <a:pt x="2112" y="1562"/>
                  </a:lnTo>
                  <a:close/>
                  <a:moveTo>
                    <a:pt x="730" y="1562"/>
                  </a:moveTo>
                  <a:lnTo>
                    <a:pt x="1578" y="1562"/>
                  </a:lnTo>
                  <a:lnTo>
                    <a:pt x="1602" y="1566"/>
                  </a:lnTo>
                  <a:lnTo>
                    <a:pt x="1623" y="1576"/>
                  </a:lnTo>
                  <a:lnTo>
                    <a:pt x="1641" y="1594"/>
                  </a:lnTo>
                  <a:lnTo>
                    <a:pt x="1651" y="1615"/>
                  </a:lnTo>
                  <a:lnTo>
                    <a:pt x="1655" y="1639"/>
                  </a:lnTo>
                  <a:lnTo>
                    <a:pt x="1651" y="1663"/>
                  </a:lnTo>
                  <a:lnTo>
                    <a:pt x="1641" y="1684"/>
                  </a:lnTo>
                  <a:lnTo>
                    <a:pt x="1623" y="1702"/>
                  </a:lnTo>
                  <a:lnTo>
                    <a:pt x="1602" y="1712"/>
                  </a:lnTo>
                  <a:lnTo>
                    <a:pt x="1578" y="1716"/>
                  </a:lnTo>
                  <a:lnTo>
                    <a:pt x="730" y="1716"/>
                  </a:lnTo>
                  <a:lnTo>
                    <a:pt x="705" y="1712"/>
                  </a:lnTo>
                  <a:lnTo>
                    <a:pt x="684" y="1702"/>
                  </a:lnTo>
                  <a:lnTo>
                    <a:pt x="667" y="1684"/>
                  </a:lnTo>
                  <a:lnTo>
                    <a:pt x="656" y="1663"/>
                  </a:lnTo>
                  <a:lnTo>
                    <a:pt x="653" y="1639"/>
                  </a:lnTo>
                  <a:lnTo>
                    <a:pt x="656" y="1615"/>
                  </a:lnTo>
                  <a:lnTo>
                    <a:pt x="667" y="1594"/>
                  </a:lnTo>
                  <a:lnTo>
                    <a:pt x="684" y="1576"/>
                  </a:lnTo>
                  <a:lnTo>
                    <a:pt x="705" y="1566"/>
                  </a:lnTo>
                  <a:lnTo>
                    <a:pt x="730" y="1562"/>
                  </a:lnTo>
                  <a:close/>
                  <a:moveTo>
                    <a:pt x="155" y="1129"/>
                  </a:moveTo>
                  <a:lnTo>
                    <a:pt x="155" y="4416"/>
                  </a:lnTo>
                  <a:lnTo>
                    <a:pt x="159" y="4484"/>
                  </a:lnTo>
                  <a:lnTo>
                    <a:pt x="173" y="4550"/>
                  </a:lnTo>
                  <a:lnTo>
                    <a:pt x="195" y="4613"/>
                  </a:lnTo>
                  <a:lnTo>
                    <a:pt x="225" y="4673"/>
                  </a:lnTo>
                  <a:lnTo>
                    <a:pt x="262" y="4727"/>
                  </a:lnTo>
                  <a:lnTo>
                    <a:pt x="304" y="4777"/>
                  </a:lnTo>
                  <a:lnTo>
                    <a:pt x="354" y="4819"/>
                  </a:lnTo>
                  <a:lnTo>
                    <a:pt x="408" y="4856"/>
                  </a:lnTo>
                  <a:lnTo>
                    <a:pt x="466" y="4886"/>
                  </a:lnTo>
                  <a:lnTo>
                    <a:pt x="531" y="4908"/>
                  </a:lnTo>
                  <a:lnTo>
                    <a:pt x="597" y="4922"/>
                  </a:lnTo>
                  <a:lnTo>
                    <a:pt x="665" y="4926"/>
                  </a:lnTo>
                  <a:lnTo>
                    <a:pt x="3522" y="4926"/>
                  </a:lnTo>
                  <a:lnTo>
                    <a:pt x="3451" y="4810"/>
                  </a:lnTo>
                  <a:lnTo>
                    <a:pt x="3388" y="4694"/>
                  </a:lnTo>
                  <a:lnTo>
                    <a:pt x="3332" y="4578"/>
                  </a:lnTo>
                  <a:lnTo>
                    <a:pt x="3285" y="4467"/>
                  </a:lnTo>
                  <a:lnTo>
                    <a:pt x="3243" y="4355"/>
                  </a:lnTo>
                  <a:lnTo>
                    <a:pt x="3208" y="4248"/>
                  </a:lnTo>
                  <a:lnTo>
                    <a:pt x="3180" y="4145"/>
                  </a:lnTo>
                  <a:lnTo>
                    <a:pt x="3158" y="4046"/>
                  </a:lnTo>
                  <a:lnTo>
                    <a:pt x="3138" y="3952"/>
                  </a:lnTo>
                  <a:lnTo>
                    <a:pt x="3124" y="3863"/>
                  </a:lnTo>
                  <a:lnTo>
                    <a:pt x="3114" y="3781"/>
                  </a:lnTo>
                  <a:lnTo>
                    <a:pt x="3107" y="3706"/>
                  </a:lnTo>
                  <a:lnTo>
                    <a:pt x="3102" y="3638"/>
                  </a:lnTo>
                  <a:lnTo>
                    <a:pt x="3100" y="3580"/>
                  </a:lnTo>
                  <a:lnTo>
                    <a:pt x="3098" y="3529"/>
                  </a:lnTo>
                  <a:lnTo>
                    <a:pt x="3100" y="3489"/>
                  </a:lnTo>
                  <a:lnTo>
                    <a:pt x="3100" y="3458"/>
                  </a:lnTo>
                  <a:lnTo>
                    <a:pt x="3102" y="3439"/>
                  </a:lnTo>
                  <a:lnTo>
                    <a:pt x="3102" y="3432"/>
                  </a:lnTo>
                  <a:lnTo>
                    <a:pt x="3107" y="3409"/>
                  </a:lnTo>
                  <a:lnTo>
                    <a:pt x="3119" y="3390"/>
                  </a:lnTo>
                  <a:lnTo>
                    <a:pt x="3156" y="3346"/>
                  </a:lnTo>
                  <a:lnTo>
                    <a:pt x="3194" y="3306"/>
                  </a:lnTo>
                  <a:lnTo>
                    <a:pt x="2023" y="3306"/>
                  </a:lnTo>
                  <a:lnTo>
                    <a:pt x="1999" y="3302"/>
                  </a:lnTo>
                  <a:lnTo>
                    <a:pt x="1978" y="3290"/>
                  </a:lnTo>
                  <a:lnTo>
                    <a:pt x="1962" y="3274"/>
                  </a:lnTo>
                  <a:lnTo>
                    <a:pt x="1950" y="3254"/>
                  </a:lnTo>
                  <a:lnTo>
                    <a:pt x="1946" y="3229"/>
                  </a:lnTo>
                  <a:lnTo>
                    <a:pt x="1950" y="3203"/>
                  </a:lnTo>
                  <a:lnTo>
                    <a:pt x="1962" y="3182"/>
                  </a:lnTo>
                  <a:lnTo>
                    <a:pt x="1978" y="3166"/>
                  </a:lnTo>
                  <a:lnTo>
                    <a:pt x="1999" y="3154"/>
                  </a:lnTo>
                  <a:lnTo>
                    <a:pt x="2023" y="3151"/>
                  </a:lnTo>
                  <a:lnTo>
                    <a:pt x="3355" y="3151"/>
                  </a:lnTo>
                  <a:lnTo>
                    <a:pt x="3358" y="3151"/>
                  </a:lnTo>
                  <a:lnTo>
                    <a:pt x="3360" y="3152"/>
                  </a:lnTo>
                  <a:lnTo>
                    <a:pt x="3463" y="3075"/>
                  </a:lnTo>
                  <a:lnTo>
                    <a:pt x="3571" y="3007"/>
                  </a:lnTo>
                  <a:lnTo>
                    <a:pt x="3683" y="2948"/>
                  </a:lnTo>
                  <a:lnTo>
                    <a:pt x="3798" y="2896"/>
                  </a:lnTo>
                  <a:lnTo>
                    <a:pt x="3919" y="2854"/>
                  </a:lnTo>
                  <a:lnTo>
                    <a:pt x="4042" y="2821"/>
                  </a:lnTo>
                  <a:lnTo>
                    <a:pt x="4168" y="2796"/>
                  </a:lnTo>
                  <a:lnTo>
                    <a:pt x="4297" y="2781"/>
                  </a:lnTo>
                  <a:lnTo>
                    <a:pt x="4426" y="2775"/>
                  </a:lnTo>
                  <a:lnTo>
                    <a:pt x="4430" y="2775"/>
                  </a:lnTo>
                  <a:lnTo>
                    <a:pt x="4557" y="2781"/>
                  </a:lnTo>
                  <a:lnTo>
                    <a:pt x="4683" y="2794"/>
                  </a:lnTo>
                  <a:lnTo>
                    <a:pt x="4805" y="2819"/>
                  </a:lnTo>
                  <a:lnTo>
                    <a:pt x="4926" y="2850"/>
                  </a:lnTo>
                  <a:lnTo>
                    <a:pt x="4926" y="1129"/>
                  </a:lnTo>
                  <a:lnTo>
                    <a:pt x="155" y="1129"/>
                  </a:lnTo>
                  <a:close/>
                  <a:moveTo>
                    <a:pt x="665" y="155"/>
                  </a:moveTo>
                  <a:lnTo>
                    <a:pt x="597" y="159"/>
                  </a:lnTo>
                  <a:lnTo>
                    <a:pt x="531" y="173"/>
                  </a:lnTo>
                  <a:lnTo>
                    <a:pt x="466" y="195"/>
                  </a:lnTo>
                  <a:lnTo>
                    <a:pt x="408" y="225"/>
                  </a:lnTo>
                  <a:lnTo>
                    <a:pt x="354" y="262"/>
                  </a:lnTo>
                  <a:lnTo>
                    <a:pt x="304" y="304"/>
                  </a:lnTo>
                  <a:lnTo>
                    <a:pt x="262" y="354"/>
                  </a:lnTo>
                  <a:lnTo>
                    <a:pt x="225" y="408"/>
                  </a:lnTo>
                  <a:lnTo>
                    <a:pt x="195" y="466"/>
                  </a:lnTo>
                  <a:lnTo>
                    <a:pt x="173" y="531"/>
                  </a:lnTo>
                  <a:lnTo>
                    <a:pt x="159" y="597"/>
                  </a:lnTo>
                  <a:lnTo>
                    <a:pt x="155" y="665"/>
                  </a:lnTo>
                  <a:lnTo>
                    <a:pt x="155" y="976"/>
                  </a:lnTo>
                  <a:lnTo>
                    <a:pt x="4926" y="976"/>
                  </a:lnTo>
                  <a:lnTo>
                    <a:pt x="4926" y="665"/>
                  </a:lnTo>
                  <a:lnTo>
                    <a:pt x="4922" y="597"/>
                  </a:lnTo>
                  <a:lnTo>
                    <a:pt x="4908" y="531"/>
                  </a:lnTo>
                  <a:lnTo>
                    <a:pt x="4886" y="466"/>
                  </a:lnTo>
                  <a:lnTo>
                    <a:pt x="4856" y="408"/>
                  </a:lnTo>
                  <a:lnTo>
                    <a:pt x="4819" y="354"/>
                  </a:lnTo>
                  <a:lnTo>
                    <a:pt x="4777" y="304"/>
                  </a:lnTo>
                  <a:lnTo>
                    <a:pt x="4727" y="262"/>
                  </a:lnTo>
                  <a:lnTo>
                    <a:pt x="4673" y="225"/>
                  </a:lnTo>
                  <a:lnTo>
                    <a:pt x="4613" y="195"/>
                  </a:lnTo>
                  <a:lnTo>
                    <a:pt x="4550" y="173"/>
                  </a:lnTo>
                  <a:lnTo>
                    <a:pt x="4484" y="159"/>
                  </a:lnTo>
                  <a:lnTo>
                    <a:pt x="4416" y="155"/>
                  </a:lnTo>
                  <a:lnTo>
                    <a:pt x="665" y="155"/>
                  </a:lnTo>
                  <a:close/>
                  <a:moveTo>
                    <a:pt x="665" y="0"/>
                  </a:moveTo>
                  <a:lnTo>
                    <a:pt x="4416" y="0"/>
                  </a:lnTo>
                  <a:lnTo>
                    <a:pt x="4498" y="5"/>
                  </a:lnTo>
                  <a:lnTo>
                    <a:pt x="4578" y="21"/>
                  </a:lnTo>
                  <a:lnTo>
                    <a:pt x="4655" y="45"/>
                  </a:lnTo>
                  <a:lnTo>
                    <a:pt x="4728" y="79"/>
                  </a:lnTo>
                  <a:lnTo>
                    <a:pt x="4795" y="119"/>
                  </a:lnTo>
                  <a:lnTo>
                    <a:pt x="4858" y="168"/>
                  </a:lnTo>
                  <a:lnTo>
                    <a:pt x="4913" y="223"/>
                  </a:lnTo>
                  <a:lnTo>
                    <a:pt x="4962" y="286"/>
                  </a:lnTo>
                  <a:lnTo>
                    <a:pt x="5002" y="353"/>
                  </a:lnTo>
                  <a:lnTo>
                    <a:pt x="5036" y="426"/>
                  </a:lnTo>
                  <a:lnTo>
                    <a:pt x="5060" y="503"/>
                  </a:lnTo>
                  <a:lnTo>
                    <a:pt x="5076" y="583"/>
                  </a:lnTo>
                  <a:lnTo>
                    <a:pt x="5081" y="665"/>
                  </a:lnTo>
                  <a:lnTo>
                    <a:pt x="5081" y="2908"/>
                  </a:lnTo>
                  <a:lnTo>
                    <a:pt x="5186" y="2955"/>
                  </a:lnTo>
                  <a:lnTo>
                    <a:pt x="5287" y="3011"/>
                  </a:lnTo>
                  <a:lnTo>
                    <a:pt x="5385" y="3072"/>
                  </a:lnTo>
                  <a:lnTo>
                    <a:pt x="5479" y="3142"/>
                  </a:lnTo>
                  <a:lnTo>
                    <a:pt x="5568" y="3217"/>
                  </a:lnTo>
                  <a:lnTo>
                    <a:pt x="5654" y="3299"/>
                  </a:lnTo>
                  <a:lnTo>
                    <a:pt x="5732" y="3386"/>
                  </a:lnTo>
                  <a:lnTo>
                    <a:pt x="5744" y="3407"/>
                  </a:lnTo>
                  <a:lnTo>
                    <a:pt x="5751" y="3430"/>
                  </a:lnTo>
                  <a:lnTo>
                    <a:pt x="5751" y="3437"/>
                  </a:lnTo>
                  <a:lnTo>
                    <a:pt x="5751" y="3451"/>
                  </a:lnTo>
                  <a:lnTo>
                    <a:pt x="5753" y="3475"/>
                  </a:lnTo>
                  <a:lnTo>
                    <a:pt x="5753" y="3507"/>
                  </a:lnTo>
                  <a:lnTo>
                    <a:pt x="5753" y="3547"/>
                  </a:lnTo>
                  <a:lnTo>
                    <a:pt x="5751" y="3594"/>
                  </a:lnTo>
                  <a:lnTo>
                    <a:pt x="5748" y="3648"/>
                  </a:lnTo>
                  <a:lnTo>
                    <a:pt x="5744" y="3709"/>
                  </a:lnTo>
                  <a:lnTo>
                    <a:pt x="5737" y="3774"/>
                  </a:lnTo>
                  <a:lnTo>
                    <a:pt x="5729" y="3847"/>
                  </a:lnTo>
                  <a:lnTo>
                    <a:pt x="5716" y="3924"/>
                  </a:lnTo>
                  <a:lnTo>
                    <a:pt x="5701" y="4004"/>
                  </a:lnTo>
                  <a:lnTo>
                    <a:pt x="5681" y="4090"/>
                  </a:lnTo>
                  <a:lnTo>
                    <a:pt x="5659" y="4179"/>
                  </a:lnTo>
                  <a:lnTo>
                    <a:pt x="5633" y="4271"/>
                  </a:lnTo>
                  <a:lnTo>
                    <a:pt x="5599" y="4367"/>
                  </a:lnTo>
                  <a:lnTo>
                    <a:pt x="5563" y="4465"/>
                  </a:lnTo>
                  <a:lnTo>
                    <a:pt x="5521" y="4564"/>
                  </a:lnTo>
                  <a:lnTo>
                    <a:pt x="5474" y="4666"/>
                  </a:lnTo>
                  <a:lnTo>
                    <a:pt x="5420" y="4767"/>
                  </a:lnTo>
                  <a:lnTo>
                    <a:pt x="5359" y="4870"/>
                  </a:lnTo>
                  <a:lnTo>
                    <a:pt x="5290" y="4973"/>
                  </a:lnTo>
                  <a:lnTo>
                    <a:pt x="5217" y="5076"/>
                  </a:lnTo>
                  <a:lnTo>
                    <a:pt x="5135" y="5177"/>
                  </a:lnTo>
                  <a:lnTo>
                    <a:pt x="5044" y="5278"/>
                  </a:lnTo>
                  <a:lnTo>
                    <a:pt x="4947" y="5378"/>
                  </a:lnTo>
                  <a:lnTo>
                    <a:pt x="4840" y="5474"/>
                  </a:lnTo>
                  <a:lnTo>
                    <a:pt x="4725" y="5570"/>
                  </a:lnTo>
                  <a:lnTo>
                    <a:pt x="4599" y="5661"/>
                  </a:lnTo>
                  <a:lnTo>
                    <a:pt x="4465" y="5748"/>
                  </a:lnTo>
                  <a:lnTo>
                    <a:pt x="4446" y="5757"/>
                  </a:lnTo>
                  <a:lnTo>
                    <a:pt x="4425" y="5760"/>
                  </a:lnTo>
                  <a:lnTo>
                    <a:pt x="4423" y="5760"/>
                  </a:lnTo>
                  <a:lnTo>
                    <a:pt x="4402" y="5757"/>
                  </a:lnTo>
                  <a:lnTo>
                    <a:pt x="4383" y="5750"/>
                  </a:lnTo>
                  <a:lnTo>
                    <a:pt x="4264" y="5673"/>
                  </a:lnTo>
                  <a:lnTo>
                    <a:pt x="4154" y="5594"/>
                  </a:lnTo>
                  <a:lnTo>
                    <a:pt x="4051" y="5512"/>
                  </a:lnTo>
                  <a:lnTo>
                    <a:pt x="3953" y="5428"/>
                  </a:lnTo>
                  <a:lnTo>
                    <a:pt x="3864" y="5345"/>
                  </a:lnTo>
                  <a:lnTo>
                    <a:pt x="3781" y="5257"/>
                  </a:lnTo>
                  <a:lnTo>
                    <a:pt x="3704" y="5170"/>
                  </a:lnTo>
                  <a:lnTo>
                    <a:pt x="3632" y="5081"/>
                  </a:lnTo>
                  <a:lnTo>
                    <a:pt x="665" y="5081"/>
                  </a:lnTo>
                  <a:lnTo>
                    <a:pt x="583" y="5076"/>
                  </a:lnTo>
                  <a:lnTo>
                    <a:pt x="503" y="5060"/>
                  </a:lnTo>
                  <a:lnTo>
                    <a:pt x="426" y="5036"/>
                  </a:lnTo>
                  <a:lnTo>
                    <a:pt x="353" y="5002"/>
                  </a:lnTo>
                  <a:lnTo>
                    <a:pt x="286" y="4962"/>
                  </a:lnTo>
                  <a:lnTo>
                    <a:pt x="223" y="4913"/>
                  </a:lnTo>
                  <a:lnTo>
                    <a:pt x="168" y="4858"/>
                  </a:lnTo>
                  <a:lnTo>
                    <a:pt x="119" y="4795"/>
                  </a:lnTo>
                  <a:lnTo>
                    <a:pt x="79" y="4728"/>
                  </a:lnTo>
                  <a:lnTo>
                    <a:pt x="45" y="4655"/>
                  </a:lnTo>
                  <a:lnTo>
                    <a:pt x="21" y="4578"/>
                  </a:lnTo>
                  <a:lnTo>
                    <a:pt x="5" y="4498"/>
                  </a:lnTo>
                  <a:lnTo>
                    <a:pt x="0" y="4416"/>
                  </a:lnTo>
                  <a:lnTo>
                    <a:pt x="0" y="665"/>
                  </a:lnTo>
                  <a:lnTo>
                    <a:pt x="5" y="583"/>
                  </a:lnTo>
                  <a:lnTo>
                    <a:pt x="21" y="503"/>
                  </a:lnTo>
                  <a:lnTo>
                    <a:pt x="45" y="426"/>
                  </a:lnTo>
                  <a:lnTo>
                    <a:pt x="79" y="353"/>
                  </a:lnTo>
                  <a:lnTo>
                    <a:pt x="119" y="286"/>
                  </a:lnTo>
                  <a:lnTo>
                    <a:pt x="168" y="223"/>
                  </a:lnTo>
                  <a:lnTo>
                    <a:pt x="223" y="168"/>
                  </a:lnTo>
                  <a:lnTo>
                    <a:pt x="286" y="119"/>
                  </a:lnTo>
                  <a:lnTo>
                    <a:pt x="353" y="79"/>
                  </a:lnTo>
                  <a:lnTo>
                    <a:pt x="426" y="45"/>
                  </a:lnTo>
                  <a:lnTo>
                    <a:pt x="503" y="21"/>
                  </a:lnTo>
                  <a:lnTo>
                    <a:pt x="583" y="5"/>
                  </a:lnTo>
                  <a:lnTo>
                    <a:pt x="665"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19" name="Freeform 5">
              <a:extLst>
                <a:ext uri="{FF2B5EF4-FFF2-40B4-BE49-F238E27FC236}">
                  <a16:creationId xmlns:a16="http://schemas.microsoft.com/office/drawing/2014/main" id="{99FCDF6A-EB93-6E5A-9148-509480BC229F}"/>
                </a:ext>
              </a:extLst>
            </p:cNvPr>
            <p:cNvSpPr>
              <a:spLocks noChangeAspect="1" noEditPoints="1"/>
            </p:cNvSpPr>
            <p:nvPr/>
          </p:nvSpPr>
          <p:spPr bwMode="auto">
            <a:xfrm rot="20904565">
              <a:off x="3151345" y="4185518"/>
              <a:ext cx="514992" cy="378341"/>
            </a:xfrm>
            <a:custGeom>
              <a:avLst/>
              <a:gdLst>
                <a:gd name="T0" fmla="*/ 4118 w 4799"/>
                <a:gd name="T1" fmla="*/ 2363 h 3522"/>
                <a:gd name="T2" fmla="*/ 3611 w 4799"/>
                <a:gd name="T3" fmla="*/ 2617 h 3522"/>
                <a:gd name="T4" fmla="*/ 3357 w 4799"/>
                <a:gd name="T5" fmla="*/ 1045 h 3522"/>
                <a:gd name="T6" fmla="*/ 3864 w 4799"/>
                <a:gd name="T7" fmla="*/ 791 h 3522"/>
                <a:gd name="T8" fmla="*/ 4118 w 4799"/>
                <a:gd name="T9" fmla="*/ 2363 h 3522"/>
                <a:gd name="T10" fmla="*/ 2798 w 4799"/>
                <a:gd name="T11" fmla="*/ 3139 h 3522"/>
                <a:gd name="T12" fmla="*/ 2544 w 4799"/>
                <a:gd name="T13" fmla="*/ 3394 h 3522"/>
                <a:gd name="T14" fmla="*/ 2038 w 4799"/>
                <a:gd name="T15" fmla="*/ 3139 h 3522"/>
                <a:gd name="T16" fmla="*/ 2292 w 4799"/>
                <a:gd name="T17" fmla="*/ 128 h 3522"/>
                <a:gd name="T18" fmla="*/ 2798 w 4799"/>
                <a:gd name="T19" fmla="*/ 382 h 3522"/>
                <a:gd name="T20" fmla="*/ 2798 w 4799"/>
                <a:gd name="T21" fmla="*/ 3139 h 3522"/>
                <a:gd name="T22" fmla="*/ 1478 w 4799"/>
                <a:gd name="T23" fmla="*/ 2363 h 3522"/>
                <a:gd name="T24" fmla="*/ 972 w 4799"/>
                <a:gd name="T25" fmla="*/ 2617 h 3522"/>
                <a:gd name="T26" fmla="*/ 718 w 4799"/>
                <a:gd name="T27" fmla="*/ 1045 h 3522"/>
                <a:gd name="T28" fmla="*/ 1224 w 4799"/>
                <a:gd name="T29" fmla="*/ 791 h 3522"/>
                <a:gd name="T30" fmla="*/ 1478 w 4799"/>
                <a:gd name="T31" fmla="*/ 2363 h 3522"/>
                <a:gd name="T32" fmla="*/ 4736 w 4799"/>
                <a:gd name="T33" fmla="*/ 1672 h 3522"/>
                <a:gd name="T34" fmla="*/ 4246 w 4799"/>
                <a:gd name="T35" fmla="*/ 1672 h 3522"/>
                <a:gd name="T36" fmla="*/ 3864 w 4799"/>
                <a:gd name="T37" fmla="*/ 663 h 3522"/>
                <a:gd name="T38" fmla="*/ 3229 w 4799"/>
                <a:gd name="T39" fmla="*/ 1045 h 3522"/>
                <a:gd name="T40" fmla="*/ 2926 w 4799"/>
                <a:gd name="T41" fmla="*/ 1672 h 3522"/>
                <a:gd name="T42" fmla="*/ 2544 w 4799"/>
                <a:gd name="T43" fmla="*/ 0 h 3522"/>
                <a:gd name="T44" fmla="*/ 1910 w 4799"/>
                <a:gd name="T45" fmla="*/ 382 h 3522"/>
                <a:gd name="T46" fmla="*/ 1606 w 4799"/>
                <a:gd name="T47" fmla="*/ 1672 h 3522"/>
                <a:gd name="T48" fmla="*/ 1224 w 4799"/>
                <a:gd name="T49" fmla="*/ 663 h 3522"/>
                <a:gd name="T50" fmla="*/ 590 w 4799"/>
                <a:gd name="T51" fmla="*/ 1045 h 3522"/>
                <a:gd name="T52" fmla="*/ 63 w 4799"/>
                <a:gd name="T53" fmla="*/ 1672 h 3522"/>
                <a:gd name="T54" fmla="*/ 63 w 4799"/>
                <a:gd name="T55" fmla="*/ 1800 h 3522"/>
                <a:gd name="T56" fmla="*/ 590 w 4799"/>
                <a:gd name="T57" fmla="*/ 2363 h 3522"/>
                <a:gd name="T58" fmla="*/ 1224 w 4799"/>
                <a:gd name="T59" fmla="*/ 2745 h 3522"/>
                <a:gd name="T60" fmla="*/ 1606 w 4799"/>
                <a:gd name="T61" fmla="*/ 1800 h 3522"/>
                <a:gd name="T62" fmla="*/ 1910 w 4799"/>
                <a:gd name="T63" fmla="*/ 3139 h 3522"/>
                <a:gd name="T64" fmla="*/ 2544 w 4799"/>
                <a:gd name="T65" fmla="*/ 3522 h 3522"/>
                <a:gd name="T66" fmla="*/ 2926 w 4799"/>
                <a:gd name="T67" fmla="*/ 1800 h 3522"/>
                <a:gd name="T68" fmla="*/ 3229 w 4799"/>
                <a:gd name="T69" fmla="*/ 2363 h 3522"/>
                <a:gd name="T70" fmla="*/ 3864 w 4799"/>
                <a:gd name="T71" fmla="*/ 2745 h 3522"/>
                <a:gd name="T72" fmla="*/ 4246 w 4799"/>
                <a:gd name="T73" fmla="*/ 1800 h 3522"/>
                <a:gd name="T74" fmla="*/ 4799 w 4799"/>
                <a:gd name="T75" fmla="*/ 1736 h 3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99" h="3522">
                  <a:moveTo>
                    <a:pt x="4118" y="2363"/>
                  </a:moveTo>
                  <a:lnTo>
                    <a:pt x="4118" y="2363"/>
                  </a:lnTo>
                  <a:cubicBezTo>
                    <a:pt x="4118" y="2503"/>
                    <a:pt x="4004" y="2617"/>
                    <a:pt x="3864" y="2617"/>
                  </a:cubicBezTo>
                  <a:lnTo>
                    <a:pt x="3611" y="2617"/>
                  </a:lnTo>
                  <a:cubicBezTo>
                    <a:pt x="3471" y="2617"/>
                    <a:pt x="3357" y="2503"/>
                    <a:pt x="3357" y="2363"/>
                  </a:cubicBezTo>
                  <a:lnTo>
                    <a:pt x="3357" y="1045"/>
                  </a:lnTo>
                  <a:cubicBezTo>
                    <a:pt x="3357" y="905"/>
                    <a:pt x="3471" y="791"/>
                    <a:pt x="3611" y="791"/>
                  </a:cubicBezTo>
                  <a:lnTo>
                    <a:pt x="3864" y="791"/>
                  </a:lnTo>
                  <a:cubicBezTo>
                    <a:pt x="4004" y="791"/>
                    <a:pt x="4118" y="905"/>
                    <a:pt x="4118" y="1045"/>
                  </a:cubicBezTo>
                  <a:lnTo>
                    <a:pt x="4118" y="2363"/>
                  </a:lnTo>
                  <a:lnTo>
                    <a:pt x="4118" y="2363"/>
                  </a:lnTo>
                  <a:close/>
                  <a:moveTo>
                    <a:pt x="2798" y="3139"/>
                  </a:moveTo>
                  <a:lnTo>
                    <a:pt x="2798" y="3139"/>
                  </a:lnTo>
                  <a:cubicBezTo>
                    <a:pt x="2798" y="3280"/>
                    <a:pt x="2684" y="3394"/>
                    <a:pt x="2544" y="3394"/>
                  </a:cubicBezTo>
                  <a:lnTo>
                    <a:pt x="2292" y="3394"/>
                  </a:lnTo>
                  <a:cubicBezTo>
                    <a:pt x="2152" y="3394"/>
                    <a:pt x="2038" y="3280"/>
                    <a:pt x="2038" y="3139"/>
                  </a:cubicBezTo>
                  <a:lnTo>
                    <a:pt x="2038" y="382"/>
                  </a:lnTo>
                  <a:cubicBezTo>
                    <a:pt x="2038" y="242"/>
                    <a:pt x="2152" y="128"/>
                    <a:pt x="2292" y="128"/>
                  </a:cubicBezTo>
                  <a:lnTo>
                    <a:pt x="2544" y="128"/>
                  </a:lnTo>
                  <a:cubicBezTo>
                    <a:pt x="2684" y="128"/>
                    <a:pt x="2798" y="242"/>
                    <a:pt x="2798" y="382"/>
                  </a:cubicBezTo>
                  <a:lnTo>
                    <a:pt x="2798" y="3139"/>
                  </a:lnTo>
                  <a:lnTo>
                    <a:pt x="2798" y="3139"/>
                  </a:lnTo>
                  <a:close/>
                  <a:moveTo>
                    <a:pt x="1478" y="2363"/>
                  </a:moveTo>
                  <a:lnTo>
                    <a:pt x="1478" y="2363"/>
                  </a:lnTo>
                  <a:cubicBezTo>
                    <a:pt x="1478" y="2503"/>
                    <a:pt x="1364" y="2617"/>
                    <a:pt x="1224" y="2617"/>
                  </a:cubicBezTo>
                  <a:lnTo>
                    <a:pt x="972" y="2617"/>
                  </a:lnTo>
                  <a:cubicBezTo>
                    <a:pt x="832" y="2617"/>
                    <a:pt x="718" y="2503"/>
                    <a:pt x="718" y="2363"/>
                  </a:cubicBezTo>
                  <a:lnTo>
                    <a:pt x="718" y="1045"/>
                  </a:lnTo>
                  <a:cubicBezTo>
                    <a:pt x="718" y="905"/>
                    <a:pt x="832" y="791"/>
                    <a:pt x="972" y="791"/>
                  </a:cubicBezTo>
                  <a:lnTo>
                    <a:pt x="1224" y="791"/>
                  </a:lnTo>
                  <a:cubicBezTo>
                    <a:pt x="1364" y="791"/>
                    <a:pt x="1478" y="905"/>
                    <a:pt x="1478" y="1045"/>
                  </a:cubicBezTo>
                  <a:lnTo>
                    <a:pt x="1478" y="2363"/>
                  </a:lnTo>
                  <a:lnTo>
                    <a:pt x="1478" y="2363"/>
                  </a:lnTo>
                  <a:close/>
                  <a:moveTo>
                    <a:pt x="4736" y="1672"/>
                  </a:moveTo>
                  <a:lnTo>
                    <a:pt x="4736" y="1672"/>
                  </a:lnTo>
                  <a:lnTo>
                    <a:pt x="4246" y="1672"/>
                  </a:lnTo>
                  <a:lnTo>
                    <a:pt x="4246" y="1045"/>
                  </a:lnTo>
                  <a:cubicBezTo>
                    <a:pt x="4246" y="835"/>
                    <a:pt x="4074" y="663"/>
                    <a:pt x="3864" y="663"/>
                  </a:cubicBezTo>
                  <a:lnTo>
                    <a:pt x="3611" y="663"/>
                  </a:lnTo>
                  <a:cubicBezTo>
                    <a:pt x="3401" y="663"/>
                    <a:pt x="3229" y="835"/>
                    <a:pt x="3229" y="1045"/>
                  </a:cubicBezTo>
                  <a:lnTo>
                    <a:pt x="3229" y="1672"/>
                  </a:lnTo>
                  <a:lnTo>
                    <a:pt x="2926" y="1672"/>
                  </a:lnTo>
                  <a:lnTo>
                    <a:pt x="2926" y="382"/>
                  </a:lnTo>
                  <a:cubicBezTo>
                    <a:pt x="2926" y="171"/>
                    <a:pt x="2755" y="0"/>
                    <a:pt x="2544" y="0"/>
                  </a:cubicBezTo>
                  <a:lnTo>
                    <a:pt x="2292" y="0"/>
                  </a:lnTo>
                  <a:cubicBezTo>
                    <a:pt x="2081" y="0"/>
                    <a:pt x="1910" y="171"/>
                    <a:pt x="1910" y="382"/>
                  </a:cubicBezTo>
                  <a:lnTo>
                    <a:pt x="1910" y="1672"/>
                  </a:lnTo>
                  <a:lnTo>
                    <a:pt x="1606" y="1672"/>
                  </a:lnTo>
                  <a:lnTo>
                    <a:pt x="1606" y="1045"/>
                  </a:lnTo>
                  <a:cubicBezTo>
                    <a:pt x="1606" y="835"/>
                    <a:pt x="1435" y="663"/>
                    <a:pt x="1224" y="663"/>
                  </a:cubicBezTo>
                  <a:lnTo>
                    <a:pt x="972" y="663"/>
                  </a:lnTo>
                  <a:cubicBezTo>
                    <a:pt x="762" y="663"/>
                    <a:pt x="590" y="835"/>
                    <a:pt x="590" y="1045"/>
                  </a:cubicBezTo>
                  <a:lnTo>
                    <a:pt x="590" y="1672"/>
                  </a:lnTo>
                  <a:lnTo>
                    <a:pt x="63" y="1672"/>
                  </a:lnTo>
                  <a:cubicBezTo>
                    <a:pt x="28" y="1672"/>
                    <a:pt x="0" y="1700"/>
                    <a:pt x="0" y="1736"/>
                  </a:cubicBezTo>
                  <a:cubicBezTo>
                    <a:pt x="0" y="1771"/>
                    <a:pt x="28" y="1800"/>
                    <a:pt x="63" y="1800"/>
                  </a:cubicBezTo>
                  <a:lnTo>
                    <a:pt x="590" y="1800"/>
                  </a:lnTo>
                  <a:lnTo>
                    <a:pt x="590" y="2363"/>
                  </a:lnTo>
                  <a:cubicBezTo>
                    <a:pt x="590" y="2574"/>
                    <a:pt x="762" y="2745"/>
                    <a:pt x="972" y="2745"/>
                  </a:cubicBezTo>
                  <a:lnTo>
                    <a:pt x="1224" y="2745"/>
                  </a:lnTo>
                  <a:cubicBezTo>
                    <a:pt x="1435" y="2745"/>
                    <a:pt x="1606" y="2574"/>
                    <a:pt x="1606" y="2363"/>
                  </a:cubicBezTo>
                  <a:lnTo>
                    <a:pt x="1606" y="1800"/>
                  </a:lnTo>
                  <a:lnTo>
                    <a:pt x="1910" y="1800"/>
                  </a:lnTo>
                  <a:lnTo>
                    <a:pt x="1910" y="3139"/>
                  </a:lnTo>
                  <a:cubicBezTo>
                    <a:pt x="1910" y="3350"/>
                    <a:pt x="2081" y="3522"/>
                    <a:pt x="2292" y="3522"/>
                  </a:cubicBezTo>
                  <a:lnTo>
                    <a:pt x="2544" y="3522"/>
                  </a:lnTo>
                  <a:cubicBezTo>
                    <a:pt x="2755" y="3522"/>
                    <a:pt x="2926" y="3350"/>
                    <a:pt x="2926" y="3139"/>
                  </a:cubicBezTo>
                  <a:lnTo>
                    <a:pt x="2926" y="1800"/>
                  </a:lnTo>
                  <a:lnTo>
                    <a:pt x="3229" y="1800"/>
                  </a:lnTo>
                  <a:lnTo>
                    <a:pt x="3229" y="2363"/>
                  </a:lnTo>
                  <a:cubicBezTo>
                    <a:pt x="3229" y="2574"/>
                    <a:pt x="3401" y="2745"/>
                    <a:pt x="3611" y="2745"/>
                  </a:cubicBezTo>
                  <a:lnTo>
                    <a:pt x="3864" y="2745"/>
                  </a:lnTo>
                  <a:cubicBezTo>
                    <a:pt x="4074" y="2745"/>
                    <a:pt x="4246" y="2574"/>
                    <a:pt x="4246" y="2363"/>
                  </a:cubicBezTo>
                  <a:lnTo>
                    <a:pt x="4246" y="1800"/>
                  </a:lnTo>
                  <a:lnTo>
                    <a:pt x="4736" y="1800"/>
                  </a:lnTo>
                  <a:cubicBezTo>
                    <a:pt x="4771" y="1800"/>
                    <a:pt x="4799" y="1771"/>
                    <a:pt x="4799" y="1736"/>
                  </a:cubicBezTo>
                  <a:cubicBezTo>
                    <a:pt x="4799" y="1700"/>
                    <a:pt x="4771" y="1672"/>
                    <a:pt x="4736" y="1672"/>
                  </a:cubicBez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26" name="TextBox 25">
              <a:extLst>
                <a:ext uri="{FF2B5EF4-FFF2-40B4-BE49-F238E27FC236}">
                  <a16:creationId xmlns:a16="http://schemas.microsoft.com/office/drawing/2014/main" id="{B597B203-6273-047E-9A57-3376AFD89EBF}"/>
                </a:ext>
              </a:extLst>
            </p:cNvPr>
            <p:cNvSpPr txBox="1"/>
            <p:nvPr/>
          </p:nvSpPr>
          <p:spPr>
            <a:xfrm>
              <a:off x="3764896" y="3159058"/>
              <a:ext cx="2044791" cy="292388"/>
            </a:xfrm>
            <a:prstGeom prst="rect">
              <a:avLst/>
            </a:prstGeom>
            <a:noFill/>
          </p:spPr>
          <p:txBody>
            <a:bodyPr wrap="none" rtlCol="0">
              <a:spAutoFit/>
            </a:bodyPr>
            <a:lstStyle/>
            <a:p>
              <a:pPr algn="l"/>
              <a:r>
                <a:rPr lang="en-US" sz="3200" dirty="0">
                  <a:solidFill>
                    <a:schemeClr val="bg1"/>
                  </a:solidFill>
                </a:rPr>
                <a:t>data quality concerns</a:t>
              </a:r>
              <a:endParaRPr lang="en-IN" sz="3200" dirty="0">
                <a:solidFill>
                  <a:schemeClr val="bg1"/>
                </a:solidFill>
              </a:endParaRPr>
            </a:p>
          </p:txBody>
        </p:sp>
        <p:sp>
          <p:nvSpPr>
            <p:cNvPr id="27" name="TextBox 26">
              <a:extLst>
                <a:ext uri="{FF2B5EF4-FFF2-40B4-BE49-F238E27FC236}">
                  <a16:creationId xmlns:a16="http://schemas.microsoft.com/office/drawing/2014/main" id="{9C8749F8-6E7D-9F1A-031F-1EC205E8A107}"/>
                </a:ext>
              </a:extLst>
            </p:cNvPr>
            <p:cNvSpPr txBox="1"/>
            <p:nvPr/>
          </p:nvSpPr>
          <p:spPr>
            <a:xfrm>
              <a:off x="3775924" y="4663565"/>
              <a:ext cx="1414009" cy="292388"/>
            </a:xfrm>
            <a:prstGeom prst="rect">
              <a:avLst/>
            </a:prstGeom>
            <a:noFill/>
          </p:spPr>
          <p:txBody>
            <a:bodyPr wrap="none" rtlCol="0">
              <a:spAutoFit/>
            </a:bodyPr>
            <a:lstStyle/>
            <a:p>
              <a:pPr algn="l"/>
              <a:r>
                <a:rPr lang="en-US" sz="3200">
                  <a:solidFill>
                    <a:schemeClr val="bg1"/>
                  </a:solidFill>
                </a:rPr>
                <a:t>privacy breach</a:t>
              </a:r>
              <a:endParaRPr lang="en-IN" sz="3200" err="1">
                <a:solidFill>
                  <a:schemeClr val="bg1"/>
                </a:solidFill>
              </a:endParaRPr>
            </a:p>
          </p:txBody>
        </p:sp>
        <p:sp>
          <p:nvSpPr>
            <p:cNvPr id="29" name="TextBox 28">
              <a:extLst>
                <a:ext uri="{FF2B5EF4-FFF2-40B4-BE49-F238E27FC236}">
                  <a16:creationId xmlns:a16="http://schemas.microsoft.com/office/drawing/2014/main" id="{8E498C36-A8F1-5B38-B201-DFADDA7C8686}"/>
                </a:ext>
              </a:extLst>
            </p:cNvPr>
            <p:cNvSpPr txBox="1"/>
            <p:nvPr/>
          </p:nvSpPr>
          <p:spPr>
            <a:xfrm>
              <a:off x="3764896" y="3675740"/>
              <a:ext cx="1953420" cy="292388"/>
            </a:xfrm>
            <a:prstGeom prst="rect">
              <a:avLst/>
            </a:prstGeom>
            <a:noFill/>
          </p:spPr>
          <p:txBody>
            <a:bodyPr wrap="none" rtlCol="0">
              <a:spAutoFit/>
            </a:bodyPr>
            <a:lstStyle/>
            <a:p>
              <a:pPr algn="l"/>
              <a:r>
                <a:rPr lang="en-US" sz="3200">
                  <a:solidFill>
                    <a:schemeClr val="bg1"/>
                  </a:solidFill>
                </a:rPr>
                <a:t>lack of relevant data</a:t>
              </a:r>
              <a:endParaRPr lang="en-IN" sz="3200" err="1">
                <a:solidFill>
                  <a:schemeClr val="bg1"/>
                </a:solidFill>
              </a:endParaRPr>
            </a:p>
          </p:txBody>
        </p:sp>
        <p:sp>
          <p:nvSpPr>
            <p:cNvPr id="30" name="TextBox 29">
              <a:extLst>
                <a:ext uri="{FF2B5EF4-FFF2-40B4-BE49-F238E27FC236}">
                  <a16:creationId xmlns:a16="http://schemas.microsoft.com/office/drawing/2014/main" id="{60B564E4-A467-6769-7B4B-F41F0D959B10}"/>
                </a:ext>
              </a:extLst>
            </p:cNvPr>
            <p:cNvSpPr txBox="1"/>
            <p:nvPr/>
          </p:nvSpPr>
          <p:spPr>
            <a:xfrm>
              <a:off x="3764896" y="4177908"/>
              <a:ext cx="1589538" cy="292388"/>
            </a:xfrm>
            <a:prstGeom prst="rect">
              <a:avLst/>
            </a:prstGeom>
            <a:noFill/>
          </p:spPr>
          <p:txBody>
            <a:bodyPr wrap="none" rtlCol="0">
              <a:spAutoFit/>
            </a:bodyPr>
            <a:lstStyle/>
            <a:p>
              <a:pPr algn="l"/>
              <a:r>
                <a:rPr lang="en-US" sz="3200">
                  <a:solidFill>
                    <a:schemeClr val="bg1"/>
                  </a:solidFill>
                </a:rPr>
                <a:t>imbalanced data</a:t>
              </a:r>
              <a:endParaRPr lang="en-IN" sz="3200" err="1">
                <a:solidFill>
                  <a:schemeClr val="bg1"/>
                </a:solidFill>
              </a:endParaRPr>
            </a:p>
          </p:txBody>
        </p:sp>
        <p:sp>
          <p:nvSpPr>
            <p:cNvPr id="44" name="Freeform 11">
              <a:extLst>
                <a:ext uri="{FF2B5EF4-FFF2-40B4-BE49-F238E27FC236}">
                  <a16:creationId xmlns:a16="http://schemas.microsoft.com/office/drawing/2014/main" id="{9D68A733-32BA-C352-0102-FE018B96DDBE}"/>
                </a:ext>
              </a:extLst>
            </p:cNvPr>
            <p:cNvSpPr>
              <a:spLocks noChangeAspect="1" noEditPoints="1"/>
            </p:cNvSpPr>
            <p:nvPr/>
          </p:nvSpPr>
          <p:spPr bwMode="auto">
            <a:xfrm>
              <a:off x="3169122" y="2712814"/>
              <a:ext cx="438247" cy="252905"/>
            </a:xfrm>
            <a:custGeom>
              <a:avLst/>
              <a:gdLst>
                <a:gd name="T0" fmla="*/ 227 w 5760"/>
                <a:gd name="T1" fmla="*/ 3097 h 3324"/>
                <a:gd name="T2" fmla="*/ 869 w 5760"/>
                <a:gd name="T3" fmla="*/ 2991 h 3324"/>
                <a:gd name="T4" fmla="*/ 497 w 5760"/>
                <a:gd name="T5" fmla="*/ 2555 h 3324"/>
                <a:gd name="T6" fmla="*/ 5435 w 5760"/>
                <a:gd name="T7" fmla="*/ 2501 h 3324"/>
                <a:gd name="T8" fmla="*/ 5048 w 5760"/>
                <a:gd name="T9" fmla="*/ 2911 h 3324"/>
                <a:gd name="T10" fmla="*/ 5500 w 5760"/>
                <a:gd name="T11" fmla="*/ 3123 h 3324"/>
                <a:gd name="T12" fmla="*/ 2936 w 5760"/>
                <a:gd name="T13" fmla="*/ 1737 h 3324"/>
                <a:gd name="T14" fmla="*/ 3016 w 5760"/>
                <a:gd name="T15" fmla="*/ 1805 h 3324"/>
                <a:gd name="T16" fmla="*/ 2836 w 5760"/>
                <a:gd name="T17" fmla="*/ 1392 h 3324"/>
                <a:gd name="T18" fmla="*/ 2793 w 5760"/>
                <a:gd name="T19" fmla="*/ 1516 h 3324"/>
                <a:gd name="T20" fmla="*/ 2939 w 5760"/>
                <a:gd name="T21" fmla="*/ 1242 h 3324"/>
                <a:gd name="T22" fmla="*/ 3053 w 5760"/>
                <a:gd name="T23" fmla="*/ 1427 h 3324"/>
                <a:gd name="T24" fmla="*/ 3037 w 5760"/>
                <a:gd name="T25" fmla="*/ 1606 h 3324"/>
                <a:gd name="T26" fmla="*/ 3194 w 5760"/>
                <a:gd name="T27" fmla="*/ 1777 h 3324"/>
                <a:gd name="T28" fmla="*/ 3084 w 5760"/>
                <a:gd name="T29" fmla="*/ 2025 h 3324"/>
                <a:gd name="T30" fmla="*/ 2852 w 5760"/>
                <a:gd name="T31" fmla="*/ 2067 h 3324"/>
                <a:gd name="T32" fmla="*/ 2691 w 5760"/>
                <a:gd name="T33" fmla="*/ 1838 h 3324"/>
                <a:gd name="T34" fmla="*/ 2814 w 5760"/>
                <a:gd name="T35" fmla="*/ 1706 h 3324"/>
                <a:gd name="T36" fmla="*/ 2618 w 5760"/>
                <a:gd name="T37" fmla="*/ 1561 h 3324"/>
                <a:gd name="T38" fmla="*/ 2686 w 5760"/>
                <a:gd name="T39" fmla="*/ 1308 h 3324"/>
                <a:gd name="T40" fmla="*/ 2880 w 5760"/>
                <a:gd name="T41" fmla="*/ 923 h 3324"/>
                <a:gd name="T42" fmla="*/ 2356 w 5760"/>
                <a:gd name="T43" fmla="*/ 1139 h 3324"/>
                <a:gd name="T44" fmla="*/ 2138 w 5760"/>
                <a:gd name="T45" fmla="*/ 1662 h 3324"/>
                <a:gd name="T46" fmla="*/ 2356 w 5760"/>
                <a:gd name="T47" fmla="*/ 2185 h 3324"/>
                <a:gd name="T48" fmla="*/ 2880 w 5760"/>
                <a:gd name="T49" fmla="*/ 2403 h 3324"/>
                <a:gd name="T50" fmla="*/ 3404 w 5760"/>
                <a:gd name="T51" fmla="*/ 2185 h 3324"/>
                <a:gd name="T52" fmla="*/ 3622 w 5760"/>
                <a:gd name="T53" fmla="*/ 1662 h 3324"/>
                <a:gd name="T54" fmla="*/ 3404 w 5760"/>
                <a:gd name="T55" fmla="*/ 1139 h 3324"/>
                <a:gd name="T56" fmla="*/ 2880 w 5760"/>
                <a:gd name="T57" fmla="*/ 923 h 3324"/>
                <a:gd name="T58" fmla="*/ 3414 w 5760"/>
                <a:gd name="T59" fmla="*/ 933 h 3324"/>
                <a:gd name="T60" fmla="*/ 3763 w 5760"/>
                <a:gd name="T61" fmla="*/ 1468 h 3324"/>
                <a:gd name="T62" fmla="*/ 3662 w 5760"/>
                <a:gd name="T63" fmla="*/ 2119 h 3324"/>
                <a:gd name="T64" fmla="*/ 3166 w 5760"/>
                <a:gd name="T65" fmla="*/ 2520 h 3324"/>
                <a:gd name="T66" fmla="*/ 2506 w 5760"/>
                <a:gd name="T67" fmla="*/ 2485 h 3324"/>
                <a:gd name="T68" fmla="*/ 2056 w 5760"/>
                <a:gd name="T69" fmla="*/ 2035 h 3324"/>
                <a:gd name="T70" fmla="*/ 2021 w 5760"/>
                <a:gd name="T71" fmla="*/ 1376 h 3324"/>
                <a:gd name="T72" fmla="*/ 2424 w 5760"/>
                <a:gd name="T73" fmla="*/ 882 h 3324"/>
                <a:gd name="T74" fmla="*/ 4929 w 5760"/>
                <a:gd name="T75" fmla="*/ 249 h 3324"/>
                <a:gd name="T76" fmla="*/ 5215 w 5760"/>
                <a:gd name="T77" fmla="*/ 729 h 3324"/>
                <a:gd name="T78" fmla="*/ 5592 w 5760"/>
                <a:gd name="T79" fmla="*/ 337 h 3324"/>
                <a:gd name="T80" fmla="*/ 5379 w 5760"/>
                <a:gd name="T81" fmla="*/ 164 h 3324"/>
                <a:gd name="T82" fmla="*/ 946 w 5760"/>
                <a:gd name="T83" fmla="*/ 466 h 3324"/>
                <a:gd name="T84" fmla="*/ 531 w 5760"/>
                <a:gd name="T85" fmla="*/ 964 h 3324"/>
                <a:gd name="T86" fmla="*/ 260 w 5760"/>
                <a:gd name="T87" fmla="*/ 2316 h 3324"/>
                <a:gd name="T88" fmla="*/ 817 w 5760"/>
                <a:gd name="T89" fmla="*/ 2590 h 3324"/>
                <a:gd name="T90" fmla="*/ 1066 w 5760"/>
                <a:gd name="T91" fmla="*/ 3160 h 3324"/>
                <a:gd name="T92" fmla="*/ 5002 w 5760"/>
                <a:gd name="T93" fmla="*/ 2651 h 3324"/>
                <a:gd name="T94" fmla="*/ 5507 w 5760"/>
                <a:gd name="T95" fmla="*/ 2304 h 3324"/>
                <a:gd name="T96" fmla="*/ 5151 w 5760"/>
                <a:gd name="T97" fmla="*/ 884 h 3324"/>
                <a:gd name="T98" fmla="*/ 4784 w 5760"/>
                <a:gd name="T99" fmla="*/ 356 h 3324"/>
                <a:gd name="T100" fmla="*/ 260 w 5760"/>
                <a:gd name="T101" fmla="*/ 201 h 3324"/>
                <a:gd name="T102" fmla="*/ 248 w 5760"/>
                <a:gd name="T103" fmla="*/ 898 h 3324"/>
                <a:gd name="T104" fmla="*/ 712 w 5760"/>
                <a:gd name="T105" fmla="*/ 576 h 3324"/>
                <a:gd name="T106" fmla="*/ 829 w 5760"/>
                <a:gd name="T107" fmla="*/ 164 h 3324"/>
                <a:gd name="T108" fmla="*/ 5605 w 5760"/>
                <a:gd name="T109" fmla="*/ 73 h 3324"/>
                <a:gd name="T110" fmla="*/ 5760 w 5760"/>
                <a:gd name="T111" fmla="*/ 2944 h 3324"/>
                <a:gd name="T112" fmla="*/ 5554 w 5760"/>
                <a:gd name="T113" fmla="*/ 3282 h 3324"/>
                <a:gd name="T114" fmla="*/ 206 w 5760"/>
                <a:gd name="T115" fmla="*/ 3282 h 3324"/>
                <a:gd name="T116" fmla="*/ 0 w 5760"/>
                <a:gd name="T117" fmla="*/ 2944 h 3324"/>
                <a:gd name="T118" fmla="*/ 155 w 5760"/>
                <a:gd name="T119" fmla="*/ 73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60" h="3324">
                  <a:moveTo>
                    <a:pt x="164" y="2475"/>
                  </a:moveTo>
                  <a:lnTo>
                    <a:pt x="164" y="2475"/>
                  </a:lnTo>
                  <a:lnTo>
                    <a:pt x="164" y="2944"/>
                  </a:lnTo>
                  <a:lnTo>
                    <a:pt x="168" y="2987"/>
                  </a:lnTo>
                  <a:lnTo>
                    <a:pt x="182" y="3029"/>
                  </a:lnTo>
                  <a:lnTo>
                    <a:pt x="201" y="3066"/>
                  </a:lnTo>
                  <a:lnTo>
                    <a:pt x="227" y="3097"/>
                  </a:lnTo>
                  <a:lnTo>
                    <a:pt x="260" y="3123"/>
                  </a:lnTo>
                  <a:lnTo>
                    <a:pt x="297" y="3144"/>
                  </a:lnTo>
                  <a:lnTo>
                    <a:pt x="337" y="3157"/>
                  </a:lnTo>
                  <a:lnTo>
                    <a:pt x="381" y="3160"/>
                  </a:lnTo>
                  <a:lnTo>
                    <a:pt x="902" y="3160"/>
                  </a:lnTo>
                  <a:lnTo>
                    <a:pt x="892" y="3075"/>
                  </a:lnTo>
                  <a:lnTo>
                    <a:pt x="869" y="2991"/>
                  </a:lnTo>
                  <a:lnTo>
                    <a:pt x="840" y="2911"/>
                  </a:lnTo>
                  <a:lnTo>
                    <a:pt x="799" y="2837"/>
                  </a:lnTo>
                  <a:lnTo>
                    <a:pt x="754" y="2768"/>
                  </a:lnTo>
                  <a:lnTo>
                    <a:pt x="698" y="2703"/>
                  </a:lnTo>
                  <a:lnTo>
                    <a:pt x="639" y="2647"/>
                  </a:lnTo>
                  <a:lnTo>
                    <a:pt x="571" y="2597"/>
                  </a:lnTo>
                  <a:lnTo>
                    <a:pt x="497" y="2555"/>
                  </a:lnTo>
                  <a:lnTo>
                    <a:pt x="421" y="2520"/>
                  </a:lnTo>
                  <a:lnTo>
                    <a:pt x="339" y="2496"/>
                  </a:lnTo>
                  <a:lnTo>
                    <a:pt x="253" y="2480"/>
                  </a:lnTo>
                  <a:lnTo>
                    <a:pt x="164" y="2475"/>
                  </a:lnTo>
                  <a:close/>
                  <a:moveTo>
                    <a:pt x="5596" y="2450"/>
                  </a:moveTo>
                  <a:lnTo>
                    <a:pt x="5514" y="2471"/>
                  </a:lnTo>
                  <a:lnTo>
                    <a:pt x="5435" y="2501"/>
                  </a:lnTo>
                  <a:lnTo>
                    <a:pt x="5362" y="2539"/>
                  </a:lnTo>
                  <a:lnTo>
                    <a:pt x="5294" y="2586"/>
                  </a:lnTo>
                  <a:lnTo>
                    <a:pt x="5231" y="2639"/>
                  </a:lnTo>
                  <a:lnTo>
                    <a:pt x="5174" y="2698"/>
                  </a:lnTo>
                  <a:lnTo>
                    <a:pt x="5125" y="2764"/>
                  </a:lnTo>
                  <a:lnTo>
                    <a:pt x="5081" y="2834"/>
                  </a:lnTo>
                  <a:lnTo>
                    <a:pt x="5048" y="2911"/>
                  </a:lnTo>
                  <a:lnTo>
                    <a:pt x="5022" y="2991"/>
                  </a:lnTo>
                  <a:lnTo>
                    <a:pt x="5004" y="3075"/>
                  </a:lnTo>
                  <a:lnTo>
                    <a:pt x="4997" y="3160"/>
                  </a:lnTo>
                  <a:lnTo>
                    <a:pt x="5379" y="3160"/>
                  </a:lnTo>
                  <a:lnTo>
                    <a:pt x="5423" y="3157"/>
                  </a:lnTo>
                  <a:lnTo>
                    <a:pt x="5463" y="3144"/>
                  </a:lnTo>
                  <a:lnTo>
                    <a:pt x="5500" y="3123"/>
                  </a:lnTo>
                  <a:lnTo>
                    <a:pt x="5533" y="3097"/>
                  </a:lnTo>
                  <a:lnTo>
                    <a:pt x="5559" y="3066"/>
                  </a:lnTo>
                  <a:lnTo>
                    <a:pt x="5578" y="3029"/>
                  </a:lnTo>
                  <a:lnTo>
                    <a:pt x="5592" y="2987"/>
                  </a:lnTo>
                  <a:lnTo>
                    <a:pt x="5596" y="2944"/>
                  </a:lnTo>
                  <a:lnTo>
                    <a:pt x="5596" y="2450"/>
                  </a:lnTo>
                  <a:close/>
                  <a:moveTo>
                    <a:pt x="2936" y="1737"/>
                  </a:moveTo>
                  <a:lnTo>
                    <a:pt x="2936" y="1917"/>
                  </a:lnTo>
                  <a:lnTo>
                    <a:pt x="2964" y="1911"/>
                  </a:lnTo>
                  <a:lnTo>
                    <a:pt x="2986" y="1899"/>
                  </a:lnTo>
                  <a:lnTo>
                    <a:pt x="3004" y="1882"/>
                  </a:lnTo>
                  <a:lnTo>
                    <a:pt x="3014" y="1857"/>
                  </a:lnTo>
                  <a:lnTo>
                    <a:pt x="3018" y="1828"/>
                  </a:lnTo>
                  <a:lnTo>
                    <a:pt x="3016" y="1805"/>
                  </a:lnTo>
                  <a:lnTo>
                    <a:pt x="3007" y="1786"/>
                  </a:lnTo>
                  <a:lnTo>
                    <a:pt x="2995" y="1768"/>
                  </a:lnTo>
                  <a:lnTo>
                    <a:pt x="2978" y="1756"/>
                  </a:lnTo>
                  <a:lnTo>
                    <a:pt x="2959" y="1746"/>
                  </a:lnTo>
                  <a:lnTo>
                    <a:pt x="2936" y="1737"/>
                  </a:lnTo>
                  <a:close/>
                  <a:moveTo>
                    <a:pt x="2857" y="1388"/>
                  </a:moveTo>
                  <a:lnTo>
                    <a:pt x="2836" y="1392"/>
                  </a:lnTo>
                  <a:lnTo>
                    <a:pt x="2819" y="1400"/>
                  </a:lnTo>
                  <a:lnTo>
                    <a:pt x="2801" y="1411"/>
                  </a:lnTo>
                  <a:lnTo>
                    <a:pt x="2789" y="1427"/>
                  </a:lnTo>
                  <a:lnTo>
                    <a:pt x="2781" y="1446"/>
                  </a:lnTo>
                  <a:lnTo>
                    <a:pt x="2779" y="1468"/>
                  </a:lnTo>
                  <a:lnTo>
                    <a:pt x="2782" y="1495"/>
                  </a:lnTo>
                  <a:lnTo>
                    <a:pt x="2793" y="1516"/>
                  </a:lnTo>
                  <a:lnTo>
                    <a:pt x="2808" y="1531"/>
                  </a:lnTo>
                  <a:lnTo>
                    <a:pt x="2831" y="1543"/>
                  </a:lnTo>
                  <a:lnTo>
                    <a:pt x="2857" y="1552"/>
                  </a:lnTo>
                  <a:lnTo>
                    <a:pt x="2857" y="1388"/>
                  </a:lnTo>
                  <a:close/>
                  <a:moveTo>
                    <a:pt x="2857" y="1165"/>
                  </a:moveTo>
                  <a:lnTo>
                    <a:pt x="2939" y="1165"/>
                  </a:lnTo>
                  <a:lnTo>
                    <a:pt x="2939" y="1242"/>
                  </a:lnTo>
                  <a:lnTo>
                    <a:pt x="2992" y="1247"/>
                  </a:lnTo>
                  <a:lnTo>
                    <a:pt x="3046" y="1257"/>
                  </a:lnTo>
                  <a:lnTo>
                    <a:pt x="3098" y="1273"/>
                  </a:lnTo>
                  <a:lnTo>
                    <a:pt x="3149" y="1298"/>
                  </a:lnTo>
                  <a:lnTo>
                    <a:pt x="3194" y="1327"/>
                  </a:lnTo>
                  <a:lnTo>
                    <a:pt x="3084" y="1451"/>
                  </a:lnTo>
                  <a:lnTo>
                    <a:pt x="3053" y="1427"/>
                  </a:lnTo>
                  <a:lnTo>
                    <a:pt x="3016" y="1407"/>
                  </a:lnTo>
                  <a:lnTo>
                    <a:pt x="2978" y="1395"/>
                  </a:lnTo>
                  <a:lnTo>
                    <a:pt x="2939" y="1390"/>
                  </a:lnTo>
                  <a:lnTo>
                    <a:pt x="2939" y="1571"/>
                  </a:lnTo>
                  <a:lnTo>
                    <a:pt x="2973" y="1582"/>
                  </a:lnTo>
                  <a:lnTo>
                    <a:pt x="3006" y="1592"/>
                  </a:lnTo>
                  <a:lnTo>
                    <a:pt x="3037" y="1606"/>
                  </a:lnTo>
                  <a:lnTo>
                    <a:pt x="3069" y="1620"/>
                  </a:lnTo>
                  <a:lnTo>
                    <a:pt x="3098" y="1638"/>
                  </a:lnTo>
                  <a:lnTo>
                    <a:pt x="3126" y="1659"/>
                  </a:lnTo>
                  <a:lnTo>
                    <a:pt x="3149" y="1681"/>
                  </a:lnTo>
                  <a:lnTo>
                    <a:pt x="3170" y="1709"/>
                  </a:lnTo>
                  <a:lnTo>
                    <a:pt x="3184" y="1740"/>
                  </a:lnTo>
                  <a:lnTo>
                    <a:pt x="3194" y="1777"/>
                  </a:lnTo>
                  <a:lnTo>
                    <a:pt x="3198" y="1819"/>
                  </a:lnTo>
                  <a:lnTo>
                    <a:pt x="3194" y="1866"/>
                  </a:lnTo>
                  <a:lnTo>
                    <a:pt x="3182" y="1908"/>
                  </a:lnTo>
                  <a:lnTo>
                    <a:pt x="3166" y="1945"/>
                  </a:lnTo>
                  <a:lnTo>
                    <a:pt x="3144" y="1976"/>
                  </a:lnTo>
                  <a:lnTo>
                    <a:pt x="3116" y="2002"/>
                  </a:lnTo>
                  <a:lnTo>
                    <a:pt x="3084" y="2025"/>
                  </a:lnTo>
                  <a:lnTo>
                    <a:pt x="3051" y="2042"/>
                  </a:lnTo>
                  <a:lnTo>
                    <a:pt x="3014" y="2054"/>
                  </a:lnTo>
                  <a:lnTo>
                    <a:pt x="2974" y="2063"/>
                  </a:lnTo>
                  <a:lnTo>
                    <a:pt x="2936" y="2067"/>
                  </a:lnTo>
                  <a:lnTo>
                    <a:pt x="2936" y="2149"/>
                  </a:lnTo>
                  <a:lnTo>
                    <a:pt x="2852" y="2149"/>
                  </a:lnTo>
                  <a:lnTo>
                    <a:pt x="2852" y="2067"/>
                  </a:lnTo>
                  <a:lnTo>
                    <a:pt x="2801" y="2061"/>
                  </a:lnTo>
                  <a:lnTo>
                    <a:pt x="2753" y="2053"/>
                  </a:lnTo>
                  <a:lnTo>
                    <a:pt x="2704" y="2039"/>
                  </a:lnTo>
                  <a:lnTo>
                    <a:pt x="2657" y="2018"/>
                  </a:lnTo>
                  <a:lnTo>
                    <a:pt x="2611" y="1993"/>
                  </a:lnTo>
                  <a:lnTo>
                    <a:pt x="2571" y="1962"/>
                  </a:lnTo>
                  <a:lnTo>
                    <a:pt x="2691" y="1838"/>
                  </a:lnTo>
                  <a:lnTo>
                    <a:pt x="2718" y="1863"/>
                  </a:lnTo>
                  <a:lnTo>
                    <a:pt x="2751" y="1883"/>
                  </a:lnTo>
                  <a:lnTo>
                    <a:pt x="2786" y="1901"/>
                  </a:lnTo>
                  <a:lnTo>
                    <a:pt x="2819" y="1911"/>
                  </a:lnTo>
                  <a:lnTo>
                    <a:pt x="2852" y="1915"/>
                  </a:lnTo>
                  <a:lnTo>
                    <a:pt x="2852" y="1718"/>
                  </a:lnTo>
                  <a:lnTo>
                    <a:pt x="2814" y="1706"/>
                  </a:lnTo>
                  <a:lnTo>
                    <a:pt x="2775" y="1693"/>
                  </a:lnTo>
                  <a:lnTo>
                    <a:pt x="2740" y="1679"/>
                  </a:lnTo>
                  <a:lnTo>
                    <a:pt x="2709" y="1662"/>
                  </a:lnTo>
                  <a:lnTo>
                    <a:pt x="2679" y="1643"/>
                  </a:lnTo>
                  <a:lnTo>
                    <a:pt x="2655" y="1620"/>
                  </a:lnTo>
                  <a:lnTo>
                    <a:pt x="2634" y="1592"/>
                  </a:lnTo>
                  <a:lnTo>
                    <a:pt x="2618" y="1561"/>
                  </a:lnTo>
                  <a:lnTo>
                    <a:pt x="2608" y="1522"/>
                  </a:lnTo>
                  <a:lnTo>
                    <a:pt x="2604" y="1481"/>
                  </a:lnTo>
                  <a:lnTo>
                    <a:pt x="2608" y="1439"/>
                  </a:lnTo>
                  <a:lnTo>
                    <a:pt x="2620" y="1400"/>
                  </a:lnTo>
                  <a:lnTo>
                    <a:pt x="2637" y="1366"/>
                  </a:lnTo>
                  <a:lnTo>
                    <a:pt x="2660" y="1334"/>
                  </a:lnTo>
                  <a:lnTo>
                    <a:pt x="2686" y="1308"/>
                  </a:lnTo>
                  <a:lnTo>
                    <a:pt x="2718" y="1287"/>
                  </a:lnTo>
                  <a:lnTo>
                    <a:pt x="2751" y="1270"/>
                  </a:lnTo>
                  <a:lnTo>
                    <a:pt x="2786" y="1256"/>
                  </a:lnTo>
                  <a:lnTo>
                    <a:pt x="2821" y="1247"/>
                  </a:lnTo>
                  <a:lnTo>
                    <a:pt x="2857" y="1243"/>
                  </a:lnTo>
                  <a:lnTo>
                    <a:pt x="2857" y="1165"/>
                  </a:lnTo>
                  <a:close/>
                  <a:moveTo>
                    <a:pt x="2880" y="923"/>
                  </a:moveTo>
                  <a:lnTo>
                    <a:pt x="2794" y="926"/>
                  </a:lnTo>
                  <a:lnTo>
                    <a:pt x="2711" y="942"/>
                  </a:lnTo>
                  <a:lnTo>
                    <a:pt x="2630" y="964"/>
                  </a:lnTo>
                  <a:lnTo>
                    <a:pt x="2554" y="998"/>
                  </a:lnTo>
                  <a:lnTo>
                    <a:pt x="2484" y="1038"/>
                  </a:lnTo>
                  <a:lnTo>
                    <a:pt x="2417" y="1085"/>
                  </a:lnTo>
                  <a:lnTo>
                    <a:pt x="2356" y="1139"/>
                  </a:lnTo>
                  <a:lnTo>
                    <a:pt x="2302" y="1200"/>
                  </a:lnTo>
                  <a:lnTo>
                    <a:pt x="2255" y="1266"/>
                  </a:lnTo>
                  <a:lnTo>
                    <a:pt x="2215" y="1338"/>
                  </a:lnTo>
                  <a:lnTo>
                    <a:pt x="2182" y="1413"/>
                  </a:lnTo>
                  <a:lnTo>
                    <a:pt x="2159" y="1493"/>
                  </a:lnTo>
                  <a:lnTo>
                    <a:pt x="2143" y="1577"/>
                  </a:lnTo>
                  <a:lnTo>
                    <a:pt x="2138" y="1662"/>
                  </a:lnTo>
                  <a:lnTo>
                    <a:pt x="2143" y="1749"/>
                  </a:lnTo>
                  <a:lnTo>
                    <a:pt x="2159" y="1831"/>
                  </a:lnTo>
                  <a:lnTo>
                    <a:pt x="2182" y="1911"/>
                  </a:lnTo>
                  <a:lnTo>
                    <a:pt x="2215" y="1988"/>
                  </a:lnTo>
                  <a:lnTo>
                    <a:pt x="2255" y="2060"/>
                  </a:lnTo>
                  <a:lnTo>
                    <a:pt x="2302" y="2124"/>
                  </a:lnTo>
                  <a:lnTo>
                    <a:pt x="2356" y="2185"/>
                  </a:lnTo>
                  <a:lnTo>
                    <a:pt x="2417" y="2239"/>
                  </a:lnTo>
                  <a:lnTo>
                    <a:pt x="2484" y="2286"/>
                  </a:lnTo>
                  <a:lnTo>
                    <a:pt x="2554" y="2326"/>
                  </a:lnTo>
                  <a:lnTo>
                    <a:pt x="2630" y="2360"/>
                  </a:lnTo>
                  <a:lnTo>
                    <a:pt x="2711" y="2382"/>
                  </a:lnTo>
                  <a:lnTo>
                    <a:pt x="2794" y="2398"/>
                  </a:lnTo>
                  <a:lnTo>
                    <a:pt x="2880" y="2403"/>
                  </a:lnTo>
                  <a:lnTo>
                    <a:pt x="2966" y="2398"/>
                  </a:lnTo>
                  <a:lnTo>
                    <a:pt x="3049" y="2382"/>
                  </a:lnTo>
                  <a:lnTo>
                    <a:pt x="3130" y="2360"/>
                  </a:lnTo>
                  <a:lnTo>
                    <a:pt x="3206" y="2326"/>
                  </a:lnTo>
                  <a:lnTo>
                    <a:pt x="3276" y="2286"/>
                  </a:lnTo>
                  <a:lnTo>
                    <a:pt x="3343" y="2239"/>
                  </a:lnTo>
                  <a:lnTo>
                    <a:pt x="3404" y="2185"/>
                  </a:lnTo>
                  <a:lnTo>
                    <a:pt x="3458" y="2124"/>
                  </a:lnTo>
                  <a:lnTo>
                    <a:pt x="3505" y="2060"/>
                  </a:lnTo>
                  <a:lnTo>
                    <a:pt x="3545" y="1988"/>
                  </a:lnTo>
                  <a:lnTo>
                    <a:pt x="3578" y="1911"/>
                  </a:lnTo>
                  <a:lnTo>
                    <a:pt x="3601" y="1831"/>
                  </a:lnTo>
                  <a:lnTo>
                    <a:pt x="3617" y="1749"/>
                  </a:lnTo>
                  <a:lnTo>
                    <a:pt x="3622" y="1662"/>
                  </a:lnTo>
                  <a:lnTo>
                    <a:pt x="3617" y="1577"/>
                  </a:lnTo>
                  <a:lnTo>
                    <a:pt x="3601" y="1493"/>
                  </a:lnTo>
                  <a:lnTo>
                    <a:pt x="3578" y="1413"/>
                  </a:lnTo>
                  <a:lnTo>
                    <a:pt x="3545" y="1338"/>
                  </a:lnTo>
                  <a:lnTo>
                    <a:pt x="3505" y="1266"/>
                  </a:lnTo>
                  <a:lnTo>
                    <a:pt x="3458" y="1200"/>
                  </a:lnTo>
                  <a:lnTo>
                    <a:pt x="3404" y="1139"/>
                  </a:lnTo>
                  <a:lnTo>
                    <a:pt x="3343" y="1085"/>
                  </a:lnTo>
                  <a:lnTo>
                    <a:pt x="3276" y="1038"/>
                  </a:lnTo>
                  <a:lnTo>
                    <a:pt x="3206" y="998"/>
                  </a:lnTo>
                  <a:lnTo>
                    <a:pt x="3130" y="964"/>
                  </a:lnTo>
                  <a:lnTo>
                    <a:pt x="3049" y="942"/>
                  </a:lnTo>
                  <a:lnTo>
                    <a:pt x="2966" y="926"/>
                  </a:lnTo>
                  <a:lnTo>
                    <a:pt x="2880" y="923"/>
                  </a:lnTo>
                  <a:close/>
                  <a:moveTo>
                    <a:pt x="2880" y="759"/>
                  </a:moveTo>
                  <a:lnTo>
                    <a:pt x="2978" y="764"/>
                  </a:lnTo>
                  <a:lnTo>
                    <a:pt x="3074" y="780"/>
                  </a:lnTo>
                  <a:lnTo>
                    <a:pt x="3166" y="804"/>
                  </a:lnTo>
                  <a:lnTo>
                    <a:pt x="3254" y="839"/>
                  </a:lnTo>
                  <a:lnTo>
                    <a:pt x="3336" y="882"/>
                  </a:lnTo>
                  <a:lnTo>
                    <a:pt x="3414" y="933"/>
                  </a:lnTo>
                  <a:lnTo>
                    <a:pt x="3486" y="991"/>
                  </a:lnTo>
                  <a:lnTo>
                    <a:pt x="3552" y="1057"/>
                  </a:lnTo>
                  <a:lnTo>
                    <a:pt x="3610" y="1128"/>
                  </a:lnTo>
                  <a:lnTo>
                    <a:pt x="3662" y="1207"/>
                  </a:lnTo>
                  <a:lnTo>
                    <a:pt x="3704" y="1289"/>
                  </a:lnTo>
                  <a:lnTo>
                    <a:pt x="3739" y="1376"/>
                  </a:lnTo>
                  <a:lnTo>
                    <a:pt x="3763" y="1468"/>
                  </a:lnTo>
                  <a:lnTo>
                    <a:pt x="3779" y="1564"/>
                  </a:lnTo>
                  <a:lnTo>
                    <a:pt x="3784" y="1662"/>
                  </a:lnTo>
                  <a:lnTo>
                    <a:pt x="3779" y="1761"/>
                  </a:lnTo>
                  <a:lnTo>
                    <a:pt x="3763" y="1856"/>
                  </a:lnTo>
                  <a:lnTo>
                    <a:pt x="3739" y="1948"/>
                  </a:lnTo>
                  <a:lnTo>
                    <a:pt x="3704" y="2035"/>
                  </a:lnTo>
                  <a:lnTo>
                    <a:pt x="3662" y="2119"/>
                  </a:lnTo>
                  <a:lnTo>
                    <a:pt x="3610" y="2196"/>
                  </a:lnTo>
                  <a:lnTo>
                    <a:pt x="3552" y="2267"/>
                  </a:lnTo>
                  <a:lnTo>
                    <a:pt x="3486" y="2333"/>
                  </a:lnTo>
                  <a:lnTo>
                    <a:pt x="3414" y="2391"/>
                  </a:lnTo>
                  <a:lnTo>
                    <a:pt x="3336" y="2443"/>
                  </a:lnTo>
                  <a:lnTo>
                    <a:pt x="3254" y="2485"/>
                  </a:lnTo>
                  <a:lnTo>
                    <a:pt x="3166" y="2520"/>
                  </a:lnTo>
                  <a:lnTo>
                    <a:pt x="3074" y="2546"/>
                  </a:lnTo>
                  <a:lnTo>
                    <a:pt x="2978" y="2560"/>
                  </a:lnTo>
                  <a:lnTo>
                    <a:pt x="2880" y="2567"/>
                  </a:lnTo>
                  <a:lnTo>
                    <a:pt x="2782" y="2560"/>
                  </a:lnTo>
                  <a:lnTo>
                    <a:pt x="2686" y="2546"/>
                  </a:lnTo>
                  <a:lnTo>
                    <a:pt x="2594" y="2520"/>
                  </a:lnTo>
                  <a:lnTo>
                    <a:pt x="2506" y="2485"/>
                  </a:lnTo>
                  <a:lnTo>
                    <a:pt x="2424" y="2443"/>
                  </a:lnTo>
                  <a:lnTo>
                    <a:pt x="2346" y="2391"/>
                  </a:lnTo>
                  <a:lnTo>
                    <a:pt x="2274" y="2333"/>
                  </a:lnTo>
                  <a:lnTo>
                    <a:pt x="2208" y="2267"/>
                  </a:lnTo>
                  <a:lnTo>
                    <a:pt x="2150" y="2196"/>
                  </a:lnTo>
                  <a:lnTo>
                    <a:pt x="2098" y="2119"/>
                  </a:lnTo>
                  <a:lnTo>
                    <a:pt x="2056" y="2035"/>
                  </a:lnTo>
                  <a:lnTo>
                    <a:pt x="2021" y="1948"/>
                  </a:lnTo>
                  <a:lnTo>
                    <a:pt x="1997" y="1856"/>
                  </a:lnTo>
                  <a:lnTo>
                    <a:pt x="1981" y="1761"/>
                  </a:lnTo>
                  <a:lnTo>
                    <a:pt x="1976" y="1662"/>
                  </a:lnTo>
                  <a:lnTo>
                    <a:pt x="1981" y="1564"/>
                  </a:lnTo>
                  <a:lnTo>
                    <a:pt x="1997" y="1468"/>
                  </a:lnTo>
                  <a:lnTo>
                    <a:pt x="2021" y="1376"/>
                  </a:lnTo>
                  <a:lnTo>
                    <a:pt x="2056" y="1289"/>
                  </a:lnTo>
                  <a:lnTo>
                    <a:pt x="2098" y="1207"/>
                  </a:lnTo>
                  <a:lnTo>
                    <a:pt x="2150" y="1128"/>
                  </a:lnTo>
                  <a:lnTo>
                    <a:pt x="2208" y="1057"/>
                  </a:lnTo>
                  <a:lnTo>
                    <a:pt x="2274" y="991"/>
                  </a:lnTo>
                  <a:lnTo>
                    <a:pt x="2346" y="933"/>
                  </a:lnTo>
                  <a:lnTo>
                    <a:pt x="2424" y="882"/>
                  </a:lnTo>
                  <a:lnTo>
                    <a:pt x="2506" y="839"/>
                  </a:lnTo>
                  <a:lnTo>
                    <a:pt x="2594" y="804"/>
                  </a:lnTo>
                  <a:lnTo>
                    <a:pt x="2686" y="780"/>
                  </a:lnTo>
                  <a:lnTo>
                    <a:pt x="2782" y="764"/>
                  </a:lnTo>
                  <a:lnTo>
                    <a:pt x="2880" y="759"/>
                  </a:lnTo>
                  <a:close/>
                  <a:moveTo>
                    <a:pt x="4922" y="164"/>
                  </a:moveTo>
                  <a:lnTo>
                    <a:pt x="4929" y="249"/>
                  </a:lnTo>
                  <a:lnTo>
                    <a:pt x="4947" y="331"/>
                  </a:lnTo>
                  <a:lnTo>
                    <a:pt x="4973" y="410"/>
                  </a:lnTo>
                  <a:lnTo>
                    <a:pt x="5006" y="483"/>
                  </a:lnTo>
                  <a:lnTo>
                    <a:pt x="5050" y="553"/>
                  </a:lnTo>
                  <a:lnTo>
                    <a:pt x="5098" y="617"/>
                  </a:lnTo>
                  <a:lnTo>
                    <a:pt x="5154" y="677"/>
                  </a:lnTo>
                  <a:lnTo>
                    <a:pt x="5215" y="729"/>
                  </a:lnTo>
                  <a:lnTo>
                    <a:pt x="5283" y="774"/>
                  </a:lnTo>
                  <a:lnTo>
                    <a:pt x="5355" y="811"/>
                  </a:lnTo>
                  <a:lnTo>
                    <a:pt x="5432" y="841"/>
                  </a:lnTo>
                  <a:lnTo>
                    <a:pt x="5512" y="863"/>
                  </a:lnTo>
                  <a:lnTo>
                    <a:pt x="5596" y="875"/>
                  </a:lnTo>
                  <a:lnTo>
                    <a:pt x="5596" y="380"/>
                  </a:lnTo>
                  <a:lnTo>
                    <a:pt x="5592" y="337"/>
                  </a:lnTo>
                  <a:lnTo>
                    <a:pt x="5578" y="296"/>
                  </a:lnTo>
                  <a:lnTo>
                    <a:pt x="5559" y="260"/>
                  </a:lnTo>
                  <a:lnTo>
                    <a:pt x="5533" y="227"/>
                  </a:lnTo>
                  <a:lnTo>
                    <a:pt x="5500" y="201"/>
                  </a:lnTo>
                  <a:lnTo>
                    <a:pt x="5463" y="181"/>
                  </a:lnTo>
                  <a:lnTo>
                    <a:pt x="5423" y="167"/>
                  </a:lnTo>
                  <a:lnTo>
                    <a:pt x="5379" y="164"/>
                  </a:lnTo>
                  <a:lnTo>
                    <a:pt x="4922" y="164"/>
                  </a:lnTo>
                  <a:close/>
                  <a:moveTo>
                    <a:pt x="991" y="164"/>
                  </a:moveTo>
                  <a:lnTo>
                    <a:pt x="993" y="169"/>
                  </a:lnTo>
                  <a:lnTo>
                    <a:pt x="993" y="176"/>
                  </a:lnTo>
                  <a:lnTo>
                    <a:pt x="988" y="276"/>
                  </a:lnTo>
                  <a:lnTo>
                    <a:pt x="970" y="373"/>
                  </a:lnTo>
                  <a:lnTo>
                    <a:pt x="946" y="466"/>
                  </a:lnTo>
                  <a:lnTo>
                    <a:pt x="909" y="555"/>
                  </a:lnTo>
                  <a:lnTo>
                    <a:pt x="866" y="638"/>
                  </a:lnTo>
                  <a:lnTo>
                    <a:pt x="813" y="717"/>
                  </a:lnTo>
                  <a:lnTo>
                    <a:pt x="752" y="788"/>
                  </a:lnTo>
                  <a:lnTo>
                    <a:pt x="684" y="855"/>
                  </a:lnTo>
                  <a:lnTo>
                    <a:pt x="611" y="914"/>
                  </a:lnTo>
                  <a:lnTo>
                    <a:pt x="531" y="964"/>
                  </a:lnTo>
                  <a:lnTo>
                    <a:pt x="445" y="1006"/>
                  </a:lnTo>
                  <a:lnTo>
                    <a:pt x="356" y="1039"/>
                  </a:lnTo>
                  <a:lnTo>
                    <a:pt x="262" y="1062"/>
                  </a:lnTo>
                  <a:lnTo>
                    <a:pt x="164" y="1076"/>
                  </a:lnTo>
                  <a:lnTo>
                    <a:pt x="164" y="2311"/>
                  </a:lnTo>
                  <a:lnTo>
                    <a:pt x="164" y="2311"/>
                  </a:lnTo>
                  <a:lnTo>
                    <a:pt x="260" y="2316"/>
                  </a:lnTo>
                  <a:lnTo>
                    <a:pt x="351" y="2330"/>
                  </a:lnTo>
                  <a:lnTo>
                    <a:pt x="440" y="2354"/>
                  </a:lnTo>
                  <a:lnTo>
                    <a:pt x="525" y="2386"/>
                  </a:lnTo>
                  <a:lnTo>
                    <a:pt x="606" y="2426"/>
                  </a:lnTo>
                  <a:lnTo>
                    <a:pt x="681" y="2475"/>
                  </a:lnTo>
                  <a:lnTo>
                    <a:pt x="752" y="2529"/>
                  </a:lnTo>
                  <a:lnTo>
                    <a:pt x="817" y="2590"/>
                  </a:lnTo>
                  <a:lnTo>
                    <a:pt x="874" y="2658"/>
                  </a:lnTo>
                  <a:lnTo>
                    <a:pt x="927" y="2731"/>
                  </a:lnTo>
                  <a:lnTo>
                    <a:pt x="970" y="2808"/>
                  </a:lnTo>
                  <a:lnTo>
                    <a:pt x="1007" y="2891"/>
                  </a:lnTo>
                  <a:lnTo>
                    <a:pt x="1037" y="2977"/>
                  </a:lnTo>
                  <a:lnTo>
                    <a:pt x="1056" y="3068"/>
                  </a:lnTo>
                  <a:lnTo>
                    <a:pt x="1066" y="3160"/>
                  </a:lnTo>
                  <a:lnTo>
                    <a:pt x="4833" y="3160"/>
                  </a:lnTo>
                  <a:lnTo>
                    <a:pt x="4840" y="3068"/>
                  </a:lnTo>
                  <a:lnTo>
                    <a:pt x="4856" y="2977"/>
                  </a:lnTo>
                  <a:lnTo>
                    <a:pt x="4880" y="2890"/>
                  </a:lnTo>
                  <a:lnTo>
                    <a:pt x="4913" y="2806"/>
                  </a:lnTo>
                  <a:lnTo>
                    <a:pt x="4954" y="2726"/>
                  </a:lnTo>
                  <a:lnTo>
                    <a:pt x="5002" y="2651"/>
                  </a:lnTo>
                  <a:lnTo>
                    <a:pt x="5058" y="2583"/>
                  </a:lnTo>
                  <a:lnTo>
                    <a:pt x="5119" y="2518"/>
                  </a:lnTo>
                  <a:lnTo>
                    <a:pt x="5187" y="2461"/>
                  </a:lnTo>
                  <a:lnTo>
                    <a:pt x="5259" y="2410"/>
                  </a:lnTo>
                  <a:lnTo>
                    <a:pt x="5338" y="2367"/>
                  </a:lnTo>
                  <a:lnTo>
                    <a:pt x="5420" y="2332"/>
                  </a:lnTo>
                  <a:lnTo>
                    <a:pt x="5507" y="2304"/>
                  </a:lnTo>
                  <a:lnTo>
                    <a:pt x="5596" y="2285"/>
                  </a:lnTo>
                  <a:lnTo>
                    <a:pt x="5596" y="1039"/>
                  </a:lnTo>
                  <a:lnTo>
                    <a:pt x="5498" y="1027"/>
                  </a:lnTo>
                  <a:lnTo>
                    <a:pt x="5406" y="1005"/>
                  </a:lnTo>
                  <a:lnTo>
                    <a:pt x="5317" y="973"/>
                  </a:lnTo>
                  <a:lnTo>
                    <a:pt x="5231" y="931"/>
                  </a:lnTo>
                  <a:lnTo>
                    <a:pt x="5151" y="884"/>
                  </a:lnTo>
                  <a:lnTo>
                    <a:pt x="5078" y="827"/>
                  </a:lnTo>
                  <a:lnTo>
                    <a:pt x="5009" y="764"/>
                  </a:lnTo>
                  <a:lnTo>
                    <a:pt x="4948" y="692"/>
                  </a:lnTo>
                  <a:lnTo>
                    <a:pt x="4894" y="616"/>
                  </a:lnTo>
                  <a:lnTo>
                    <a:pt x="4849" y="534"/>
                  </a:lnTo>
                  <a:lnTo>
                    <a:pt x="4812" y="448"/>
                  </a:lnTo>
                  <a:lnTo>
                    <a:pt x="4784" y="356"/>
                  </a:lnTo>
                  <a:lnTo>
                    <a:pt x="4765" y="262"/>
                  </a:lnTo>
                  <a:lnTo>
                    <a:pt x="4758" y="164"/>
                  </a:lnTo>
                  <a:lnTo>
                    <a:pt x="991" y="164"/>
                  </a:lnTo>
                  <a:close/>
                  <a:moveTo>
                    <a:pt x="381" y="164"/>
                  </a:moveTo>
                  <a:lnTo>
                    <a:pt x="337" y="167"/>
                  </a:lnTo>
                  <a:lnTo>
                    <a:pt x="297" y="181"/>
                  </a:lnTo>
                  <a:lnTo>
                    <a:pt x="260" y="201"/>
                  </a:lnTo>
                  <a:lnTo>
                    <a:pt x="227" y="227"/>
                  </a:lnTo>
                  <a:lnTo>
                    <a:pt x="201" y="260"/>
                  </a:lnTo>
                  <a:lnTo>
                    <a:pt x="182" y="296"/>
                  </a:lnTo>
                  <a:lnTo>
                    <a:pt x="168" y="337"/>
                  </a:lnTo>
                  <a:lnTo>
                    <a:pt x="164" y="380"/>
                  </a:lnTo>
                  <a:lnTo>
                    <a:pt x="164" y="912"/>
                  </a:lnTo>
                  <a:lnTo>
                    <a:pt x="248" y="898"/>
                  </a:lnTo>
                  <a:lnTo>
                    <a:pt x="330" y="875"/>
                  </a:lnTo>
                  <a:lnTo>
                    <a:pt x="407" y="844"/>
                  </a:lnTo>
                  <a:lnTo>
                    <a:pt x="478" y="804"/>
                  </a:lnTo>
                  <a:lnTo>
                    <a:pt x="546" y="757"/>
                  </a:lnTo>
                  <a:lnTo>
                    <a:pt x="607" y="703"/>
                  </a:lnTo>
                  <a:lnTo>
                    <a:pt x="663" y="642"/>
                  </a:lnTo>
                  <a:lnTo>
                    <a:pt x="712" y="576"/>
                  </a:lnTo>
                  <a:lnTo>
                    <a:pt x="752" y="504"/>
                  </a:lnTo>
                  <a:lnTo>
                    <a:pt x="785" y="427"/>
                  </a:lnTo>
                  <a:lnTo>
                    <a:pt x="810" y="347"/>
                  </a:lnTo>
                  <a:lnTo>
                    <a:pt x="824" y="263"/>
                  </a:lnTo>
                  <a:lnTo>
                    <a:pt x="829" y="176"/>
                  </a:lnTo>
                  <a:lnTo>
                    <a:pt x="829" y="169"/>
                  </a:lnTo>
                  <a:lnTo>
                    <a:pt x="829" y="164"/>
                  </a:lnTo>
                  <a:lnTo>
                    <a:pt x="381" y="164"/>
                  </a:lnTo>
                  <a:close/>
                  <a:moveTo>
                    <a:pt x="381" y="0"/>
                  </a:moveTo>
                  <a:lnTo>
                    <a:pt x="5379" y="0"/>
                  </a:lnTo>
                  <a:lnTo>
                    <a:pt x="5441" y="5"/>
                  </a:lnTo>
                  <a:lnTo>
                    <a:pt x="5500" y="19"/>
                  </a:lnTo>
                  <a:lnTo>
                    <a:pt x="5554" y="42"/>
                  </a:lnTo>
                  <a:lnTo>
                    <a:pt x="5605" y="73"/>
                  </a:lnTo>
                  <a:lnTo>
                    <a:pt x="5648" y="112"/>
                  </a:lnTo>
                  <a:lnTo>
                    <a:pt x="5687" y="155"/>
                  </a:lnTo>
                  <a:lnTo>
                    <a:pt x="5718" y="206"/>
                  </a:lnTo>
                  <a:lnTo>
                    <a:pt x="5741" y="260"/>
                  </a:lnTo>
                  <a:lnTo>
                    <a:pt x="5755" y="319"/>
                  </a:lnTo>
                  <a:lnTo>
                    <a:pt x="5760" y="380"/>
                  </a:lnTo>
                  <a:lnTo>
                    <a:pt x="5760" y="2944"/>
                  </a:lnTo>
                  <a:lnTo>
                    <a:pt x="5755" y="3007"/>
                  </a:lnTo>
                  <a:lnTo>
                    <a:pt x="5741" y="3064"/>
                  </a:lnTo>
                  <a:lnTo>
                    <a:pt x="5718" y="3118"/>
                  </a:lnTo>
                  <a:lnTo>
                    <a:pt x="5687" y="3169"/>
                  </a:lnTo>
                  <a:lnTo>
                    <a:pt x="5648" y="3212"/>
                  </a:lnTo>
                  <a:lnTo>
                    <a:pt x="5605" y="3251"/>
                  </a:lnTo>
                  <a:lnTo>
                    <a:pt x="5554" y="3282"/>
                  </a:lnTo>
                  <a:lnTo>
                    <a:pt x="5500" y="3305"/>
                  </a:lnTo>
                  <a:lnTo>
                    <a:pt x="5441" y="3319"/>
                  </a:lnTo>
                  <a:lnTo>
                    <a:pt x="5379" y="3324"/>
                  </a:lnTo>
                  <a:lnTo>
                    <a:pt x="381" y="3324"/>
                  </a:lnTo>
                  <a:lnTo>
                    <a:pt x="319" y="3319"/>
                  </a:lnTo>
                  <a:lnTo>
                    <a:pt x="260" y="3305"/>
                  </a:lnTo>
                  <a:lnTo>
                    <a:pt x="206" y="3282"/>
                  </a:lnTo>
                  <a:lnTo>
                    <a:pt x="155" y="3251"/>
                  </a:lnTo>
                  <a:lnTo>
                    <a:pt x="112" y="3212"/>
                  </a:lnTo>
                  <a:lnTo>
                    <a:pt x="73" y="3169"/>
                  </a:lnTo>
                  <a:lnTo>
                    <a:pt x="42" y="3118"/>
                  </a:lnTo>
                  <a:lnTo>
                    <a:pt x="19" y="3064"/>
                  </a:lnTo>
                  <a:lnTo>
                    <a:pt x="5" y="3007"/>
                  </a:lnTo>
                  <a:lnTo>
                    <a:pt x="0" y="2944"/>
                  </a:lnTo>
                  <a:lnTo>
                    <a:pt x="0" y="380"/>
                  </a:lnTo>
                  <a:lnTo>
                    <a:pt x="5" y="319"/>
                  </a:lnTo>
                  <a:lnTo>
                    <a:pt x="19" y="260"/>
                  </a:lnTo>
                  <a:lnTo>
                    <a:pt x="42" y="206"/>
                  </a:lnTo>
                  <a:lnTo>
                    <a:pt x="73" y="155"/>
                  </a:lnTo>
                  <a:lnTo>
                    <a:pt x="112" y="112"/>
                  </a:lnTo>
                  <a:lnTo>
                    <a:pt x="155" y="73"/>
                  </a:lnTo>
                  <a:lnTo>
                    <a:pt x="206" y="42"/>
                  </a:lnTo>
                  <a:lnTo>
                    <a:pt x="260" y="19"/>
                  </a:lnTo>
                  <a:lnTo>
                    <a:pt x="319" y="5"/>
                  </a:lnTo>
                  <a:lnTo>
                    <a:pt x="381"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45" name="TextBox 44">
              <a:extLst>
                <a:ext uri="{FF2B5EF4-FFF2-40B4-BE49-F238E27FC236}">
                  <a16:creationId xmlns:a16="http://schemas.microsoft.com/office/drawing/2014/main" id="{F24578C1-A598-1AB2-59A2-A08CFD386EE0}"/>
                </a:ext>
              </a:extLst>
            </p:cNvPr>
            <p:cNvSpPr txBox="1"/>
            <p:nvPr/>
          </p:nvSpPr>
          <p:spPr>
            <a:xfrm>
              <a:off x="3775924" y="2669989"/>
              <a:ext cx="2050402" cy="292388"/>
            </a:xfrm>
            <a:prstGeom prst="rect">
              <a:avLst/>
            </a:prstGeom>
            <a:noFill/>
          </p:spPr>
          <p:txBody>
            <a:bodyPr wrap="none" rtlCol="0">
              <a:spAutoFit/>
            </a:bodyPr>
            <a:lstStyle/>
            <a:p>
              <a:pPr algn="l"/>
              <a:r>
                <a:rPr lang="en-US" sz="3200">
                  <a:solidFill>
                    <a:schemeClr val="bg1"/>
                  </a:solidFill>
                </a:rPr>
                <a:t>real data is expensive</a:t>
              </a:r>
              <a:endParaRPr lang="en-IN" sz="3200" err="1">
                <a:solidFill>
                  <a:schemeClr val="bg1"/>
                </a:solidFill>
              </a:endParaRPr>
            </a:p>
          </p:txBody>
        </p:sp>
      </p:grpSp>
    </p:spTree>
    <p:custDataLst>
      <p:tags r:id="rId1"/>
    </p:custDataLst>
    <p:extLst>
      <p:ext uri="{BB962C8B-B14F-4D97-AF65-F5344CB8AC3E}">
        <p14:creationId xmlns:p14="http://schemas.microsoft.com/office/powerpoint/2010/main" val="1960513519"/>
      </p:ext>
    </p:extLst>
  </p:cSld>
  <p:clrMapOvr>
    <a:masterClrMapping/>
  </p:clrMapOvr>
  <mc:AlternateContent xmlns:mc="http://schemas.openxmlformats.org/markup-compatibility/2006" xmlns:p14="http://schemas.microsoft.com/office/powerpoint/2010/main">
    <mc:Choice Requires="p14">
      <p:transition spd="med" p14:dur="700" advTm="73883">
        <p:fade/>
      </p:transition>
    </mc:Choice>
    <mc:Fallback xmlns="">
      <p:transition spd="med" advTm="738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3A61-ABFB-070E-E66E-697EDA203E74}"/>
              </a:ext>
            </a:extLst>
          </p:cNvPr>
          <p:cNvSpPr>
            <a:spLocks noGrp="1"/>
          </p:cNvSpPr>
          <p:nvPr>
            <p:ph type="title"/>
          </p:nvPr>
        </p:nvSpPr>
        <p:spPr/>
        <p:txBody>
          <a:bodyPr/>
          <a:lstStyle/>
          <a:p>
            <a:r>
              <a:rPr lang="en-US" dirty="0"/>
              <a:t>Generative AI Sessions</a:t>
            </a:r>
          </a:p>
        </p:txBody>
      </p:sp>
      <p:sp>
        <p:nvSpPr>
          <p:cNvPr id="14" name="Rectangle: Rounded Corners 4">
            <a:extLst>
              <a:ext uri="{FF2B5EF4-FFF2-40B4-BE49-F238E27FC236}">
                <a16:creationId xmlns:a16="http://schemas.microsoft.com/office/drawing/2014/main" id="{B3F214FC-D6B3-79B1-F9CA-A633FAED9547}"/>
              </a:ext>
            </a:extLst>
          </p:cNvPr>
          <p:cNvSpPr/>
          <p:nvPr/>
        </p:nvSpPr>
        <p:spPr>
          <a:xfrm>
            <a:off x="1257300" y="7702626"/>
            <a:ext cx="7781504" cy="1067166"/>
          </a:xfrm>
          <a:prstGeom prst="roundRect">
            <a:avLst>
              <a:gd name="adj" fmla="val 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800" dirty="0">
                <a:solidFill>
                  <a:schemeClr val="tx1"/>
                </a:solidFill>
              </a:rPr>
              <a:t>Where Can You Best Focus Your Investment in Generative AI?</a:t>
            </a:r>
          </a:p>
        </p:txBody>
      </p:sp>
      <p:sp>
        <p:nvSpPr>
          <p:cNvPr id="15" name="Rectangle: Rounded Corners 14">
            <a:extLst>
              <a:ext uri="{FF2B5EF4-FFF2-40B4-BE49-F238E27FC236}">
                <a16:creationId xmlns:a16="http://schemas.microsoft.com/office/drawing/2014/main" id="{71FC9115-0E71-0C29-B1DD-B703A8B1F495}"/>
              </a:ext>
            </a:extLst>
          </p:cNvPr>
          <p:cNvSpPr/>
          <p:nvPr/>
        </p:nvSpPr>
        <p:spPr>
          <a:xfrm>
            <a:off x="1257300" y="6396093"/>
            <a:ext cx="7781504" cy="1067166"/>
          </a:xfrm>
          <a:prstGeom prst="roundRect">
            <a:avLst>
              <a:gd name="adj" fmla="val 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800" dirty="0">
                <a:solidFill>
                  <a:schemeClr val="tx1"/>
                </a:solidFill>
              </a:rPr>
              <a:t>Generative AI Based Digital Assistant for Warehouse Space Optimization with Nestle</a:t>
            </a:r>
          </a:p>
        </p:txBody>
      </p:sp>
      <p:sp>
        <p:nvSpPr>
          <p:cNvPr id="16" name="Rectangle: Rounded Corners 4">
            <a:extLst>
              <a:ext uri="{FF2B5EF4-FFF2-40B4-BE49-F238E27FC236}">
                <a16:creationId xmlns:a16="http://schemas.microsoft.com/office/drawing/2014/main" id="{D2ECA3E1-B557-A55B-C4AF-A457D9F23593}"/>
              </a:ext>
            </a:extLst>
          </p:cNvPr>
          <p:cNvSpPr/>
          <p:nvPr/>
        </p:nvSpPr>
        <p:spPr>
          <a:xfrm>
            <a:off x="1257300" y="5089561"/>
            <a:ext cx="7781504" cy="1067166"/>
          </a:xfrm>
          <a:prstGeom prst="roundRect">
            <a:avLst>
              <a:gd name="adj" fmla="val 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800" dirty="0">
                <a:solidFill>
                  <a:schemeClr val="tx1"/>
                </a:solidFill>
              </a:rPr>
              <a:t>SAS Intelligent Assistants: Generative AI Assistants to Help with Industry Workflows</a:t>
            </a:r>
          </a:p>
        </p:txBody>
      </p:sp>
      <p:sp>
        <p:nvSpPr>
          <p:cNvPr id="17" name="Rectangle: Rounded Corners 4">
            <a:extLst>
              <a:ext uri="{FF2B5EF4-FFF2-40B4-BE49-F238E27FC236}">
                <a16:creationId xmlns:a16="http://schemas.microsoft.com/office/drawing/2014/main" id="{7A47574D-3000-54E1-E40D-21420123B79E}"/>
              </a:ext>
            </a:extLst>
          </p:cNvPr>
          <p:cNvSpPr/>
          <p:nvPr/>
        </p:nvSpPr>
        <p:spPr>
          <a:xfrm>
            <a:off x="1257300" y="3783030"/>
            <a:ext cx="7781504" cy="1067166"/>
          </a:xfrm>
          <a:prstGeom prst="roundRect">
            <a:avLst>
              <a:gd name="adj" fmla="val 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800" dirty="0">
                <a:solidFill>
                  <a:schemeClr val="tx1"/>
                </a:solidFill>
              </a:rPr>
              <a:t>How to Use External Generative AI Tools and Services with SAS Viya Today</a:t>
            </a:r>
          </a:p>
        </p:txBody>
      </p:sp>
      <p:sp>
        <p:nvSpPr>
          <p:cNvPr id="18" name="Oval 17">
            <a:extLst>
              <a:ext uri="{FF2B5EF4-FFF2-40B4-BE49-F238E27FC236}">
                <a16:creationId xmlns:a16="http://schemas.microsoft.com/office/drawing/2014/main" id="{1F6566F0-D19C-1EC0-29F0-7AA7F89D6200}"/>
              </a:ext>
            </a:extLst>
          </p:cNvPr>
          <p:cNvSpPr/>
          <p:nvPr/>
        </p:nvSpPr>
        <p:spPr>
          <a:xfrm>
            <a:off x="763072" y="3969141"/>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9" name="Oval 18">
            <a:extLst>
              <a:ext uri="{FF2B5EF4-FFF2-40B4-BE49-F238E27FC236}">
                <a16:creationId xmlns:a16="http://schemas.microsoft.com/office/drawing/2014/main" id="{3B129575-40CF-DBEA-655E-4EB3E8397296}"/>
              </a:ext>
            </a:extLst>
          </p:cNvPr>
          <p:cNvSpPr/>
          <p:nvPr/>
        </p:nvSpPr>
        <p:spPr>
          <a:xfrm>
            <a:off x="763072" y="5275672"/>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0" name="Oval 19">
            <a:extLst>
              <a:ext uri="{FF2B5EF4-FFF2-40B4-BE49-F238E27FC236}">
                <a16:creationId xmlns:a16="http://schemas.microsoft.com/office/drawing/2014/main" id="{928DEFF8-D560-E4CF-C77D-B6123926AE72}"/>
              </a:ext>
            </a:extLst>
          </p:cNvPr>
          <p:cNvSpPr/>
          <p:nvPr/>
        </p:nvSpPr>
        <p:spPr>
          <a:xfrm>
            <a:off x="763072" y="6582202"/>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4</a:t>
            </a:r>
          </a:p>
        </p:txBody>
      </p:sp>
      <p:sp>
        <p:nvSpPr>
          <p:cNvPr id="21" name="Oval 20">
            <a:extLst>
              <a:ext uri="{FF2B5EF4-FFF2-40B4-BE49-F238E27FC236}">
                <a16:creationId xmlns:a16="http://schemas.microsoft.com/office/drawing/2014/main" id="{365F34F5-7326-0B37-EAC4-3CB5DAE4E0B7}"/>
              </a:ext>
            </a:extLst>
          </p:cNvPr>
          <p:cNvSpPr/>
          <p:nvPr/>
        </p:nvSpPr>
        <p:spPr>
          <a:xfrm>
            <a:off x="763072" y="7888734"/>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5</a:t>
            </a:r>
          </a:p>
        </p:txBody>
      </p:sp>
      <p:sp>
        <p:nvSpPr>
          <p:cNvPr id="22" name="Rectangle: Rounded Corners 4">
            <a:extLst>
              <a:ext uri="{FF2B5EF4-FFF2-40B4-BE49-F238E27FC236}">
                <a16:creationId xmlns:a16="http://schemas.microsoft.com/office/drawing/2014/main" id="{36F0C80F-F885-8B09-00D6-EB6BDE4AC6C1}"/>
              </a:ext>
            </a:extLst>
          </p:cNvPr>
          <p:cNvSpPr/>
          <p:nvPr/>
        </p:nvSpPr>
        <p:spPr>
          <a:xfrm>
            <a:off x="1257300" y="2476500"/>
            <a:ext cx="7781504" cy="1067166"/>
          </a:xfrm>
          <a:prstGeom prst="roundRect">
            <a:avLst>
              <a:gd name="adj" fmla="val 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b="1" dirty="0">
                <a:solidFill>
                  <a:schemeClr val="tx1"/>
                </a:solidFill>
              </a:rPr>
              <a:t>SAS Roadmap for Generative AI</a:t>
            </a:r>
          </a:p>
        </p:txBody>
      </p:sp>
      <p:sp>
        <p:nvSpPr>
          <p:cNvPr id="23" name="Oval 22">
            <a:extLst>
              <a:ext uri="{FF2B5EF4-FFF2-40B4-BE49-F238E27FC236}">
                <a16:creationId xmlns:a16="http://schemas.microsoft.com/office/drawing/2014/main" id="{5AB684B9-E335-A09C-F0E6-38663A673222}"/>
              </a:ext>
            </a:extLst>
          </p:cNvPr>
          <p:cNvSpPr/>
          <p:nvPr/>
        </p:nvSpPr>
        <p:spPr>
          <a:xfrm>
            <a:off x="763072" y="2662611"/>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 name="Rectangle 4">
            <a:extLst>
              <a:ext uri="{FF2B5EF4-FFF2-40B4-BE49-F238E27FC236}">
                <a16:creationId xmlns:a16="http://schemas.microsoft.com/office/drawing/2014/main" id="{1B42794F-9015-5E0F-5383-34AEC24C2BB9}"/>
              </a:ext>
            </a:extLst>
          </p:cNvPr>
          <p:cNvSpPr/>
          <p:nvPr/>
        </p:nvSpPr>
        <p:spPr>
          <a:xfrm>
            <a:off x="10058400" y="2476500"/>
            <a:ext cx="7781504" cy="6378856"/>
          </a:xfrm>
          <a:prstGeom prst="rect">
            <a:avLst/>
          </a:prstGeom>
          <a:solidFill>
            <a:srgbClr val="4398F9">
              <a:lumMod val="20000"/>
              <a:lumOff val="80000"/>
            </a:srgbClr>
          </a:solidFill>
          <a:ln w="12700" cap="flat" cmpd="sng" algn="ctr">
            <a:noFill/>
            <a:prstDash val="solid"/>
            <a:miter lim="800000"/>
          </a:ln>
          <a:effectLst/>
        </p:spPr>
        <p:txBody>
          <a:bodyPr rtlCol="0" anchor="ctr"/>
          <a:lstStyle/>
          <a:p>
            <a:pPr algn="ctr" defTabSz="914378">
              <a:defRPr/>
            </a:pPr>
            <a:endParaRPr lang="en-US" sz="1800" kern="0" dirty="0">
              <a:solidFill>
                <a:srgbClr val="FFFFFF"/>
              </a:solidFill>
              <a:latin typeface="Anova Light" panose="020B0403020203020204" pitchFamily="34" charset="0"/>
            </a:endParaRPr>
          </a:p>
        </p:txBody>
      </p:sp>
      <p:sp>
        <p:nvSpPr>
          <p:cNvPr id="8" name="Rectangle: Rounded Corners 7">
            <a:extLst>
              <a:ext uri="{FF2B5EF4-FFF2-40B4-BE49-F238E27FC236}">
                <a16:creationId xmlns:a16="http://schemas.microsoft.com/office/drawing/2014/main" id="{7C93AD42-0059-2794-A039-75E34E26FA18}"/>
              </a:ext>
            </a:extLst>
          </p:cNvPr>
          <p:cNvSpPr/>
          <p:nvPr/>
        </p:nvSpPr>
        <p:spPr>
          <a:xfrm>
            <a:off x="13298753" y="2352844"/>
            <a:ext cx="1300798" cy="247312"/>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914378">
              <a:defRPr/>
            </a:pPr>
            <a:endParaRPr lang="en-US" sz="1800" kern="0" dirty="0">
              <a:solidFill>
                <a:srgbClr val="FFFFFF"/>
              </a:solidFill>
              <a:latin typeface="Anova Light" panose="020B0403020203020204" pitchFamily="34" charset="0"/>
            </a:endParaRPr>
          </a:p>
        </p:txBody>
      </p:sp>
      <p:sp>
        <p:nvSpPr>
          <p:cNvPr id="26" name="Rectangle: Rounded Corners 4">
            <a:extLst>
              <a:ext uri="{FF2B5EF4-FFF2-40B4-BE49-F238E27FC236}">
                <a16:creationId xmlns:a16="http://schemas.microsoft.com/office/drawing/2014/main" id="{CAABB3F8-0FE1-0AE2-9CF8-61930E1B7197}"/>
              </a:ext>
            </a:extLst>
          </p:cNvPr>
          <p:cNvSpPr/>
          <p:nvPr/>
        </p:nvSpPr>
        <p:spPr>
          <a:xfrm>
            <a:off x="10708799" y="7702626"/>
            <a:ext cx="6321901" cy="106716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a:solidFill>
                  <a:schemeClr val="tx1"/>
                </a:solidFill>
              </a:rPr>
              <a:t>4/18/2024 @ 3:00 PM PST</a:t>
            </a:r>
          </a:p>
        </p:txBody>
      </p:sp>
      <p:sp>
        <p:nvSpPr>
          <p:cNvPr id="27" name="Rectangle: Rounded Corners 26">
            <a:extLst>
              <a:ext uri="{FF2B5EF4-FFF2-40B4-BE49-F238E27FC236}">
                <a16:creationId xmlns:a16="http://schemas.microsoft.com/office/drawing/2014/main" id="{78FCB290-1BB2-38F1-1EE2-6388C65C250D}"/>
              </a:ext>
            </a:extLst>
          </p:cNvPr>
          <p:cNvSpPr/>
          <p:nvPr/>
        </p:nvSpPr>
        <p:spPr>
          <a:xfrm>
            <a:off x="10708799" y="6396093"/>
            <a:ext cx="6816129" cy="106716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a:solidFill>
                  <a:schemeClr val="tx1"/>
                </a:solidFill>
              </a:rPr>
              <a:t>4/17/2024 @ 3:00 PM PST</a:t>
            </a:r>
          </a:p>
        </p:txBody>
      </p:sp>
      <p:sp>
        <p:nvSpPr>
          <p:cNvPr id="28" name="Rectangle: Rounded Corners 4">
            <a:extLst>
              <a:ext uri="{FF2B5EF4-FFF2-40B4-BE49-F238E27FC236}">
                <a16:creationId xmlns:a16="http://schemas.microsoft.com/office/drawing/2014/main" id="{1D4E22DA-884B-20B1-C89A-EAA8B2EEFC0D}"/>
              </a:ext>
            </a:extLst>
          </p:cNvPr>
          <p:cNvSpPr/>
          <p:nvPr/>
        </p:nvSpPr>
        <p:spPr>
          <a:xfrm>
            <a:off x="10708799" y="5089561"/>
            <a:ext cx="6321901" cy="106716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a:solidFill>
                  <a:schemeClr val="tx1"/>
                </a:solidFill>
              </a:rPr>
              <a:t>4/17/2024 @ 12:15 PM PST</a:t>
            </a:r>
          </a:p>
        </p:txBody>
      </p:sp>
      <p:sp>
        <p:nvSpPr>
          <p:cNvPr id="29" name="Rectangle: Rounded Corners 4">
            <a:extLst>
              <a:ext uri="{FF2B5EF4-FFF2-40B4-BE49-F238E27FC236}">
                <a16:creationId xmlns:a16="http://schemas.microsoft.com/office/drawing/2014/main" id="{BF4E9955-954F-8952-6B60-D54F4BAB2039}"/>
              </a:ext>
            </a:extLst>
          </p:cNvPr>
          <p:cNvSpPr/>
          <p:nvPr/>
        </p:nvSpPr>
        <p:spPr>
          <a:xfrm>
            <a:off x="10708799" y="3783030"/>
            <a:ext cx="6321901" cy="106716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a:solidFill>
                  <a:schemeClr val="tx1"/>
                </a:solidFill>
              </a:rPr>
              <a:t>4/14/2024 @ 11:15 AM PST</a:t>
            </a:r>
          </a:p>
        </p:txBody>
      </p:sp>
      <p:sp>
        <p:nvSpPr>
          <p:cNvPr id="30" name="Oval 29">
            <a:extLst>
              <a:ext uri="{FF2B5EF4-FFF2-40B4-BE49-F238E27FC236}">
                <a16:creationId xmlns:a16="http://schemas.microsoft.com/office/drawing/2014/main" id="{21E77513-CE5D-506E-6397-BF682501A1AE}"/>
              </a:ext>
            </a:extLst>
          </p:cNvPr>
          <p:cNvSpPr/>
          <p:nvPr/>
        </p:nvSpPr>
        <p:spPr>
          <a:xfrm>
            <a:off x="10214571" y="3969141"/>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1" name="Oval 30">
            <a:extLst>
              <a:ext uri="{FF2B5EF4-FFF2-40B4-BE49-F238E27FC236}">
                <a16:creationId xmlns:a16="http://schemas.microsoft.com/office/drawing/2014/main" id="{4E092766-1F75-9010-1C9B-235995B2D19F}"/>
              </a:ext>
            </a:extLst>
          </p:cNvPr>
          <p:cNvSpPr/>
          <p:nvPr/>
        </p:nvSpPr>
        <p:spPr>
          <a:xfrm>
            <a:off x="10214571" y="5275672"/>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1AD985A9-7AEF-FC17-3C91-4D4642106CAE}"/>
              </a:ext>
            </a:extLst>
          </p:cNvPr>
          <p:cNvSpPr/>
          <p:nvPr/>
        </p:nvSpPr>
        <p:spPr>
          <a:xfrm>
            <a:off x="10214571" y="6582202"/>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4</a:t>
            </a:r>
          </a:p>
        </p:txBody>
      </p:sp>
      <p:sp>
        <p:nvSpPr>
          <p:cNvPr id="33" name="Oval 32">
            <a:extLst>
              <a:ext uri="{FF2B5EF4-FFF2-40B4-BE49-F238E27FC236}">
                <a16:creationId xmlns:a16="http://schemas.microsoft.com/office/drawing/2014/main" id="{FFFE47ED-39F6-7A06-5A65-151266755DF7}"/>
              </a:ext>
            </a:extLst>
          </p:cNvPr>
          <p:cNvSpPr/>
          <p:nvPr/>
        </p:nvSpPr>
        <p:spPr>
          <a:xfrm>
            <a:off x="10214571" y="7888734"/>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5</a:t>
            </a:r>
          </a:p>
        </p:txBody>
      </p:sp>
      <p:sp>
        <p:nvSpPr>
          <p:cNvPr id="34" name="Rectangle: Rounded Corners 4">
            <a:extLst>
              <a:ext uri="{FF2B5EF4-FFF2-40B4-BE49-F238E27FC236}">
                <a16:creationId xmlns:a16="http://schemas.microsoft.com/office/drawing/2014/main" id="{3D7E27C8-8F07-70F0-6A47-B7C0D6926C27}"/>
              </a:ext>
            </a:extLst>
          </p:cNvPr>
          <p:cNvSpPr/>
          <p:nvPr/>
        </p:nvSpPr>
        <p:spPr>
          <a:xfrm>
            <a:off x="10708799" y="2476500"/>
            <a:ext cx="6321901" cy="1067166"/>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dirty="0">
                <a:solidFill>
                  <a:schemeClr val="tx1"/>
                </a:solidFill>
              </a:rPr>
              <a:t>4/17/2024 @ 3:00 pm PST</a:t>
            </a:r>
          </a:p>
        </p:txBody>
      </p:sp>
      <p:sp>
        <p:nvSpPr>
          <p:cNvPr id="35" name="Oval 34">
            <a:extLst>
              <a:ext uri="{FF2B5EF4-FFF2-40B4-BE49-F238E27FC236}">
                <a16:creationId xmlns:a16="http://schemas.microsoft.com/office/drawing/2014/main" id="{594DEFDE-35D2-1DA2-29D0-515863EEC2AF}"/>
              </a:ext>
            </a:extLst>
          </p:cNvPr>
          <p:cNvSpPr/>
          <p:nvPr/>
        </p:nvSpPr>
        <p:spPr>
          <a:xfrm>
            <a:off x="10214571" y="2662611"/>
            <a:ext cx="694944" cy="694944"/>
          </a:xfrm>
          <a:prstGeom prst="ellipse">
            <a:avLst/>
          </a:prstGeom>
          <a:solidFill>
            <a:schemeClr val="accent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Tree>
    <p:custDataLst>
      <p:tags r:id="rId1"/>
    </p:custDataLst>
    <p:extLst>
      <p:ext uri="{BB962C8B-B14F-4D97-AF65-F5344CB8AC3E}">
        <p14:creationId xmlns:p14="http://schemas.microsoft.com/office/powerpoint/2010/main" val="3288035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building&#10;&#10;Description automatically generated">
            <a:extLst>
              <a:ext uri="{FF2B5EF4-FFF2-40B4-BE49-F238E27FC236}">
                <a16:creationId xmlns:a16="http://schemas.microsoft.com/office/drawing/2014/main" id="{CE4444E8-D662-B5E4-CA28-1A6DC3C27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0474"/>
            <a:ext cx="18288000" cy="10467474"/>
          </a:xfrm>
          <a:prstGeom prst="rect">
            <a:avLst/>
          </a:prstGeom>
        </p:spPr>
      </p:pic>
      <p:pic>
        <p:nvPicPr>
          <p:cNvPr id="6" name="Picture 5">
            <a:extLst>
              <a:ext uri="{FF2B5EF4-FFF2-40B4-BE49-F238E27FC236}">
                <a16:creationId xmlns:a16="http://schemas.microsoft.com/office/drawing/2014/main" id="{E263B529-DF18-9C64-B158-C91CF3F3750A}"/>
              </a:ext>
            </a:extLst>
          </p:cNvPr>
          <p:cNvPicPr>
            <a:picLocks noChangeAspect="1"/>
          </p:cNvPicPr>
          <p:nvPr/>
        </p:nvPicPr>
        <p:blipFill>
          <a:blip r:embed="rId5"/>
          <a:stretch>
            <a:fillRect/>
          </a:stretch>
        </p:blipFill>
        <p:spPr>
          <a:xfrm>
            <a:off x="16817807" y="9514282"/>
            <a:ext cx="1135293" cy="467723"/>
          </a:xfrm>
          <a:prstGeom prst="rect">
            <a:avLst/>
          </a:prstGeom>
        </p:spPr>
      </p:pic>
      <p:sp>
        <p:nvSpPr>
          <p:cNvPr id="12" name="TextBox 11">
            <a:extLst>
              <a:ext uri="{FF2B5EF4-FFF2-40B4-BE49-F238E27FC236}">
                <a16:creationId xmlns:a16="http://schemas.microsoft.com/office/drawing/2014/main" id="{9C31FBE1-24D9-6648-E1DE-5B3DB893AFAC}"/>
              </a:ext>
            </a:extLst>
          </p:cNvPr>
          <p:cNvSpPr txBox="1"/>
          <p:nvPr/>
        </p:nvSpPr>
        <p:spPr>
          <a:xfrm>
            <a:off x="8475107" y="1670827"/>
            <a:ext cx="7677030" cy="307777"/>
          </a:xfrm>
          <a:prstGeom prst="rect">
            <a:avLst/>
          </a:prstGeom>
          <a:noFill/>
        </p:spPr>
        <p:txBody>
          <a:bodyPr wrap="square" lIns="0" tIns="0" rIns="0" bIns="0" rtlCol="0">
            <a:spAutoFit/>
          </a:bodyPr>
          <a:lst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78" algn="l" defTabSz="609539" rtl="0" eaLnBrk="1" latinLnBrk="0" hangingPunct="1">
              <a:defRPr sz="2400" kern="1200">
                <a:solidFill>
                  <a:schemeClr val="tx1"/>
                </a:solidFill>
                <a:latin typeface="+mn-lt"/>
                <a:ea typeface="+mn-ea"/>
                <a:cs typeface="+mn-cs"/>
              </a:defRPr>
            </a:lvl3pPr>
            <a:lvl4pPr marL="1828617" algn="l" defTabSz="609539" rtl="0" eaLnBrk="1" latinLnBrk="0" hangingPunct="1">
              <a:defRPr sz="2400" kern="1200">
                <a:solidFill>
                  <a:schemeClr val="tx1"/>
                </a:solidFill>
                <a:latin typeface="+mn-lt"/>
                <a:ea typeface="+mn-ea"/>
                <a:cs typeface="+mn-cs"/>
              </a:defRPr>
            </a:lvl4pPr>
            <a:lvl5pPr marL="2438156" algn="l" defTabSz="609539" rtl="0" eaLnBrk="1" latinLnBrk="0" hangingPunct="1">
              <a:defRPr sz="2400" kern="1200">
                <a:solidFill>
                  <a:schemeClr val="tx1"/>
                </a:solidFill>
                <a:latin typeface="+mn-lt"/>
                <a:ea typeface="+mn-ea"/>
                <a:cs typeface="+mn-cs"/>
              </a:defRPr>
            </a:lvl5pPr>
            <a:lvl6pPr marL="3047695" algn="l" defTabSz="609539" rtl="0" eaLnBrk="1" latinLnBrk="0" hangingPunct="1">
              <a:defRPr sz="2400" kern="1200">
                <a:solidFill>
                  <a:schemeClr val="tx1"/>
                </a:solidFill>
                <a:latin typeface="+mn-lt"/>
                <a:ea typeface="+mn-ea"/>
                <a:cs typeface="+mn-cs"/>
              </a:defRPr>
            </a:lvl6pPr>
            <a:lvl7pPr marL="3657234"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2" algn="l" defTabSz="609539" rtl="0" eaLnBrk="1" latinLnBrk="0" hangingPunct="1">
              <a:defRPr sz="2400" kern="1200">
                <a:solidFill>
                  <a:schemeClr val="tx1"/>
                </a:solidFill>
                <a:latin typeface="+mn-lt"/>
                <a:ea typeface="+mn-ea"/>
                <a:cs typeface="+mn-cs"/>
              </a:defRPr>
            </a:lvl9pPr>
          </a:lstStyle>
          <a:p>
            <a:pPr algn="l"/>
            <a:r>
              <a:rPr lang="en-US" sz="2000" dirty="0">
                <a:solidFill>
                  <a:schemeClr val="bg1"/>
                </a:solidFill>
                <a:latin typeface="+mj-lt"/>
              </a:rPr>
              <a:t>April 16-19, 2024  //  ARIA Las Vegas</a:t>
            </a:r>
          </a:p>
        </p:txBody>
      </p:sp>
      <p:pic>
        <p:nvPicPr>
          <p:cNvPr id="3" name="Graphic 2">
            <a:extLst>
              <a:ext uri="{FF2B5EF4-FFF2-40B4-BE49-F238E27FC236}">
                <a16:creationId xmlns:a16="http://schemas.microsoft.com/office/drawing/2014/main" id="{17B40D68-F39E-8C46-DFEF-99B13A3972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4111" y="694529"/>
            <a:ext cx="5004551" cy="755610"/>
          </a:xfrm>
          <a:prstGeom prst="rect">
            <a:avLst/>
          </a:prstGeom>
        </p:spPr>
      </p:pic>
      <p:sp>
        <p:nvSpPr>
          <p:cNvPr id="4" name="TextBox 3">
            <a:extLst>
              <a:ext uri="{FF2B5EF4-FFF2-40B4-BE49-F238E27FC236}">
                <a16:creationId xmlns:a16="http://schemas.microsoft.com/office/drawing/2014/main" id="{46983EE5-94FC-0D03-3397-38F5547EA2F1}"/>
              </a:ext>
            </a:extLst>
          </p:cNvPr>
          <p:cNvSpPr txBox="1"/>
          <p:nvPr/>
        </p:nvSpPr>
        <p:spPr>
          <a:xfrm>
            <a:off x="8444735" y="2310716"/>
            <a:ext cx="5641988" cy="93871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dirty="0">
                <a:solidFill>
                  <a:schemeClr val="bg1"/>
                </a:solidFill>
                <a:latin typeface="Aptos Display"/>
              </a:rPr>
              <a:t>SAS Training Tutorial Materials:</a:t>
            </a:r>
          </a:p>
          <a:p>
            <a:r>
              <a:rPr lang="en-US" sz="2800" dirty="0">
                <a:solidFill>
                  <a:schemeClr val="bg1"/>
                </a:solidFill>
                <a:latin typeface="Calibri" panose="020F0502020204030204" pitchFamily="34" charset="0"/>
              </a:rPr>
              <a:t>Getting Started with Generative AI</a:t>
            </a:r>
            <a:endParaRPr lang="en-US" sz="2800" dirty="0">
              <a:solidFill>
                <a:schemeClr val="bg1"/>
              </a:solidFill>
              <a:latin typeface="Aptos Display"/>
            </a:endParaRPr>
          </a:p>
        </p:txBody>
      </p:sp>
      <p:pic>
        <p:nvPicPr>
          <p:cNvPr id="2" name="Picture 1" descr="A qr code with a black background&#10;&#10;Description automatically generated">
            <a:extLst>
              <a:ext uri="{FF2B5EF4-FFF2-40B4-BE49-F238E27FC236}">
                <a16:creationId xmlns:a16="http://schemas.microsoft.com/office/drawing/2014/main" id="{B73A4F5D-EAA8-4688-BDFA-F4E91E03F6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38154" y="5489406"/>
            <a:ext cx="3456613" cy="3456613"/>
          </a:xfrm>
          <a:prstGeom prst="rect">
            <a:avLst/>
          </a:prstGeom>
        </p:spPr>
      </p:pic>
      <p:pic>
        <p:nvPicPr>
          <p:cNvPr id="7" name="Picture 6" descr="A qr code with a cat logo&#10;&#10;Description automatically generated">
            <a:extLst>
              <a:ext uri="{FF2B5EF4-FFF2-40B4-BE49-F238E27FC236}">
                <a16:creationId xmlns:a16="http://schemas.microsoft.com/office/drawing/2014/main" id="{7B328D00-62D2-BE9D-B166-662035A71C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38154" y="699291"/>
            <a:ext cx="3456613" cy="3456613"/>
          </a:xfrm>
          <a:prstGeom prst="rect">
            <a:avLst/>
          </a:prstGeom>
        </p:spPr>
      </p:pic>
      <p:sp>
        <p:nvSpPr>
          <p:cNvPr id="8" name="TextBox 7">
            <a:extLst>
              <a:ext uri="{FF2B5EF4-FFF2-40B4-BE49-F238E27FC236}">
                <a16:creationId xmlns:a16="http://schemas.microsoft.com/office/drawing/2014/main" id="{E74450D4-6AC1-EEF2-F292-71DCD447C666}"/>
              </a:ext>
            </a:extLst>
          </p:cNvPr>
          <p:cNvSpPr txBox="1"/>
          <p:nvPr/>
        </p:nvSpPr>
        <p:spPr>
          <a:xfrm>
            <a:off x="8470451" y="3581547"/>
            <a:ext cx="5641988" cy="50783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dirty="0">
                <a:solidFill>
                  <a:schemeClr val="bg1"/>
                </a:solidFill>
                <a:latin typeface="Aptos Display"/>
              </a:rPr>
              <a:t>jason.colon@sas.com</a:t>
            </a:r>
            <a:endParaRPr lang="en-US" sz="2800" dirty="0">
              <a:solidFill>
                <a:schemeClr val="bg1"/>
              </a:solidFill>
              <a:latin typeface="Aptos Display"/>
            </a:endParaRPr>
          </a:p>
        </p:txBody>
      </p:sp>
    </p:spTree>
    <p:custDataLst>
      <p:tags r:id="rId1"/>
    </p:custDataLst>
    <p:extLst>
      <p:ext uri="{BB962C8B-B14F-4D97-AF65-F5344CB8AC3E}">
        <p14:creationId xmlns:p14="http://schemas.microsoft.com/office/powerpoint/2010/main" val="21769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DB9B2CF1-882E-C31F-40AC-EEFF6E0E3781}"/>
              </a:ext>
            </a:extLst>
          </p:cNvPr>
          <p:cNvSpPr/>
          <p:nvPr/>
        </p:nvSpPr>
        <p:spPr>
          <a:xfrm>
            <a:off x="621792" y="3405578"/>
            <a:ext cx="5580116" cy="6067196"/>
          </a:xfrm>
          <a:prstGeom prst="roundRect">
            <a:avLst>
              <a:gd name="adj" fmla="val 8655"/>
            </a:avLst>
          </a:prstGeom>
          <a:solidFill>
            <a:schemeClr val="accent6">
              <a:lumMod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6" name="Rectangle: Rounded Corners 5">
            <a:extLst>
              <a:ext uri="{FF2B5EF4-FFF2-40B4-BE49-F238E27FC236}">
                <a16:creationId xmlns:a16="http://schemas.microsoft.com/office/drawing/2014/main" id="{E89ACE59-9E74-F3A8-FE39-14A9CC699D78}"/>
              </a:ext>
            </a:extLst>
          </p:cNvPr>
          <p:cNvSpPr>
            <a:spLocks/>
          </p:cNvSpPr>
          <p:nvPr/>
        </p:nvSpPr>
        <p:spPr>
          <a:xfrm>
            <a:off x="6453902" y="4563275"/>
            <a:ext cx="5413536" cy="5156118"/>
          </a:xfrm>
          <a:prstGeom prst="roundRect">
            <a:avLst>
              <a:gd name="adj" fmla="val 10079"/>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spcBef>
                <a:spcPts val="1200"/>
              </a:spcBef>
              <a:buClr>
                <a:schemeClr val="accent4"/>
              </a:buClr>
              <a:buSzPct val="106000"/>
              <a:buFont typeface="Wingdings" panose="05000000000000000000" pitchFamily="2" charset="2"/>
              <a:buChar char="§"/>
            </a:pPr>
            <a:r>
              <a:rPr lang="en-US" sz="3200">
                <a:solidFill>
                  <a:schemeClr val="tx1"/>
                </a:solidFill>
                <a:ea typeface="+mn-lt"/>
                <a:cs typeface="Calibri Light"/>
              </a:rPr>
              <a:t>process and generate natural language text</a:t>
            </a: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ea typeface="+mn-lt"/>
                <a:cs typeface="Calibri Light"/>
              </a:rPr>
              <a:t>trained on massive amounts of text data</a:t>
            </a: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ea typeface="+mn-lt"/>
                <a:cs typeface="Calibri Light"/>
              </a:rPr>
              <a:t>identify complex relationships in language</a:t>
            </a:r>
            <a:endParaRPr lang="en-US" sz="3200">
              <a:solidFill>
                <a:schemeClr val="tx1"/>
              </a:solidFill>
            </a:endParaRPr>
          </a:p>
          <a:p>
            <a:pPr marL="571500" indent="-571500">
              <a:spcBef>
                <a:spcPts val="1200"/>
              </a:spcBef>
              <a:buClr>
                <a:schemeClr val="accent4"/>
              </a:buClr>
              <a:buSzPct val="106000"/>
              <a:buFont typeface="Wingdings" panose="05000000000000000000" pitchFamily="2" charset="2"/>
              <a:buChar char="§"/>
            </a:pPr>
            <a:r>
              <a:rPr lang="en-US" sz="3200">
                <a:solidFill>
                  <a:schemeClr val="tx1"/>
                </a:solidFill>
                <a:ea typeface="+mn-lt"/>
                <a:cs typeface="Calibri Light"/>
              </a:rPr>
              <a:t>transformer model</a:t>
            </a:r>
            <a:endParaRPr lang="en-US" sz="3200">
              <a:solidFill>
                <a:schemeClr val="tx1"/>
              </a:solidFill>
            </a:endParaRPr>
          </a:p>
        </p:txBody>
      </p:sp>
      <p:pic>
        <p:nvPicPr>
          <p:cNvPr id="8" name="Graphic 7" descr="Chevron arrows with solid fill">
            <a:extLst>
              <a:ext uri="{FF2B5EF4-FFF2-40B4-BE49-F238E27FC236}">
                <a16:creationId xmlns:a16="http://schemas.microsoft.com/office/drawing/2014/main" id="{A3E634E7-5386-89F5-F12F-428C13C52313}"/>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2936596" y="6469416"/>
            <a:ext cx="3592800" cy="3592800"/>
          </a:xfrm>
          <a:prstGeom prst="rect">
            <a:avLst/>
          </a:prstGeom>
        </p:spPr>
      </p:pic>
      <p:grpSp>
        <p:nvGrpSpPr>
          <p:cNvPr id="25" name="Group 24">
            <a:extLst>
              <a:ext uri="{FF2B5EF4-FFF2-40B4-BE49-F238E27FC236}">
                <a16:creationId xmlns:a16="http://schemas.microsoft.com/office/drawing/2014/main" id="{CA81B676-E421-529D-2C90-00014E08B16B}"/>
              </a:ext>
            </a:extLst>
          </p:cNvPr>
          <p:cNvGrpSpPr/>
          <p:nvPr/>
        </p:nvGrpSpPr>
        <p:grpSpPr>
          <a:xfrm>
            <a:off x="774656" y="3717222"/>
            <a:ext cx="5679246" cy="5164448"/>
            <a:chOff x="387328" y="1858611"/>
            <a:chExt cx="2839623" cy="2582224"/>
          </a:xfrm>
        </p:grpSpPr>
        <p:sp>
          <p:nvSpPr>
            <p:cNvPr id="10" name="TextBox 9">
              <a:extLst>
                <a:ext uri="{FF2B5EF4-FFF2-40B4-BE49-F238E27FC236}">
                  <a16:creationId xmlns:a16="http://schemas.microsoft.com/office/drawing/2014/main" id="{D5330B6F-D688-25FC-CD55-530FAC24A482}"/>
                </a:ext>
              </a:extLst>
            </p:cNvPr>
            <p:cNvSpPr txBox="1"/>
            <p:nvPr/>
          </p:nvSpPr>
          <p:spPr>
            <a:xfrm>
              <a:off x="1017417" y="2557258"/>
              <a:ext cx="2209534" cy="538609"/>
            </a:xfrm>
            <a:prstGeom prst="rect">
              <a:avLst/>
            </a:prstGeom>
            <a:noFill/>
          </p:spPr>
          <p:txBody>
            <a:bodyPr wrap="square" rtlCol="0">
              <a:spAutoFit/>
            </a:bodyPr>
            <a:lstStyle/>
            <a:p>
              <a:pPr algn="l"/>
              <a:r>
                <a:rPr lang="en-US" sz="3200" dirty="0">
                  <a:solidFill>
                    <a:schemeClr val="bg1"/>
                  </a:solidFill>
                </a:rPr>
                <a:t>Computational resources</a:t>
              </a:r>
              <a:endParaRPr lang="en-IN" sz="3200" dirty="0">
                <a:solidFill>
                  <a:schemeClr val="bg1"/>
                </a:solidFill>
              </a:endParaRPr>
            </a:p>
          </p:txBody>
        </p:sp>
        <p:sp>
          <p:nvSpPr>
            <p:cNvPr id="11" name="TextBox 10">
              <a:extLst>
                <a:ext uri="{FF2B5EF4-FFF2-40B4-BE49-F238E27FC236}">
                  <a16:creationId xmlns:a16="http://schemas.microsoft.com/office/drawing/2014/main" id="{5FE8E996-CB4C-EC19-D002-C887DDFFEF63}"/>
                </a:ext>
              </a:extLst>
            </p:cNvPr>
            <p:cNvSpPr txBox="1"/>
            <p:nvPr/>
          </p:nvSpPr>
          <p:spPr>
            <a:xfrm>
              <a:off x="1016248" y="4047968"/>
              <a:ext cx="1981201" cy="292388"/>
            </a:xfrm>
            <a:prstGeom prst="rect">
              <a:avLst/>
            </a:prstGeom>
            <a:noFill/>
          </p:spPr>
          <p:txBody>
            <a:bodyPr wrap="square" rtlCol="0">
              <a:spAutoFit/>
            </a:bodyPr>
            <a:lstStyle/>
            <a:p>
              <a:pPr algn="l"/>
              <a:r>
                <a:rPr lang="en-IN" sz="3200" dirty="0">
                  <a:solidFill>
                    <a:schemeClr val="bg1"/>
                  </a:solidFill>
                </a:rPr>
                <a:t>multi-step reasoning</a:t>
              </a:r>
            </a:p>
          </p:txBody>
        </p:sp>
        <p:sp>
          <p:nvSpPr>
            <p:cNvPr id="13" name="TextBox 12">
              <a:extLst>
                <a:ext uri="{FF2B5EF4-FFF2-40B4-BE49-F238E27FC236}">
                  <a16:creationId xmlns:a16="http://schemas.microsoft.com/office/drawing/2014/main" id="{1C5016A7-B8A0-EDE8-E0EA-CD5F23F72A0B}"/>
                </a:ext>
              </a:extLst>
            </p:cNvPr>
            <p:cNvSpPr txBox="1"/>
            <p:nvPr/>
          </p:nvSpPr>
          <p:spPr>
            <a:xfrm>
              <a:off x="1016248" y="3131657"/>
              <a:ext cx="2095596" cy="784830"/>
            </a:xfrm>
            <a:prstGeom prst="rect">
              <a:avLst/>
            </a:prstGeom>
            <a:noFill/>
          </p:spPr>
          <p:txBody>
            <a:bodyPr wrap="square" rtlCol="0">
              <a:spAutoFit/>
            </a:bodyPr>
            <a:lstStyle/>
            <a:p>
              <a:pPr algn="l"/>
              <a:r>
                <a:rPr lang="en-US" sz="3200" dirty="0">
                  <a:solidFill>
                    <a:schemeClr val="bg1"/>
                  </a:solidFill>
                </a:rPr>
                <a:t>No need for separate models for different NLP tasks</a:t>
              </a:r>
              <a:endParaRPr lang="en-IN" sz="3200" dirty="0">
                <a:solidFill>
                  <a:schemeClr val="bg1"/>
                </a:solidFill>
              </a:endParaRPr>
            </a:p>
          </p:txBody>
        </p:sp>
        <p:sp>
          <p:nvSpPr>
            <p:cNvPr id="14" name="TextBox 13">
              <a:extLst>
                <a:ext uri="{FF2B5EF4-FFF2-40B4-BE49-F238E27FC236}">
                  <a16:creationId xmlns:a16="http://schemas.microsoft.com/office/drawing/2014/main" id="{0BDFA7DC-73CB-8222-9E0D-E7E1CC64691F}"/>
                </a:ext>
              </a:extLst>
            </p:cNvPr>
            <p:cNvSpPr txBox="1"/>
            <p:nvPr/>
          </p:nvSpPr>
          <p:spPr>
            <a:xfrm>
              <a:off x="1016248" y="1858611"/>
              <a:ext cx="2083127" cy="538609"/>
            </a:xfrm>
            <a:prstGeom prst="rect">
              <a:avLst/>
            </a:prstGeom>
            <a:noFill/>
          </p:spPr>
          <p:txBody>
            <a:bodyPr wrap="square" rtlCol="0">
              <a:spAutoFit/>
            </a:bodyPr>
            <a:lstStyle/>
            <a:p>
              <a:pPr algn="l"/>
              <a:r>
                <a:rPr lang="en-IN" sz="3200" dirty="0">
                  <a:solidFill>
                    <a:srgbClr val="FFFFFF"/>
                  </a:solidFill>
                </a:rPr>
                <a:t>Scale and performance</a:t>
              </a:r>
              <a:endParaRPr lang="en-IN" sz="3200" dirty="0">
                <a:solidFill>
                  <a:schemeClr val="bg1"/>
                </a:solidFill>
              </a:endParaRPr>
            </a:p>
          </p:txBody>
        </p:sp>
        <p:pic>
          <p:nvPicPr>
            <p:cNvPr id="18" name="Graphic 17" descr="Decision chart outline">
              <a:extLst>
                <a:ext uri="{FF2B5EF4-FFF2-40B4-BE49-F238E27FC236}">
                  <a16:creationId xmlns:a16="http://schemas.microsoft.com/office/drawing/2014/main" id="{16A5ECEF-AE18-2BED-A427-62ECA154E3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794" y="3947489"/>
              <a:ext cx="493346" cy="493346"/>
            </a:xfrm>
            <a:prstGeom prst="rect">
              <a:avLst/>
            </a:prstGeom>
          </p:spPr>
        </p:pic>
        <p:pic>
          <p:nvPicPr>
            <p:cNvPr id="20" name="Graphic 19" descr="Cut outline">
              <a:extLst>
                <a:ext uri="{FF2B5EF4-FFF2-40B4-BE49-F238E27FC236}">
                  <a16:creationId xmlns:a16="http://schemas.microsoft.com/office/drawing/2014/main" id="{E1C03D1A-EB16-984A-97AA-6BD75051FB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328" y="3183447"/>
              <a:ext cx="538601" cy="538601"/>
            </a:xfrm>
            <a:prstGeom prst="rect">
              <a:avLst/>
            </a:prstGeom>
          </p:spPr>
        </p:pic>
        <p:pic>
          <p:nvPicPr>
            <p:cNvPr id="24" name="Graphic 23" descr="Stopwatch 25% outline">
              <a:extLst>
                <a:ext uri="{FF2B5EF4-FFF2-40B4-BE49-F238E27FC236}">
                  <a16:creationId xmlns:a16="http://schemas.microsoft.com/office/drawing/2014/main" id="{6627CEA7-7505-FAE6-B77F-77961837AA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270" y="1890417"/>
              <a:ext cx="522394" cy="522394"/>
            </a:xfrm>
            <a:prstGeom prst="rect">
              <a:avLst/>
            </a:prstGeom>
          </p:spPr>
        </p:pic>
      </p:grpSp>
      <p:sp>
        <p:nvSpPr>
          <p:cNvPr id="28" name="TextBox 27">
            <a:extLst>
              <a:ext uri="{FF2B5EF4-FFF2-40B4-BE49-F238E27FC236}">
                <a16:creationId xmlns:a16="http://schemas.microsoft.com/office/drawing/2014/main" id="{4FC67E4D-D642-7ABF-3E97-3B08433B878D}"/>
              </a:ext>
            </a:extLst>
          </p:cNvPr>
          <p:cNvSpPr txBox="1"/>
          <p:nvPr/>
        </p:nvSpPr>
        <p:spPr>
          <a:xfrm>
            <a:off x="8417908" y="4140587"/>
            <a:ext cx="1485526" cy="646986"/>
          </a:xfrm>
          <a:prstGeom prst="roundRect">
            <a:avLst/>
          </a:prstGeom>
          <a:solidFill>
            <a:schemeClr val="bg1"/>
          </a:solidFill>
        </p:spPr>
        <p:txBody>
          <a:bodyPr wrap="none" rtlCol="0">
            <a:spAutoFit/>
          </a:bodyPr>
          <a:lstStyle/>
          <a:p>
            <a:pPr algn="ctr"/>
            <a:r>
              <a:rPr lang="en-US" sz="3200">
                <a:solidFill>
                  <a:schemeClr val="accent4"/>
                </a:solidFill>
                <a:latin typeface="+mj-lt"/>
                <a:ea typeface="ADLaM Display" panose="020B0604020202020204" pitchFamily="2" charset="0"/>
                <a:cs typeface="ADLaM Display" panose="020B0604020202020204" pitchFamily="2" charset="0"/>
              </a:rPr>
              <a:t>What?</a:t>
            </a:r>
            <a:endParaRPr lang="en-IN" sz="3200" err="1">
              <a:solidFill>
                <a:schemeClr val="accent4"/>
              </a:solidFill>
              <a:latin typeface="+mj-lt"/>
              <a:ea typeface="ADLaM Display" panose="020B0604020202020204" pitchFamily="2" charset="0"/>
              <a:cs typeface="ADLaM Display" panose="020B0604020202020204" pitchFamily="2" charset="0"/>
            </a:endParaRPr>
          </a:p>
        </p:txBody>
      </p:sp>
      <p:sp>
        <p:nvSpPr>
          <p:cNvPr id="41" name="TextBox 40">
            <a:extLst>
              <a:ext uri="{FF2B5EF4-FFF2-40B4-BE49-F238E27FC236}">
                <a16:creationId xmlns:a16="http://schemas.microsoft.com/office/drawing/2014/main" id="{F28B6D1D-94F5-997A-9ABD-FBD49CFA8E78}"/>
              </a:ext>
            </a:extLst>
          </p:cNvPr>
          <p:cNvSpPr txBox="1"/>
          <p:nvPr/>
        </p:nvSpPr>
        <p:spPr>
          <a:xfrm>
            <a:off x="676656" y="2696811"/>
            <a:ext cx="1790868" cy="584775"/>
          </a:xfrm>
          <a:prstGeom prst="rect">
            <a:avLst/>
          </a:prstGeom>
          <a:noFill/>
          <a:ln>
            <a:noFill/>
          </a:ln>
        </p:spPr>
        <p:txBody>
          <a:bodyPr wrap="square" rtlCol="0">
            <a:spAutoFit/>
          </a:bodyPr>
          <a:lstStyle/>
          <a:p>
            <a:pPr algn="l"/>
            <a:r>
              <a:rPr lang="en-US" sz="3200">
                <a:solidFill>
                  <a:schemeClr val="accent4"/>
                </a:solidFill>
                <a:latin typeface="+mj-lt"/>
                <a:ea typeface="ADLaM Display" panose="020B0604020202020204" pitchFamily="2" charset="0"/>
                <a:cs typeface="ADLaM Display" panose="020B0604020202020204" pitchFamily="2" charset="0"/>
              </a:rPr>
              <a:t>Why?</a:t>
            </a:r>
            <a:endParaRPr lang="en-IN" sz="3200" err="1">
              <a:solidFill>
                <a:schemeClr val="accent4"/>
              </a:solidFill>
              <a:latin typeface="+mj-lt"/>
              <a:ea typeface="ADLaM Display" panose="020B0604020202020204" pitchFamily="2" charset="0"/>
              <a:cs typeface="ADLaM Display" panose="020B0604020202020204" pitchFamily="2" charset="0"/>
            </a:endParaRPr>
          </a:p>
        </p:txBody>
      </p:sp>
      <p:sp>
        <p:nvSpPr>
          <p:cNvPr id="2" name="Rectangle: Rounded Corners 1">
            <a:extLst>
              <a:ext uri="{FF2B5EF4-FFF2-40B4-BE49-F238E27FC236}">
                <a16:creationId xmlns:a16="http://schemas.microsoft.com/office/drawing/2014/main" id="{7C1C2429-C43E-1EEA-5143-0E475C8D82CF}"/>
              </a:ext>
            </a:extLst>
          </p:cNvPr>
          <p:cNvSpPr>
            <a:spLocks noChangeAspect="1"/>
          </p:cNvSpPr>
          <p:nvPr/>
        </p:nvSpPr>
        <p:spPr>
          <a:xfrm>
            <a:off x="12590536" y="2315511"/>
            <a:ext cx="4446764" cy="4153906"/>
          </a:xfrm>
          <a:prstGeom prst="roundRect">
            <a:avLst>
              <a:gd name="adj" fmla="val 1007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TextBox 4">
            <a:extLst>
              <a:ext uri="{FF2B5EF4-FFF2-40B4-BE49-F238E27FC236}">
                <a16:creationId xmlns:a16="http://schemas.microsoft.com/office/drawing/2014/main" id="{055A437C-1551-2901-2270-97828714A504}"/>
              </a:ext>
            </a:extLst>
          </p:cNvPr>
          <p:cNvSpPr txBox="1">
            <a:spLocks noChangeAspect="1"/>
          </p:cNvSpPr>
          <p:nvPr/>
        </p:nvSpPr>
        <p:spPr>
          <a:xfrm>
            <a:off x="12610824" y="2339636"/>
            <a:ext cx="4389424" cy="908112"/>
          </a:xfrm>
          <a:prstGeom prst="rect">
            <a:avLst/>
          </a:prstGeom>
          <a:noFill/>
        </p:spPr>
        <p:txBody>
          <a:bodyPr wrap="square" rtlCol="0">
            <a:noAutofit/>
          </a:bodyPr>
          <a:lstStyle/>
          <a:p>
            <a:pPr algn="ctr"/>
            <a:r>
              <a:rPr lang="en-US" sz="3200" b="1" dirty="0">
                <a:solidFill>
                  <a:schemeClr val="bg1"/>
                </a:solidFill>
              </a:rPr>
              <a:t>large language models</a:t>
            </a:r>
          </a:p>
        </p:txBody>
      </p:sp>
      <p:grpSp>
        <p:nvGrpSpPr>
          <p:cNvPr id="15" name="Group 14">
            <a:extLst>
              <a:ext uri="{FF2B5EF4-FFF2-40B4-BE49-F238E27FC236}">
                <a16:creationId xmlns:a16="http://schemas.microsoft.com/office/drawing/2014/main" id="{39995531-5056-ED0B-2F96-19486C944821}"/>
              </a:ext>
            </a:extLst>
          </p:cNvPr>
          <p:cNvGrpSpPr>
            <a:grpSpLocks noChangeAspect="1"/>
          </p:cNvGrpSpPr>
          <p:nvPr/>
        </p:nvGrpSpPr>
        <p:grpSpPr>
          <a:xfrm>
            <a:off x="12956590" y="3745994"/>
            <a:ext cx="3776672" cy="2365164"/>
            <a:chOff x="6887025" y="1227573"/>
            <a:chExt cx="1334868" cy="856010"/>
          </a:xfrm>
        </p:grpSpPr>
        <p:grpSp>
          <p:nvGrpSpPr>
            <p:cNvPr id="17" name="Group 16">
              <a:extLst>
                <a:ext uri="{FF2B5EF4-FFF2-40B4-BE49-F238E27FC236}">
                  <a16:creationId xmlns:a16="http://schemas.microsoft.com/office/drawing/2014/main" id="{80386D8D-D2A4-D633-2878-CEFE2CBA870D}"/>
                </a:ext>
              </a:extLst>
            </p:cNvPr>
            <p:cNvGrpSpPr/>
            <p:nvPr/>
          </p:nvGrpSpPr>
          <p:grpSpPr>
            <a:xfrm>
              <a:off x="7547482" y="1227573"/>
              <a:ext cx="674411" cy="666148"/>
              <a:chOff x="7937193" y="1424342"/>
              <a:chExt cx="674411" cy="666148"/>
            </a:xfrm>
          </p:grpSpPr>
          <p:grpSp>
            <p:nvGrpSpPr>
              <p:cNvPr id="21" name="Group 20">
                <a:extLst>
                  <a:ext uri="{FF2B5EF4-FFF2-40B4-BE49-F238E27FC236}">
                    <a16:creationId xmlns:a16="http://schemas.microsoft.com/office/drawing/2014/main" id="{379CDBB3-F089-5CC3-66F2-D152F4CE417E}"/>
                  </a:ext>
                </a:extLst>
              </p:cNvPr>
              <p:cNvGrpSpPr/>
              <p:nvPr/>
            </p:nvGrpSpPr>
            <p:grpSpPr>
              <a:xfrm>
                <a:off x="7937193" y="1424342"/>
                <a:ext cx="674411" cy="666148"/>
                <a:chOff x="7937193" y="1424342"/>
                <a:chExt cx="674411" cy="666148"/>
              </a:xfrm>
            </p:grpSpPr>
            <p:grpSp>
              <p:nvGrpSpPr>
                <p:cNvPr id="42" name="Group 41">
                  <a:extLst>
                    <a:ext uri="{FF2B5EF4-FFF2-40B4-BE49-F238E27FC236}">
                      <a16:creationId xmlns:a16="http://schemas.microsoft.com/office/drawing/2014/main" id="{B87EB8DB-7A60-136F-5BF5-DBD905DE1A02}"/>
                    </a:ext>
                  </a:extLst>
                </p:cNvPr>
                <p:cNvGrpSpPr/>
                <p:nvPr/>
              </p:nvGrpSpPr>
              <p:grpSpPr>
                <a:xfrm>
                  <a:off x="7937193" y="1424342"/>
                  <a:ext cx="674411" cy="663664"/>
                  <a:chOff x="7661561" y="1894575"/>
                  <a:chExt cx="512441" cy="504275"/>
                </a:xfrm>
              </p:grpSpPr>
              <p:sp>
                <p:nvSpPr>
                  <p:cNvPr id="46" name="Oval 45">
                    <a:extLst>
                      <a:ext uri="{FF2B5EF4-FFF2-40B4-BE49-F238E27FC236}">
                        <a16:creationId xmlns:a16="http://schemas.microsoft.com/office/drawing/2014/main" id="{241D9E1A-AABF-F65D-8434-672B7C061EB2}"/>
                      </a:ext>
                    </a:extLst>
                  </p:cNvPr>
                  <p:cNvSpPr/>
                  <p:nvPr/>
                </p:nvSpPr>
                <p:spPr>
                  <a:xfrm>
                    <a:off x="7794550" y="1894575"/>
                    <a:ext cx="238295" cy="504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47" name="Oval 46">
                    <a:extLst>
                      <a:ext uri="{FF2B5EF4-FFF2-40B4-BE49-F238E27FC236}">
                        <a16:creationId xmlns:a16="http://schemas.microsoft.com/office/drawing/2014/main" id="{02EB3EC6-72B4-EE01-5375-6A6D245C40ED}"/>
                      </a:ext>
                    </a:extLst>
                  </p:cNvPr>
                  <p:cNvSpPr/>
                  <p:nvPr/>
                </p:nvSpPr>
                <p:spPr>
                  <a:xfrm rot="14453424" flipV="1">
                    <a:off x="7794551" y="1908511"/>
                    <a:ext cx="238295" cy="504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48" name="Oval 47">
                    <a:extLst>
                      <a:ext uri="{FF2B5EF4-FFF2-40B4-BE49-F238E27FC236}">
                        <a16:creationId xmlns:a16="http://schemas.microsoft.com/office/drawing/2014/main" id="{7767D3AA-A23B-DA8E-C8E8-F3164E685F69}"/>
                      </a:ext>
                    </a:extLst>
                  </p:cNvPr>
                  <p:cNvSpPr/>
                  <p:nvPr/>
                </p:nvSpPr>
                <p:spPr>
                  <a:xfrm rot="7146576">
                    <a:off x="7802717" y="1906028"/>
                    <a:ext cx="238295" cy="504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grpSp>
            <p:sp>
              <p:nvSpPr>
                <p:cNvPr id="43" name="Oval 42">
                  <a:extLst>
                    <a:ext uri="{FF2B5EF4-FFF2-40B4-BE49-F238E27FC236}">
                      <a16:creationId xmlns:a16="http://schemas.microsoft.com/office/drawing/2014/main" id="{E68A05A5-A3B8-A989-C670-884A3237E6F8}"/>
                    </a:ext>
                  </a:extLst>
                </p:cNvPr>
                <p:cNvSpPr/>
                <p:nvPr/>
              </p:nvSpPr>
              <p:spPr>
                <a:xfrm rot="12051691">
                  <a:off x="8013378" y="1522445"/>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44" name="Oval 43">
                  <a:extLst>
                    <a:ext uri="{FF2B5EF4-FFF2-40B4-BE49-F238E27FC236}">
                      <a16:creationId xmlns:a16="http://schemas.microsoft.com/office/drawing/2014/main" id="{F8B736C4-9097-3413-24C9-9E076586084D}"/>
                    </a:ext>
                  </a:extLst>
                </p:cNvPr>
                <p:cNvSpPr/>
                <p:nvPr/>
              </p:nvSpPr>
              <p:spPr>
                <a:xfrm rot="12051691">
                  <a:off x="8515200" y="1657121"/>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sp>
              <p:nvSpPr>
                <p:cNvPr id="45" name="Oval 44">
                  <a:extLst>
                    <a:ext uri="{FF2B5EF4-FFF2-40B4-BE49-F238E27FC236}">
                      <a16:creationId xmlns:a16="http://schemas.microsoft.com/office/drawing/2014/main" id="{BB33664D-43D5-8BF7-ED14-DB280904D12B}"/>
                    </a:ext>
                  </a:extLst>
                </p:cNvPr>
                <p:cNvSpPr/>
                <p:nvPr/>
              </p:nvSpPr>
              <p:spPr>
                <a:xfrm rot="12051691">
                  <a:off x="8305480" y="2010416"/>
                  <a:ext cx="80074" cy="80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3200">
                    <a:solidFill>
                      <a:srgbClr val="FFFFFF"/>
                    </a:solidFill>
                    <a:latin typeface="Calibri" panose="020F0502020204030204"/>
                  </a:endParaRPr>
                </a:p>
              </p:txBody>
            </p:sp>
          </p:grpSp>
          <p:pic>
            <p:nvPicPr>
              <p:cNvPr id="23" name="Graphic 22" descr="Database with solid fill">
                <a:extLst>
                  <a:ext uri="{FF2B5EF4-FFF2-40B4-BE49-F238E27FC236}">
                    <a16:creationId xmlns:a16="http://schemas.microsoft.com/office/drawing/2014/main" id="{5531FCE9-813C-A0E3-278E-6642EC5735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7675" y="1678119"/>
                <a:ext cx="184998" cy="184998"/>
              </a:xfrm>
              <a:prstGeom prst="rect">
                <a:avLst/>
              </a:prstGeom>
            </p:spPr>
          </p:pic>
        </p:grpSp>
        <p:sp>
          <p:nvSpPr>
            <p:cNvPr id="19" name="Freeform 9">
              <a:extLst>
                <a:ext uri="{FF2B5EF4-FFF2-40B4-BE49-F238E27FC236}">
                  <a16:creationId xmlns:a16="http://schemas.microsoft.com/office/drawing/2014/main" id="{6ABB87DC-B7DA-346D-87E0-89EBA4FB508C}"/>
                </a:ext>
              </a:extLst>
            </p:cNvPr>
            <p:cNvSpPr>
              <a:spLocks noChangeAspect="1" noEditPoints="1"/>
            </p:cNvSpPr>
            <p:nvPr/>
          </p:nvSpPr>
          <p:spPr bwMode="auto">
            <a:xfrm>
              <a:off x="6887025" y="1487915"/>
              <a:ext cx="794223" cy="595668"/>
            </a:xfrm>
            <a:custGeom>
              <a:avLst/>
              <a:gdLst>
                <a:gd name="T0" fmla="*/ 4667 w 4784"/>
                <a:gd name="T1" fmla="*/ 2098 h 3583"/>
                <a:gd name="T2" fmla="*/ 4325 w 4784"/>
                <a:gd name="T3" fmla="*/ 2220 h 3583"/>
                <a:gd name="T4" fmla="*/ 4284 w 4784"/>
                <a:gd name="T5" fmla="*/ 2237 h 3583"/>
                <a:gd name="T6" fmla="*/ 4267 w 4784"/>
                <a:gd name="T7" fmla="*/ 2576 h 3583"/>
                <a:gd name="T8" fmla="*/ 3887 w 4784"/>
                <a:gd name="T9" fmla="*/ 2220 h 3583"/>
                <a:gd name="T10" fmla="*/ 3231 w 4784"/>
                <a:gd name="T11" fmla="*/ 2098 h 3583"/>
                <a:gd name="T12" fmla="*/ 3353 w 4784"/>
                <a:gd name="T13" fmla="*/ 1161 h 3583"/>
                <a:gd name="T14" fmla="*/ 4667 w 4784"/>
                <a:gd name="T15" fmla="*/ 1284 h 3583"/>
                <a:gd name="T16" fmla="*/ 3523 w 4784"/>
                <a:gd name="T17" fmla="*/ 2641 h 3583"/>
                <a:gd name="T18" fmla="*/ 3152 w 4784"/>
                <a:gd name="T19" fmla="*/ 2640 h 3583"/>
                <a:gd name="T20" fmla="*/ 3111 w 4784"/>
                <a:gd name="T21" fmla="*/ 2658 h 3583"/>
                <a:gd name="T22" fmla="*/ 3093 w 4784"/>
                <a:gd name="T23" fmla="*/ 3298 h 3583"/>
                <a:gd name="T24" fmla="*/ 3042 w 4784"/>
                <a:gd name="T25" fmla="*/ 2905 h 3583"/>
                <a:gd name="T26" fmla="*/ 2803 w 4784"/>
                <a:gd name="T27" fmla="*/ 1851 h 3583"/>
                <a:gd name="T28" fmla="*/ 1372 w 4784"/>
                <a:gd name="T29" fmla="*/ 2091 h 3583"/>
                <a:gd name="T30" fmla="*/ 1262 w 4784"/>
                <a:gd name="T31" fmla="*/ 2393 h 3583"/>
                <a:gd name="T32" fmla="*/ 1509 w 4784"/>
                <a:gd name="T33" fmla="*/ 769 h 3583"/>
                <a:gd name="T34" fmla="*/ 3770 w 4784"/>
                <a:gd name="T35" fmla="*/ 1017 h 3583"/>
                <a:gd name="T36" fmla="*/ 3353 w 4784"/>
                <a:gd name="T37" fmla="*/ 1044 h 3583"/>
                <a:gd name="T38" fmla="*/ 3114 w 4784"/>
                <a:gd name="T39" fmla="*/ 2098 h 3583"/>
                <a:gd name="T40" fmla="*/ 3770 w 4784"/>
                <a:gd name="T41" fmla="*/ 2337 h 3583"/>
                <a:gd name="T42" fmla="*/ 3523 w 4784"/>
                <a:gd name="T43" fmla="*/ 2641 h 3583"/>
                <a:gd name="T44" fmla="*/ 2269 w 4784"/>
                <a:gd name="T45" fmla="*/ 3027 h 3583"/>
                <a:gd name="T46" fmla="*/ 1890 w 4784"/>
                <a:gd name="T47" fmla="*/ 3383 h 3583"/>
                <a:gd name="T48" fmla="*/ 1872 w 4784"/>
                <a:gd name="T49" fmla="*/ 3044 h 3583"/>
                <a:gd name="T50" fmla="*/ 1831 w 4784"/>
                <a:gd name="T51" fmla="*/ 3027 h 3583"/>
                <a:gd name="T52" fmla="*/ 1489 w 4784"/>
                <a:gd name="T53" fmla="*/ 2905 h 3583"/>
                <a:gd name="T54" fmla="*/ 1612 w 4784"/>
                <a:gd name="T55" fmla="*/ 1968 h 3583"/>
                <a:gd name="T56" fmla="*/ 2925 w 4784"/>
                <a:gd name="T57" fmla="*/ 2091 h 3583"/>
                <a:gd name="T58" fmla="*/ 2803 w 4784"/>
                <a:gd name="T59" fmla="*/ 3027 h 3583"/>
                <a:gd name="T60" fmla="*/ 940 w 4784"/>
                <a:gd name="T61" fmla="*/ 2488 h 3583"/>
                <a:gd name="T62" fmla="*/ 899 w 4784"/>
                <a:gd name="T63" fmla="*/ 2471 h 3583"/>
                <a:gd name="T64" fmla="*/ 438 w 4784"/>
                <a:gd name="T65" fmla="*/ 2471 h 3583"/>
                <a:gd name="T66" fmla="*/ 117 w 4784"/>
                <a:gd name="T67" fmla="*/ 438 h 3583"/>
                <a:gd name="T68" fmla="*/ 2942 w 4784"/>
                <a:gd name="T69" fmla="*/ 116 h 3583"/>
                <a:gd name="T70" fmla="*/ 3263 w 4784"/>
                <a:gd name="T71" fmla="*/ 652 h 3583"/>
                <a:gd name="T72" fmla="*/ 1145 w 4784"/>
                <a:gd name="T73" fmla="*/ 1017 h 3583"/>
                <a:gd name="T74" fmla="*/ 1372 w 4784"/>
                <a:gd name="T75" fmla="*/ 2731 h 3583"/>
                <a:gd name="T76" fmla="*/ 958 w 4784"/>
                <a:gd name="T77" fmla="*/ 3306 h 3583"/>
                <a:gd name="T78" fmla="*/ 940 w 4784"/>
                <a:gd name="T79" fmla="*/ 2488 h 3583"/>
                <a:gd name="T80" fmla="*/ 4545 w 4784"/>
                <a:gd name="T81" fmla="*/ 1044 h 3583"/>
                <a:gd name="T82" fmla="*/ 3887 w 4784"/>
                <a:gd name="T83" fmla="*/ 1017 h 3583"/>
                <a:gd name="T84" fmla="*/ 3380 w 4784"/>
                <a:gd name="T85" fmla="*/ 652 h 3583"/>
                <a:gd name="T86" fmla="*/ 2942 w 4784"/>
                <a:gd name="T87" fmla="*/ 0 h 3583"/>
                <a:gd name="T88" fmla="*/ 0 w 4784"/>
                <a:gd name="T89" fmla="*/ 438 h 3583"/>
                <a:gd name="T90" fmla="*/ 438 w 4784"/>
                <a:gd name="T91" fmla="*/ 2588 h 3583"/>
                <a:gd name="T92" fmla="*/ 841 w 4784"/>
                <a:gd name="T93" fmla="*/ 3450 h 3583"/>
                <a:gd name="T94" fmla="*/ 899 w 4784"/>
                <a:gd name="T95" fmla="*/ 3508 h 3583"/>
                <a:gd name="T96" fmla="*/ 1401 w 4784"/>
                <a:gd name="T97" fmla="*/ 3019 h 3583"/>
                <a:gd name="T98" fmla="*/ 1772 w 4784"/>
                <a:gd name="T99" fmla="*/ 3144 h 3583"/>
                <a:gd name="T100" fmla="*/ 1809 w 4784"/>
                <a:gd name="T101" fmla="*/ 3578 h 3583"/>
                <a:gd name="T102" fmla="*/ 1872 w 4784"/>
                <a:gd name="T103" fmla="*/ 3565 h 3583"/>
                <a:gd name="T104" fmla="*/ 2774 w 4784"/>
                <a:gd name="T105" fmla="*/ 3144 h 3583"/>
                <a:gd name="T106" fmla="*/ 3152 w 4784"/>
                <a:gd name="T107" fmla="*/ 3498 h 3583"/>
                <a:gd name="T108" fmla="*/ 3210 w 4784"/>
                <a:gd name="T109" fmla="*/ 3440 h 3583"/>
                <a:gd name="T110" fmla="*/ 3523 w 4784"/>
                <a:gd name="T111" fmla="*/ 2758 h 3583"/>
                <a:gd name="T112" fmla="*/ 3887 w 4784"/>
                <a:gd name="T113" fmla="*/ 2362 h 3583"/>
                <a:gd name="T114" fmla="*/ 4325 w 4784"/>
                <a:gd name="T115" fmla="*/ 2775 h 3583"/>
                <a:gd name="T116" fmla="*/ 4384 w 4784"/>
                <a:gd name="T117" fmla="*/ 2717 h 3583"/>
                <a:gd name="T118" fmla="*/ 4545 w 4784"/>
                <a:gd name="T119" fmla="*/ 2337 h 3583"/>
                <a:gd name="T120" fmla="*/ 4784 w 4784"/>
                <a:gd name="T121" fmla="*/ 1284 h 3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4" h="3583">
                  <a:moveTo>
                    <a:pt x="4667" y="2098"/>
                  </a:moveTo>
                  <a:lnTo>
                    <a:pt x="4667" y="2098"/>
                  </a:lnTo>
                  <a:cubicBezTo>
                    <a:pt x="4667" y="2165"/>
                    <a:pt x="4612" y="2220"/>
                    <a:pt x="4545" y="2220"/>
                  </a:cubicBezTo>
                  <a:lnTo>
                    <a:pt x="4325" y="2220"/>
                  </a:lnTo>
                  <a:lnTo>
                    <a:pt x="4325" y="2220"/>
                  </a:lnTo>
                  <a:cubicBezTo>
                    <a:pt x="4310" y="2220"/>
                    <a:pt x="4295" y="2226"/>
                    <a:pt x="4284" y="2237"/>
                  </a:cubicBezTo>
                  <a:cubicBezTo>
                    <a:pt x="4273" y="2248"/>
                    <a:pt x="4267" y="2263"/>
                    <a:pt x="4267" y="2279"/>
                  </a:cubicBezTo>
                  <a:lnTo>
                    <a:pt x="4267" y="2576"/>
                  </a:lnTo>
                  <a:lnTo>
                    <a:pt x="3928" y="2237"/>
                  </a:lnTo>
                  <a:cubicBezTo>
                    <a:pt x="3917" y="2226"/>
                    <a:pt x="3903" y="2220"/>
                    <a:pt x="3887" y="2220"/>
                  </a:cubicBezTo>
                  <a:lnTo>
                    <a:pt x="3353" y="2220"/>
                  </a:lnTo>
                  <a:cubicBezTo>
                    <a:pt x="3286" y="2220"/>
                    <a:pt x="3231" y="2165"/>
                    <a:pt x="3231" y="2098"/>
                  </a:cubicBezTo>
                  <a:lnTo>
                    <a:pt x="3231" y="1284"/>
                  </a:lnTo>
                  <a:cubicBezTo>
                    <a:pt x="3231" y="1216"/>
                    <a:pt x="3286" y="1161"/>
                    <a:pt x="3353" y="1161"/>
                  </a:cubicBezTo>
                  <a:lnTo>
                    <a:pt x="4545" y="1161"/>
                  </a:lnTo>
                  <a:cubicBezTo>
                    <a:pt x="4612" y="1161"/>
                    <a:pt x="4667" y="1216"/>
                    <a:pt x="4667" y="1284"/>
                  </a:cubicBezTo>
                  <a:lnTo>
                    <a:pt x="4667" y="2098"/>
                  </a:lnTo>
                  <a:close/>
                  <a:moveTo>
                    <a:pt x="3523" y="2641"/>
                  </a:moveTo>
                  <a:lnTo>
                    <a:pt x="3523" y="2641"/>
                  </a:lnTo>
                  <a:lnTo>
                    <a:pt x="3152" y="2640"/>
                  </a:lnTo>
                  <a:lnTo>
                    <a:pt x="3152" y="2640"/>
                  </a:lnTo>
                  <a:cubicBezTo>
                    <a:pt x="3136" y="2640"/>
                    <a:pt x="3122" y="2647"/>
                    <a:pt x="3111" y="2658"/>
                  </a:cubicBezTo>
                  <a:cubicBezTo>
                    <a:pt x="3100" y="2669"/>
                    <a:pt x="3093" y="2683"/>
                    <a:pt x="3093" y="2699"/>
                  </a:cubicBezTo>
                  <a:lnTo>
                    <a:pt x="3093" y="3298"/>
                  </a:lnTo>
                  <a:lnTo>
                    <a:pt x="2913" y="3118"/>
                  </a:lnTo>
                  <a:cubicBezTo>
                    <a:pt x="2990" y="3078"/>
                    <a:pt x="3042" y="2998"/>
                    <a:pt x="3042" y="2905"/>
                  </a:cubicBezTo>
                  <a:lnTo>
                    <a:pt x="3042" y="2091"/>
                  </a:lnTo>
                  <a:cubicBezTo>
                    <a:pt x="3042" y="1959"/>
                    <a:pt x="2935" y="1851"/>
                    <a:pt x="2803" y="1851"/>
                  </a:cubicBezTo>
                  <a:lnTo>
                    <a:pt x="1612" y="1851"/>
                  </a:lnTo>
                  <a:cubicBezTo>
                    <a:pt x="1480" y="1851"/>
                    <a:pt x="1372" y="1959"/>
                    <a:pt x="1372" y="2091"/>
                  </a:cubicBezTo>
                  <a:lnTo>
                    <a:pt x="1372" y="2599"/>
                  </a:lnTo>
                  <a:cubicBezTo>
                    <a:pt x="1305" y="2554"/>
                    <a:pt x="1262" y="2478"/>
                    <a:pt x="1262" y="2393"/>
                  </a:cubicBezTo>
                  <a:lnTo>
                    <a:pt x="1262" y="1017"/>
                  </a:lnTo>
                  <a:cubicBezTo>
                    <a:pt x="1262" y="880"/>
                    <a:pt x="1373" y="769"/>
                    <a:pt x="1509" y="769"/>
                  </a:cubicBezTo>
                  <a:lnTo>
                    <a:pt x="3523" y="769"/>
                  </a:lnTo>
                  <a:cubicBezTo>
                    <a:pt x="3659" y="769"/>
                    <a:pt x="3770" y="880"/>
                    <a:pt x="3770" y="1017"/>
                  </a:cubicBezTo>
                  <a:lnTo>
                    <a:pt x="3770" y="1044"/>
                  </a:lnTo>
                  <a:lnTo>
                    <a:pt x="3353" y="1044"/>
                  </a:lnTo>
                  <a:cubicBezTo>
                    <a:pt x="3221" y="1044"/>
                    <a:pt x="3114" y="1152"/>
                    <a:pt x="3114" y="1284"/>
                  </a:cubicBezTo>
                  <a:lnTo>
                    <a:pt x="3114" y="2098"/>
                  </a:lnTo>
                  <a:cubicBezTo>
                    <a:pt x="3114" y="2230"/>
                    <a:pt x="3221" y="2337"/>
                    <a:pt x="3353" y="2337"/>
                  </a:cubicBezTo>
                  <a:lnTo>
                    <a:pt x="3770" y="2337"/>
                  </a:lnTo>
                  <a:lnTo>
                    <a:pt x="3770" y="2393"/>
                  </a:lnTo>
                  <a:cubicBezTo>
                    <a:pt x="3770" y="2530"/>
                    <a:pt x="3659" y="2641"/>
                    <a:pt x="3523" y="2641"/>
                  </a:cubicBezTo>
                  <a:close/>
                  <a:moveTo>
                    <a:pt x="2269" y="3027"/>
                  </a:moveTo>
                  <a:lnTo>
                    <a:pt x="2269" y="3027"/>
                  </a:lnTo>
                  <a:cubicBezTo>
                    <a:pt x="2254" y="3027"/>
                    <a:pt x="2239" y="3034"/>
                    <a:pt x="2228" y="3045"/>
                  </a:cubicBezTo>
                  <a:lnTo>
                    <a:pt x="1890" y="3383"/>
                  </a:lnTo>
                  <a:lnTo>
                    <a:pt x="1890" y="3086"/>
                  </a:lnTo>
                  <a:cubicBezTo>
                    <a:pt x="1890" y="3070"/>
                    <a:pt x="1883" y="3055"/>
                    <a:pt x="1872" y="3044"/>
                  </a:cubicBezTo>
                  <a:cubicBezTo>
                    <a:pt x="1861" y="3034"/>
                    <a:pt x="1847" y="3027"/>
                    <a:pt x="1831" y="3027"/>
                  </a:cubicBezTo>
                  <a:lnTo>
                    <a:pt x="1831" y="3027"/>
                  </a:lnTo>
                  <a:lnTo>
                    <a:pt x="1612" y="3027"/>
                  </a:lnTo>
                  <a:cubicBezTo>
                    <a:pt x="1544" y="3027"/>
                    <a:pt x="1489" y="2973"/>
                    <a:pt x="1489" y="2905"/>
                  </a:cubicBezTo>
                  <a:lnTo>
                    <a:pt x="1489" y="2091"/>
                  </a:lnTo>
                  <a:cubicBezTo>
                    <a:pt x="1489" y="2023"/>
                    <a:pt x="1544" y="1968"/>
                    <a:pt x="1612" y="1968"/>
                  </a:cubicBezTo>
                  <a:lnTo>
                    <a:pt x="2803" y="1968"/>
                  </a:lnTo>
                  <a:cubicBezTo>
                    <a:pt x="2871" y="1968"/>
                    <a:pt x="2925" y="2023"/>
                    <a:pt x="2925" y="2091"/>
                  </a:cubicBezTo>
                  <a:lnTo>
                    <a:pt x="2925" y="2905"/>
                  </a:lnTo>
                  <a:cubicBezTo>
                    <a:pt x="2925" y="2973"/>
                    <a:pt x="2871" y="3027"/>
                    <a:pt x="2803" y="3027"/>
                  </a:cubicBezTo>
                  <a:lnTo>
                    <a:pt x="2269" y="3027"/>
                  </a:lnTo>
                  <a:close/>
                  <a:moveTo>
                    <a:pt x="940" y="2488"/>
                  </a:moveTo>
                  <a:lnTo>
                    <a:pt x="940" y="2488"/>
                  </a:lnTo>
                  <a:cubicBezTo>
                    <a:pt x="929" y="2477"/>
                    <a:pt x="915" y="2471"/>
                    <a:pt x="899" y="2471"/>
                  </a:cubicBezTo>
                  <a:lnTo>
                    <a:pt x="899" y="2471"/>
                  </a:lnTo>
                  <a:lnTo>
                    <a:pt x="438" y="2471"/>
                  </a:lnTo>
                  <a:cubicBezTo>
                    <a:pt x="261" y="2471"/>
                    <a:pt x="117" y="2327"/>
                    <a:pt x="117" y="2149"/>
                  </a:cubicBezTo>
                  <a:lnTo>
                    <a:pt x="117" y="438"/>
                  </a:lnTo>
                  <a:cubicBezTo>
                    <a:pt x="117" y="261"/>
                    <a:pt x="261" y="116"/>
                    <a:pt x="438" y="116"/>
                  </a:cubicBezTo>
                  <a:lnTo>
                    <a:pt x="2942" y="116"/>
                  </a:lnTo>
                  <a:cubicBezTo>
                    <a:pt x="3119" y="116"/>
                    <a:pt x="3263" y="261"/>
                    <a:pt x="3263" y="438"/>
                  </a:cubicBezTo>
                  <a:lnTo>
                    <a:pt x="3263" y="652"/>
                  </a:lnTo>
                  <a:lnTo>
                    <a:pt x="1509" y="652"/>
                  </a:lnTo>
                  <a:cubicBezTo>
                    <a:pt x="1308" y="652"/>
                    <a:pt x="1145" y="816"/>
                    <a:pt x="1145" y="1017"/>
                  </a:cubicBezTo>
                  <a:lnTo>
                    <a:pt x="1145" y="2393"/>
                  </a:lnTo>
                  <a:cubicBezTo>
                    <a:pt x="1145" y="2543"/>
                    <a:pt x="1236" y="2675"/>
                    <a:pt x="1372" y="2731"/>
                  </a:cubicBezTo>
                  <a:lnTo>
                    <a:pt x="1372" y="2881"/>
                  </a:lnTo>
                  <a:lnTo>
                    <a:pt x="958" y="3306"/>
                  </a:lnTo>
                  <a:lnTo>
                    <a:pt x="958" y="2529"/>
                  </a:lnTo>
                  <a:cubicBezTo>
                    <a:pt x="958" y="2514"/>
                    <a:pt x="951" y="2499"/>
                    <a:pt x="940" y="2488"/>
                  </a:cubicBezTo>
                  <a:close/>
                  <a:moveTo>
                    <a:pt x="4545" y="1044"/>
                  </a:moveTo>
                  <a:lnTo>
                    <a:pt x="4545" y="1044"/>
                  </a:lnTo>
                  <a:lnTo>
                    <a:pt x="3887" y="1044"/>
                  </a:lnTo>
                  <a:lnTo>
                    <a:pt x="3887" y="1017"/>
                  </a:lnTo>
                  <a:cubicBezTo>
                    <a:pt x="3887" y="816"/>
                    <a:pt x="3724" y="652"/>
                    <a:pt x="3523" y="652"/>
                  </a:cubicBezTo>
                  <a:lnTo>
                    <a:pt x="3380" y="652"/>
                  </a:lnTo>
                  <a:lnTo>
                    <a:pt x="3380" y="438"/>
                  </a:lnTo>
                  <a:cubicBezTo>
                    <a:pt x="3380" y="196"/>
                    <a:pt x="3184" y="0"/>
                    <a:pt x="2942" y="0"/>
                  </a:cubicBezTo>
                  <a:lnTo>
                    <a:pt x="438" y="0"/>
                  </a:lnTo>
                  <a:cubicBezTo>
                    <a:pt x="196" y="0"/>
                    <a:pt x="0" y="196"/>
                    <a:pt x="0" y="438"/>
                  </a:cubicBezTo>
                  <a:lnTo>
                    <a:pt x="0" y="2149"/>
                  </a:lnTo>
                  <a:cubicBezTo>
                    <a:pt x="0" y="2391"/>
                    <a:pt x="196" y="2588"/>
                    <a:pt x="438" y="2588"/>
                  </a:cubicBezTo>
                  <a:lnTo>
                    <a:pt x="841" y="2588"/>
                  </a:lnTo>
                  <a:lnTo>
                    <a:pt x="841" y="3450"/>
                  </a:lnTo>
                  <a:cubicBezTo>
                    <a:pt x="841" y="3474"/>
                    <a:pt x="855" y="3495"/>
                    <a:pt x="877" y="3504"/>
                  </a:cubicBezTo>
                  <a:cubicBezTo>
                    <a:pt x="884" y="3507"/>
                    <a:pt x="892" y="3508"/>
                    <a:pt x="899" y="3508"/>
                  </a:cubicBezTo>
                  <a:cubicBezTo>
                    <a:pt x="915" y="3508"/>
                    <a:pt x="930" y="3502"/>
                    <a:pt x="941" y="3491"/>
                  </a:cubicBezTo>
                  <a:lnTo>
                    <a:pt x="1401" y="3019"/>
                  </a:lnTo>
                  <a:cubicBezTo>
                    <a:pt x="1442" y="3094"/>
                    <a:pt x="1521" y="3144"/>
                    <a:pt x="1612" y="3144"/>
                  </a:cubicBezTo>
                  <a:lnTo>
                    <a:pt x="1772" y="3144"/>
                  </a:lnTo>
                  <a:lnTo>
                    <a:pt x="1772" y="3524"/>
                  </a:lnTo>
                  <a:cubicBezTo>
                    <a:pt x="1772" y="3548"/>
                    <a:pt x="1787" y="3569"/>
                    <a:pt x="1809" y="3578"/>
                  </a:cubicBezTo>
                  <a:cubicBezTo>
                    <a:pt x="1816" y="3581"/>
                    <a:pt x="1823" y="3583"/>
                    <a:pt x="1831" y="3583"/>
                  </a:cubicBezTo>
                  <a:cubicBezTo>
                    <a:pt x="1846" y="3583"/>
                    <a:pt x="1861" y="3577"/>
                    <a:pt x="1872" y="3565"/>
                  </a:cubicBezTo>
                  <a:lnTo>
                    <a:pt x="2294" y="3144"/>
                  </a:lnTo>
                  <a:lnTo>
                    <a:pt x="2774" y="3144"/>
                  </a:lnTo>
                  <a:lnTo>
                    <a:pt x="3111" y="3481"/>
                  </a:lnTo>
                  <a:cubicBezTo>
                    <a:pt x="3122" y="3492"/>
                    <a:pt x="3137" y="3498"/>
                    <a:pt x="3152" y="3498"/>
                  </a:cubicBezTo>
                  <a:cubicBezTo>
                    <a:pt x="3160" y="3498"/>
                    <a:pt x="3167" y="3497"/>
                    <a:pt x="3174" y="3494"/>
                  </a:cubicBezTo>
                  <a:cubicBezTo>
                    <a:pt x="3196" y="3485"/>
                    <a:pt x="3210" y="3463"/>
                    <a:pt x="3210" y="3440"/>
                  </a:cubicBezTo>
                  <a:lnTo>
                    <a:pt x="3210" y="2758"/>
                  </a:lnTo>
                  <a:lnTo>
                    <a:pt x="3523" y="2758"/>
                  </a:lnTo>
                  <a:cubicBezTo>
                    <a:pt x="3724" y="2758"/>
                    <a:pt x="3887" y="2594"/>
                    <a:pt x="3887" y="2393"/>
                  </a:cubicBezTo>
                  <a:lnTo>
                    <a:pt x="3887" y="2362"/>
                  </a:lnTo>
                  <a:lnTo>
                    <a:pt x="4284" y="2758"/>
                  </a:lnTo>
                  <a:cubicBezTo>
                    <a:pt x="4295" y="2769"/>
                    <a:pt x="4310" y="2775"/>
                    <a:pt x="4325" y="2775"/>
                  </a:cubicBezTo>
                  <a:cubicBezTo>
                    <a:pt x="4333" y="2775"/>
                    <a:pt x="4341" y="2774"/>
                    <a:pt x="4348" y="2771"/>
                  </a:cubicBezTo>
                  <a:cubicBezTo>
                    <a:pt x="4370" y="2762"/>
                    <a:pt x="4384" y="2741"/>
                    <a:pt x="4384" y="2717"/>
                  </a:cubicBezTo>
                  <a:lnTo>
                    <a:pt x="4384" y="2337"/>
                  </a:lnTo>
                  <a:lnTo>
                    <a:pt x="4545" y="2337"/>
                  </a:lnTo>
                  <a:cubicBezTo>
                    <a:pt x="4677" y="2337"/>
                    <a:pt x="4784" y="2230"/>
                    <a:pt x="4784" y="2098"/>
                  </a:cubicBezTo>
                  <a:lnTo>
                    <a:pt x="4784" y="1284"/>
                  </a:lnTo>
                  <a:cubicBezTo>
                    <a:pt x="4784" y="1152"/>
                    <a:pt x="4677" y="1044"/>
                    <a:pt x="4545" y="1044"/>
                  </a:cubicBezTo>
                  <a:close/>
                </a:path>
              </a:pathLst>
            </a:custGeom>
            <a:solidFill>
              <a:schemeClr val="accent2"/>
            </a:solidFill>
            <a:ln w="0">
              <a:noFill/>
              <a:prstDash val="solid"/>
              <a:round/>
              <a:headEnd/>
              <a:tailEnd/>
            </a:ln>
          </p:spPr>
          <p:txBody>
            <a:bodyPr vert="horz" wrap="square" lIns="182880" tIns="91440" rIns="182880" bIns="91440" numCol="1" anchor="t" anchorCtr="0" compatLnSpc="1">
              <a:prstTxWarp prst="textNoShape">
                <a:avLst/>
              </a:prstTxWarp>
            </a:bodyPr>
            <a:lstStyle/>
            <a:p>
              <a:pPr>
                <a:defRPr/>
              </a:pPr>
              <a:endParaRPr lang="en-US" sz="3200">
                <a:solidFill>
                  <a:srgbClr val="012036"/>
                </a:solidFill>
                <a:latin typeface="Calibri" panose="020F0502020204030204"/>
              </a:endParaRPr>
            </a:p>
          </p:txBody>
        </p:sp>
      </p:grpSp>
      <p:sp>
        <p:nvSpPr>
          <p:cNvPr id="49" name="Freeform 17">
            <a:extLst>
              <a:ext uri="{FF2B5EF4-FFF2-40B4-BE49-F238E27FC236}">
                <a16:creationId xmlns:a16="http://schemas.microsoft.com/office/drawing/2014/main" id="{EBC6AF4E-CA0F-B184-67D5-FF0D3890E212}"/>
              </a:ext>
            </a:extLst>
          </p:cNvPr>
          <p:cNvSpPr>
            <a:spLocks noChangeAspect="1" noEditPoints="1"/>
          </p:cNvSpPr>
          <p:nvPr/>
        </p:nvSpPr>
        <p:spPr bwMode="auto">
          <a:xfrm>
            <a:off x="13294436" y="3661361"/>
            <a:ext cx="887292" cy="684414"/>
          </a:xfrm>
          <a:custGeom>
            <a:avLst/>
            <a:gdLst>
              <a:gd name="T0" fmla="*/ 3360 w 4799"/>
              <a:gd name="T1" fmla="*/ 2528 h 3691"/>
              <a:gd name="T2" fmla="*/ 3360 w 4799"/>
              <a:gd name="T3" fmla="*/ 2528 h 3691"/>
              <a:gd name="T4" fmla="*/ 1431 w 4799"/>
              <a:gd name="T5" fmla="*/ 2528 h 3691"/>
              <a:gd name="T6" fmla="*/ 1367 w 4799"/>
              <a:gd name="T7" fmla="*/ 2593 h 3691"/>
              <a:gd name="T8" fmla="*/ 1431 w 4799"/>
              <a:gd name="T9" fmla="*/ 2657 h 3691"/>
              <a:gd name="T10" fmla="*/ 3360 w 4799"/>
              <a:gd name="T11" fmla="*/ 2657 h 3691"/>
              <a:gd name="T12" fmla="*/ 3425 w 4799"/>
              <a:gd name="T13" fmla="*/ 2593 h 3691"/>
              <a:gd name="T14" fmla="*/ 3360 w 4799"/>
              <a:gd name="T15" fmla="*/ 2528 h 3691"/>
              <a:gd name="T16" fmla="*/ 3360 w 4799"/>
              <a:gd name="T17" fmla="*/ 2528 h 3691"/>
              <a:gd name="T18" fmla="*/ 4670 w 4799"/>
              <a:gd name="T19" fmla="*/ 3383 h 3691"/>
              <a:gd name="T20" fmla="*/ 4670 w 4799"/>
              <a:gd name="T21" fmla="*/ 3383 h 3691"/>
              <a:gd name="T22" fmla="*/ 4670 w 4799"/>
              <a:gd name="T23" fmla="*/ 820 h 3691"/>
              <a:gd name="T24" fmla="*/ 129 w 4799"/>
              <a:gd name="T25" fmla="*/ 820 h 3691"/>
              <a:gd name="T26" fmla="*/ 129 w 4799"/>
              <a:gd name="T27" fmla="*/ 3383 h 3691"/>
              <a:gd name="T28" fmla="*/ 307 w 4799"/>
              <a:gd name="T29" fmla="*/ 3561 h 3691"/>
              <a:gd name="T30" fmla="*/ 4492 w 4799"/>
              <a:gd name="T31" fmla="*/ 3561 h 3691"/>
              <a:gd name="T32" fmla="*/ 4670 w 4799"/>
              <a:gd name="T33" fmla="*/ 3383 h 3691"/>
              <a:gd name="T34" fmla="*/ 4670 w 4799"/>
              <a:gd name="T35" fmla="*/ 3383 h 3691"/>
              <a:gd name="T36" fmla="*/ 129 w 4799"/>
              <a:gd name="T37" fmla="*/ 307 h 3691"/>
              <a:gd name="T38" fmla="*/ 129 w 4799"/>
              <a:gd name="T39" fmla="*/ 307 h 3691"/>
              <a:gd name="T40" fmla="*/ 129 w 4799"/>
              <a:gd name="T41" fmla="*/ 691 h 3691"/>
              <a:gd name="T42" fmla="*/ 4670 w 4799"/>
              <a:gd name="T43" fmla="*/ 691 h 3691"/>
              <a:gd name="T44" fmla="*/ 4670 w 4799"/>
              <a:gd name="T45" fmla="*/ 307 h 3691"/>
              <a:gd name="T46" fmla="*/ 4492 w 4799"/>
              <a:gd name="T47" fmla="*/ 128 h 3691"/>
              <a:gd name="T48" fmla="*/ 307 w 4799"/>
              <a:gd name="T49" fmla="*/ 128 h 3691"/>
              <a:gd name="T50" fmla="*/ 129 w 4799"/>
              <a:gd name="T51" fmla="*/ 307 h 3691"/>
              <a:gd name="T52" fmla="*/ 129 w 4799"/>
              <a:gd name="T53" fmla="*/ 307 h 3691"/>
              <a:gd name="T54" fmla="*/ 4799 w 4799"/>
              <a:gd name="T55" fmla="*/ 307 h 3691"/>
              <a:gd name="T56" fmla="*/ 4799 w 4799"/>
              <a:gd name="T57" fmla="*/ 307 h 3691"/>
              <a:gd name="T58" fmla="*/ 4799 w 4799"/>
              <a:gd name="T59" fmla="*/ 3383 h 3691"/>
              <a:gd name="T60" fmla="*/ 4492 w 4799"/>
              <a:gd name="T61" fmla="*/ 3691 h 3691"/>
              <a:gd name="T62" fmla="*/ 307 w 4799"/>
              <a:gd name="T63" fmla="*/ 3691 h 3691"/>
              <a:gd name="T64" fmla="*/ 0 w 4799"/>
              <a:gd name="T65" fmla="*/ 3383 h 3691"/>
              <a:gd name="T66" fmla="*/ 0 w 4799"/>
              <a:gd name="T67" fmla="*/ 307 h 3691"/>
              <a:gd name="T68" fmla="*/ 307 w 4799"/>
              <a:gd name="T69" fmla="*/ 0 h 3691"/>
              <a:gd name="T70" fmla="*/ 4492 w 4799"/>
              <a:gd name="T71" fmla="*/ 0 h 3691"/>
              <a:gd name="T72" fmla="*/ 4799 w 4799"/>
              <a:gd name="T73" fmla="*/ 307 h 3691"/>
              <a:gd name="T74" fmla="*/ 4799 w 4799"/>
              <a:gd name="T75" fmla="*/ 307 h 3691"/>
              <a:gd name="T76" fmla="*/ 1691 w 4799"/>
              <a:gd name="T77" fmla="*/ 1896 h 3691"/>
              <a:gd name="T78" fmla="*/ 1691 w 4799"/>
              <a:gd name="T79" fmla="*/ 1896 h 3691"/>
              <a:gd name="T80" fmla="*/ 938 w 4799"/>
              <a:gd name="T81" fmla="*/ 2455 h 3691"/>
              <a:gd name="T82" fmla="*/ 900 w 4799"/>
              <a:gd name="T83" fmla="*/ 2468 h 3691"/>
              <a:gd name="T84" fmla="*/ 848 w 4799"/>
              <a:gd name="T85" fmla="*/ 2442 h 3691"/>
              <a:gd name="T86" fmla="*/ 861 w 4799"/>
              <a:gd name="T87" fmla="*/ 2351 h 3691"/>
              <a:gd name="T88" fmla="*/ 1545 w 4799"/>
              <a:gd name="T89" fmla="*/ 1843 h 3691"/>
              <a:gd name="T90" fmla="*/ 902 w 4799"/>
              <a:gd name="T91" fmla="*/ 1353 h 3691"/>
              <a:gd name="T92" fmla="*/ 890 w 4799"/>
              <a:gd name="T93" fmla="*/ 1263 h 3691"/>
              <a:gd name="T94" fmla="*/ 981 w 4799"/>
              <a:gd name="T95" fmla="*/ 1250 h 3691"/>
              <a:gd name="T96" fmla="*/ 1692 w 4799"/>
              <a:gd name="T97" fmla="*/ 1793 h 3691"/>
              <a:gd name="T98" fmla="*/ 1717 w 4799"/>
              <a:gd name="T99" fmla="*/ 1844 h 3691"/>
              <a:gd name="T100" fmla="*/ 1691 w 4799"/>
              <a:gd name="T101" fmla="*/ 1896 h 3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99" h="3691">
                <a:moveTo>
                  <a:pt x="3360" y="2528"/>
                </a:moveTo>
                <a:lnTo>
                  <a:pt x="3360" y="2528"/>
                </a:lnTo>
                <a:lnTo>
                  <a:pt x="1431" y="2528"/>
                </a:lnTo>
                <a:cubicBezTo>
                  <a:pt x="1396" y="2528"/>
                  <a:pt x="1367" y="2557"/>
                  <a:pt x="1367" y="2593"/>
                </a:cubicBezTo>
                <a:cubicBezTo>
                  <a:pt x="1367" y="2628"/>
                  <a:pt x="1396" y="2657"/>
                  <a:pt x="1431" y="2657"/>
                </a:cubicBezTo>
                <a:lnTo>
                  <a:pt x="3360" y="2657"/>
                </a:lnTo>
                <a:cubicBezTo>
                  <a:pt x="3396" y="2657"/>
                  <a:pt x="3425" y="2628"/>
                  <a:pt x="3425" y="2593"/>
                </a:cubicBezTo>
                <a:cubicBezTo>
                  <a:pt x="3425" y="2557"/>
                  <a:pt x="3396" y="2528"/>
                  <a:pt x="3360" y="2528"/>
                </a:cubicBezTo>
                <a:lnTo>
                  <a:pt x="3360" y="2528"/>
                </a:lnTo>
                <a:close/>
                <a:moveTo>
                  <a:pt x="4670" y="3383"/>
                </a:moveTo>
                <a:lnTo>
                  <a:pt x="4670" y="3383"/>
                </a:lnTo>
                <a:lnTo>
                  <a:pt x="4670" y="820"/>
                </a:lnTo>
                <a:lnTo>
                  <a:pt x="129" y="820"/>
                </a:lnTo>
                <a:lnTo>
                  <a:pt x="129" y="3383"/>
                </a:lnTo>
                <a:cubicBezTo>
                  <a:pt x="129" y="3481"/>
                  <a:pt x="209" y="3561"/>
                  <a:pt x="307" y="3561"/>
                </a:cubicBezTo>
                <a:lnTo>
                  <a:pt x="4492" y="3561"/>
                </a:lnTo>
                <a:cubicBezTo>
                  <a:pt x="4590" y="3561"/>
                  <a:pt x="4670" y="3481"/>
                  <a:pt x="4670" y="3383"/>
                </a:cubicBezTo>
                <a:lnTo>
                  <a:pt x="4670" y="3383"/>
                </a:lnTo>
                <a:close/>
                <a:moveTo>
                  <a:pt x="129" y="307"/>
                </a:moveTo>
                <a:lnTo>
                  <a:pt x="129" y="307"/>
                </a:lnTo>
                <a:lnTo>
                  <a:pt x="129" y="691"/>
                </a:lnTo>
                <a:lnTo>
                  <a:pt x="4670" y="691"/>
                </a:lnTo>
                <a:lnTo>
                  <a:pt x="4670" y="307"/>
                </a:lnTo>
                <a:cubicBezTo>
                  <a:pt x="4670" y="209"/>
                  <a:pt x="4590" y="128"/>
                  <a:pt x="4492" y="128"/>
                </a:cubicBezTo>
                <a:lnTo>
                  <a:pt x="307" y="128"/>
                </a:lnTo>
                <a:cubicBezTo>
                  <a:pt x="209" y="128"/>
                  <a:pt x="129" y="209"/>
                  <a:pt x="129" y="307"/>
                </a:cubicBezTo>
                <a:lnTo>
                  <a:pt x="129" y="307"/>
                </a:lnTo>
                <a:close/>
                <a:moveTo>
                  <a:pt x="4799" y="307"/>
                </a:moveTo>
                <a:lnTo>
                  <a:pt x="4799" y="307"/>
                </a:lnTo>
                <a:lnTo>
                  <a:pt x="4799" y="3383"/>
                </a:lnTo>
                <a:cubicBezTo>
                  <a:pt x="4799" y="3553"/>
                  <a:pt x="4661" y="3691"/>
                  <a:pt x="4492" y="3691"/>
                </a:cubicBezTo>
                <a:lnTo>
                  <a:pt x="307" y="3691"/>
                </a:lnTo>
                <a:cubicBezTo>
                  <a:pt x="138" y="3691"/>
                  <a:pt x="0" y="3553"/>
                  <a:pt x="0" y="3383"/>
                </a:cubicBezTo>
                <a:lnTo>
                  <a:pt x="0" y="307"/>
                </a:lnTo>
                <a:cubicBezTo>
                  <a:pt x="0" y="137"/>
                  <a:pt x="138" y="0"/>
                  <a:pt x="307" y="0"/>
                </a:cubicBezTo>
                <a:lnTo>
                  <a:pt x="4492" y="0"/>
                </a:lnTo>
                <a:cubicBezTo>
                  <a:pt x="4661" y="0"/>
                  <a:pt x="4799" y="137"/>
                  <a:pt x="4799" y="307"/>
                </a:cubicBezTo>
                <a:lnTo>
                  <a:pt x="4799" y="307"/>
                </a:lnTo>
                <a:close/>
                <a:moveTo>
                  <a:pt x="1691" y="1896"/>
                </a:moveTo>
                <a:lnTo>
                  <a:pt x="1691" y="1896"/>
                </a:lnTo>
                <a:lnTo>
                  <a:pt x="938" y="2455"/>
                </a:lnTo>
                <a:cubicBezTo>
                  <a:pt x="926" y="2464"/>
                  <a:pt x="913" y="2468"/>
                  <a:pt x="900" y="2468"/>
                </a:cubicBezTo>
                <a:cubicBezTo>
                  <a:pt x="880" y="2468"/>
                  <a:pt x="860" y="2459"/>
                  <a:pt x="848" y="2442"/>
                </a:cubicBezTo>
                <a:cubicBezTo>
                  <a:pt x="826" y="2413"/>
                  <a:pt x="832" y="2373"/>
                  <a:pt x="861" y="2351"/>
                </a:cubicBezTo>
                <a:lnTo>
                  <a:pt x="1545" y="1843"/>
                </a:lnTo>
                <a:lnTo>
                  <a:pt x="902" y="1353"/>
                </a:lnTo>
                <a:cubicBezTo>
                  <a:pt x="874" y="1331"/>
                  <a:pt x="869" y="1291"/>
                  <a:pt x="890" y="1263"/>
                </a:cubicBezTo>
                <a:cubicBezTo>
                  <a:pt x="912" y="1234"/>
                  <a:pt x="952" y="1229"/>
                  <a:pt x="981" y="1250"/>
                </a:cubicBezTo>
                <a:lnTo>
                  <a:pt x="1692" y="1793"/>
                </a:lnTo>
                <a:cubicBezTo>
                  <a:pt x="1708" y="1805"/>
                  <a:pt x="1717" y="1824"/>
                  <a:pt x="1717" y="1844"/>
                </a:cubicBezTo>
                <a:cubicBezTo>
                  <a:pt x="1717" y="1865"/>
                  <a:pt x="1707" y="1884"/>
                  <a:pt x="1691" y="1896"/>
                </a:cubicBez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US" sz="3200"/>
          </a:p>
        </p:txBody>
      </p:sp>
      <p:sp>
        <p:nvSpPr>
          <p:cNvPr id="50" name="Title 1">
            <a:extLst>
              <a:ext uri="{FF2B5EF4-FFF2-40B4-BE49-F238E27FC236}">
                <a16:creationId xmlns:a16="http://schemas.microsoft.com/office/drawing/2014/main" id="{1D3BB8D1-4407-BF81-A726-542CE6F7C370}"/>
              </a:ext>
            </a:extLst>
          </p:cNvPr>
          <p:cNvSpPr txBox="1">
            <a:spLocks/>
          </p:cNvSpPr>
          <p:nvPr/>
        </p:nvSpPr>
        <p:spPr>
          <a:xfrm>
            <a:off x="933856" y="612539"/>
            <a:ext cx="16459200" cy="697454"/>
          </a:xfrm>
          <a:prstGeom prst="rect">
            <a:avLst/>
          </a:prstGeom>
        </p:spPr>
        <p:txBody>
          <a:bodyPr vert="horz" lIns="0" tIns="0" rIns="0" bIns="0" rtlCol="0" anchor="ctr">
            <a:noAutofit/>
          </a:bodyPr>
          <a:lstStyle>
            <a:lvl1pPr defTabSz="685800">
              <a:lnSpc>
                <a:spcPct val="90000"/>
              </a:lnSpc>
              <a:spcBef>
                <a:spcPct val="0"/>
              </a:spcBef>
              <a:buNone/>
              <a:defRPr sz="2000" b="0" i="0">
                <a:solidFill>
                  <a:schemeClr val="accent5">
                    <a:lumMod val="75000"/>
                  </a:schemeClr>
                </a:solidFill>
                <a:latin typeface="Anova Bold" panose="020B0503020203020204" pitchFamily="34" charset="0"/>
                <a:ea typeface="+mj-ea"/>
                <a:cs typeface="+mj-cs"/>
              </a:defRPr>
            </a:lvl1pPr>
          </a:lstStyle>
          <a:p>
            <a:r>
              <a:rPr lang="en-US" sz="5400" dirty="0"/>
              <a:t>Types of Generative AI</a:t>
            </a:r>
          </a:p>
        </p:txBody>
      </p:sp>
      <p:sp>
        <p:nvSpPr>
          <p:cNvPr id="3" name="Freeform 6">
            <a:extLst>
              <a:ext uri="{FF2B5EF4-FFF2-40B4-BE49-F238E27FC236}">
                <a16:creationId xmlns:a16="http://schemas.microsoft.com/office/drawing/2014/main" id="{21A40D80-946C-FF80-84A3-789D2C336E27}"/>
              </a:ext>
            </a:extLst>
          </p:cNvPr>
          <p:cNvSpPr>
            <a:spLocks noChangeAspect="1" noEditPoints="1"/>
          </p:cNvSpPr>
          <p:nvPr/>
        </p:nvSpPr>
        <p:spPr bwMode="auto">
          <a:xfrm>
            <a:off x="1107819" y="5143755"/>
            <a:ext cx="494230" cy="997698"/>
          </a:xfrm>
          <a:custGeom>
            <a:avLst/>
            <a:gdLst>
              <a:gd name="T0" fmla="*/ 891 w 1714"/>
              <a:gd name="T1" fmla="*/ 3023 h 3456"/>
              <a:gd name="T2" fmla="*/ 894 w 1714"/>
              <a:gd name="T3" fmla="*/ 2711 h 3456"/>
              <a:gd name="T4" fmla="*/ 1018 w 1714"/>
              <a:gd name="T5" fmla="*/ 2849 h 3456"/>
              <a:gd name="T6" fmla="*/ 1018 w 1714"/>
              <a:gd name="T7" fmla="*/ 3065 h 3456"/>
              <a:gd name="T8" fmla="*/ 894 w 1714"/>
              <a:gd name="T9" fmla="*/ 3203 h 3456"/>
              <a:gd name="T10" fmla="*/ 702 w 1714"/>
              <a:gd name="T11" fmla="*/ 3161 h 3456"/>
              <a:gd name="T12" fmla="*/ 601 w 1714"/>
              <a:gd name="T13" fmla="*/ 2922 h 3456"/>
              <a:gd name="T14" fmla="*/ 704 w 1714"/>
              <a:gd name="T15" fmla="*/ 2753 h 3456"/>
              <a:gd name="T16" fmla="*/ 344 w 1714"/>
              <a:gd name="T17" fmla="*/ 1992 h 3456"/>
              <a:gd name="T18" fmla="*/ 381 w 1714"/>
              <a:gd name="T19" fmla="*/ 1862 h 3456"/>
              <a:gd name="T20" fmla="*/ 1374 w 1714"/>
              <a:gd name="T21" fmla="*/ 2112 h 3456"/>
              <a:gd name="T22" fmla="*/ 288 w 1714"/>
              <a:gd name="T23" fmla="*/ 1900 h 3456"/>
              <a:gd name="T24" fmla="*/ 1338 w 1714"/>
              <a:gd name="T25" fmla="*/ 1689 h 3456"/>
              <a:gd name="T26" fmla="*/ 1432 w 1714"/>
              <a:gd name="T27" fmla="*/ 1582 h 3456"/>
              <a:gd name="T28" fmla="*/ 307 w 1714"/>
              <a:gd name="T29" fmla="*/ 1764 h 3456"/>
              <a:gd name="T30" fmla="*/ 366 w 1714"/>
              <a:gd name="T31" fmla="*/ 1284 h 3456"/>
              <a:gd name="T32" fmla="*/ 1338 w 1714"/>
              <a:gd name="T33" fmla="*/ 1284 h 3456"/>
              <a:gd name="T34" fmla="*/ 1432 w 1714"/>
              <a:gd name="T35" fmla="*/ 1391 h 3456"/>
              <a:gd name="T36" fmla="*/ 253 w 1714"/>
              <a:gd name="T37" fmla="*/ 1292 h 3456"/>
              <a:gd name="T38" fmla="*/ 1328 w 1714"/>
              <a:gd name="T39" fmla="*/ 855 h 3456"/>
              <a:gd name="T40" fmla="*/ 991 w 1714"/>
              <a:gd name="T41" fmla="*/ 837 h 3456"/>
              <a:gd name="T42" fmla="*/ 672 w 1714"/>
              <a:gd name="T43" fmla="*/ 812 h 3456"/>
              <a:gd name="T44" fmla="*/ 371 w 1714"/>
              <a:gd name="T45" fmla="*/ 794 h 3456"/>
              <a:gd name="T46" fmla="*/ 384 w 1714"/>
              <a:gd name="T47" fmla="*/ 792 h 3456"/>
              <a:gd name="T48" fmla="*/ 1390 w 1714"/>
              <a:gd name="T49" fmla="*/ 940 h 3456"/>
              <a:gd name="T50" fmla="*/ 1270 w 1714"/>
              <a:gd name="T51" fmla="*/ 719 h 3456"/>
              <a:gd name="T52" fmla="*/ 1126 w 1714"/>
              <a:gd name="T53" fmla="*/ 895 h 3456"/>
              <a:gd name="T54" fmla="*/ 905 w 1714"/>
              <a:gd name="T55" fmla="*/ 775 h 3456"/>
              <a:gd name="T56" fmla="*/ 830 w 1714"/>
              <a:gd name="T57" fmla="*/ 824 h 3456"/>
              <a:gd name="T58" fmla="*/ 579 w 1714"/>
              <a:gd name="T59" fmla="*/ 850 h 3456"/>
              <a:gd name="T60" fmla="*/ 489 w 1714"/>
              <a:gd name="T61" fmla="*/ 754 h 3456"/>
              <a:gd name="T62" fmla="*/ 295 w 1714"/>
              <a:gd name="T63" fmla="*/ 914 h 3456"/>
              <a:gd name="T64" fmla="*/ 1317 w 1714"/>
              <a:gd name="T65" fmla="*/ 516 h 3456"/>
              <a:gd name="T66" fmla="*/ 1022 w 1714"/>
              <a:gd name="T67" fmla="*/ 507 h 3456"/>
              <a:gd name="T68" fmla="*/ 1035 w 1714"/>
              <a:gd name="T69" fmla="*/ 510 h 3456"/>
              <a:gd name="T70" fmla="*/ 733 w 1714"/>
              <a:gd name="T71" fmla="*/ 527 h 3456"/>
              <a:gd name="T72" fmla="*/ 414 w 1714"/>
              <a:gd name="T73" fmla="*/ 553 h 3456"/>
              <a:gd name="T74" fmla="*/ 1465 w 1714"/>
              <a:gd name="T75" fmla="*/ 566 h 3456"/>
              <a:gd name="T76" fmla="*/ 1214 w 1714"/>
              <a:gd name="T77" fmla="*/ 540 h 3456"/>
              <a:gd name="T78" fmla="*/ 1139 w 1714"/>
              <a:gd name="T79" fmla="*/ 491 h 3456"/>
              <a:gd name="T80" fmla="*/ 917 w 1714"/>
              <a:gd name="T81" fmla="*/ 611 h 3456"/>
              <a:gd name="T82" fmla="*/ 774 w 1714"/>
              <a:gd name="T83" fmla="*/ 436 h 3456"/>
              <a:gd name="T84" fmla="*/ 653 w 1714"/>
              <a:gd name="T85" fmla="*/ 657 h 3456"/>
              <a:gd name="T86" fmla="*/ 384 w 1714"/>
              <a:gd name="T87" fmla="*/ 414 h 3456"/>
              <a:gd name="T88" fmla="*/ 409 w 1714"/>
              <a:gd name="T89" fmla="*/ 664 h 3456"/>
              <a:gd name="T90" fmla="*/ 335 w 1714"/>
              <a:gd name="T91" fmla="*/ 424 h 3456"/>
              <a:gd name="T92" fmla="*/ 1714 w 1714"/>
              <a:gd name="T93" fmla="*/ 2181 h 3456"/>
              <a:gd name="T94" fmla="*/ 1245 w 1714"/>
              <a:gd name="T95" fmla="*/ 2435 h 3456"/>
              <a:gd name="T96" fmla="*/ 1702 w 1714"/>
              <a:gd name="T97" fmla="*/ 2655 h 3456"/>
              <a:gd name="T98" fmla="*/ 187 w 1714"/>
              <a:gd name="T99" fmla="*/ 3453 h 3456"/>
              <a:gd name="T100" fmla="*/ 65 w 1714"/>
              <a:gd name="T101" fmla="*/ 2568 h 3456"/>
              <a:gd name="T102" fmla="*/ 472 w 1714"/>
              <a:gd name="T103" fmla="*/ 2594 h 3456"/>
              <a:gd name="T104" fmla="*/ 131 w 1714"/>
              <a:gd name="T105" fmla="*/ 3325 h 3456"/>
              <a:gd name="T106" fmla="*/ 1617 w 1714"/>
              <a:gd name="T107" fmla="*/ 2699 h 3456"/>
              <a:gd name="T108" fmla="*/ 1152 w 1714"/>
              <a:gd name="T109" fmla="*/ 2480 h 3456"/>
              <a:gd name="T110" fmla="*/ 1598 w 1714"/>
              <a:gd name="T111" fmla="*/ 2251 h 3456"/>
              <a:gd name="T112" fmla="*/ 169 w 1714"/>
              <a:gd name="T113" fmla="*/ 104 h 3456"/>
              <a:gd name="T114" fmla="*/ 218 w 1714"/>
              <a:gd name="T115" fmla="*/ 2306 h 3456"/>
              <a:gd name="T116" fmla="*/ 117 w 1714"/>
              <a:gd name="T117" fmla="*/ 2375 h 3456"/>
              <a:gd name="T118" fmla="*/ 117 w 1714"/>
              <a:gd name="T119" fmla="*/ 24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4" h="3456">
                <a:moveTo>
                  <a:pt x="853" y="2881"/>
                </a:moveTo>
                <a:lnTo>
                  <a:pt x="833" y="2883"/>
                </a:lnTo>
                <a:lnTo>
                  <a:pt x="814" y="2892"/>
                </a:lnTo>
                <a:lnTo>
                  <a:pt x="798" y="2903"/>
                </a:lnTo>
                <a:lnTo>
                  <a:pt x="787" y="2919"/>
                </a:lnTo>
                <a:lnTo>
                  <a:pt x="779" y="2937"/>
                </a:lnTo>
                <a:lnTo>
                  <a:pt x="776" y="2957"/>
                </a:lnTo>
                <a:lnTo>
                  <a:pt x="779" y="2977"/>
                </a:lnTo>
                <a:lnTo>
                  <a:pt x="787" y="2995"/>
                </a:lnTo>
                <a:lnTo>
                  <a:pt x="798" y="3011"/>
                </a:lnTo>
                <a:lnTo>
                  <a:pt x="814" y="3023"/>
                </a:lnTo>
                <a:lnTo>
                  <a:pt x="833" y="3031"/>
                </a:lnTo>
                <a:lnTo>
                  <a:pt x="853" y="3034"/>
                </a:lnTo>
                <a:lnTo>
                  <a:pt x="873" y="3031"/>
                </a:lnTo>
                <a:lnTo>
                  <a:pt x="891" y="3023"/>
                </a:lnTo>
                <a:lnTo>
                  <a:pt x="906" y="3011"/>
                </a:lnTo>
                <a:lnTo>
                  <a:pt x="919" y="2995"/>
                </a:lnTo>
                <a:lnTo>
                  <a:pt x="926" y="2977"/>
                </a:lnTo>
                <a:lnTo>
                  <a:pt x="929" y="2957"/>
                </a:lnTo>
                <a:lnTo>
                  <a:pt x="926" y="2937"/>
                </a:lnTo>
                <a:lnTo>
                  <a:pt x="919" y="2919"/>
                </a:lnTo>
                <a:lnTo>
                  <a:pt x="906" y="2903"/>
                </a:lnTo>
                <a:lnTo>
                  <a:pt x="891" y="2892"/>
                </a:lnTo>
                <a:lnTo>
                  <a:pt x="873" y="2883"/>
                </a:lnTo>
                <a:lnTo>
                  <a:pt x="853" y="2881"/>
                </a:lnTo>
                <a:close/>
                <a:moveTo>
                  <a:pt x="817" y="2706"/>
                </a:moveTo>
                <a:lnTo>
                  <a:pt x="887" y="2706"/>
                </a:lnTo>
                <a:lnTo>
                  <a:pt x="890" y="2707"/>
                </a:lnTo>
                <a:lnTo>
                  <a:pt x="893" y="2709"/>
                </a:lnTo>
                <a:lnTo>
                  <a:pt x="894" y="2711"/>
                </a:lnTo>
                <a:lnTo>
                  <a:pt x="894" y="2763"/>
                </a:lnTo>
                <a:lnTo>
                  <a:pt x="917" y="2770"/>
                </a:lnTo>
                <a:lnTo>
                  <a:pt x="940" y="2778"/>
                </a:lnTo>
                <a:lnTo>
                  <a:pt x="962" y="2791"/>
                </a:lnTo>
                <a:lnTo>
                  <a:pt x="997" y="2754"/>
                </a:lnTo>
                <a:lnTo>
                  <a:pt x="999" y="2753"/>
                </a:lnTo>
                <a:lnTo>
                  <a:pt x="1002" y="2753"/>
                </a:lnTo>
                <a:lnTo>
                  <a:pt x="1004" y="2753"/>
                </a:lnTo>
                <a:lnTo>
                  <a:pt x="1006" y="2754"/>
                </a:lnTo>
                <a:lnTo>
                  <a:pt x="1055" y="2805"/>
                </a:lnTo>
                <a:lnTo>
                  <a:pt x="1056" y="2807"/>
                </a:lnTo>
                <a:lnTo>
                  <a:pt x="1057" y="2809"/>
                </a:lnTo>
                <a:lnTo>
                  <a:pt x="1056" y="2811"/>
                </a:lnTo>
                <a:lnTo>
                  <a:pt x="1055" y="2812"/>
                </a:lnTo>
                <a:lnTo>
                  <a:pt x="1018" y="2849"/>
                </a:lnTo>
                <a:lnTo>
                  <a:pt x="1031" y="2870"/>
                </a:lnTo>
                <a:lnTo>
                  <a:pt x="1040" y="2893"/>
                </a:lnTo>
                <a:lnTo>
                  <a:pt x="1047" y="2917"/>
                </a:lnTo>
                <a:lnTo>
                  <a:pt x="1098" y="2917"/>
                </a:lnTo>
                <a:lnTo>
                  <a:pt x="1101" y="2918"/>
                </a:lnTo>
                <a:lnTo>
                  <a:pt x="1103" y="2920"/>
                </a:lnTo>
                <a:lnTo>
                  <a:pt x="1104" y="2922"/>
                </a:lnTo>
                <a:lnTo>
                  <a:pt x="1104" y="2992"/>
                </a:lnTo>
                <a:lnTo>
                  <a:pt x="1103" y="2995"/>
                </a:lnTo>
                <a:lnTo>
                  <a:pt x="1101" y="2997"/>
                </a:lnTo>
                <a:lnTo>
                  <a:pt x="1098" y="2997"/>
                </a:lnTo>
                <a:lnTo>
                  <a:pt x="1047" y="2997"/>
                </a:lnTo>
                <a:lnTo>
                  <a:pt x="1040" y="3021"/>
                </a:lnTo>
                <a:lnTo>
                  <a:pt x="1031" y="3044"/>
                </a:lnTo>
                <a:lnTo>
                  <a:pt x="1018" y="3065"/>
                </a:lnTo>
                <a:lnTo>
                  <a:pt x="1055" y="3102"/>
                </a:lnTo>
                <a:lnTo>
                  <a:pt x="1056" y="3104"/>
                </a:lnTo>
                <a:lnTo>
                  <a:pt x="1057" y="3106"/>
                </a:lnTo>
                <a:lnTo>
                  <a:pt x="1056" y="3108"/>
                </a:lnTo>
                <a:lnTo>
                  <a:pt x="1055" y="3109"/>
                </a:lnTo>
                <a:lnTo>
                  <a:pt x="1006" y="3160"/>
                </a:lnTo>
                <a:lnTo>
                  <a:pt x="1004" y="3161"/>
                </a:lnTo>
                <a:lnTo>
                  <a:pt x="1002" y="3161"/>
                </a:lnTo>
                <a:lnTo>
                  <a:pt x="999" y="3161"/>
                </a:lnTo>
                <a:lnTo>
                  <a:pt x="997" y="3160"/>
                </a:lnTo>
                <a:lnTo>
                  <a:pt x="962" y="3123"/>
                </a:lnTo>
                <a:lnTo>
                  <a:pt x="940" y="3136"/>
                </a:lnTo>
                <a:lnTo>
                  <a:pt x="917" y="3145"/>
                </a:lnTo>
                <a:lnTo>
                  <a:pt x="894" y="3151"/>
                </a:lnTo>
                <a:lnTo>
                  <a:pt x="894" y="3203"/>
                </a:lnTo>
                <a:lnTo>
                  <a:pt x="893" y="3206"/>
                </a:lnTo>
                <a:lnTo>
                  <a:pt x="890" y="3208"/>
                </a:lnTo>
                <a:lnTo>
                  <a:pt x="887" y="3208"/>
                </a:lnTo>
                <a:lnTo>
                  <a:pt x="817" y="3208"/>
                </a:lnTo>
                <a:lnTo>
                  <a:pt x="815" y="3208"/>
                </a:lnTo>
                <a:lnTo>
                  <a:pt x="813" y="3206"/>
                </a:lnTo>
                <a:lnTo>
                  <a:pt x="812" y="3203"/>
                </a:lnTo>
                <a:lnTo>
                  <a:pt x="812" y="3151"/>
                </a:lnTo>
                <a:lnTo>
                  <a:pt x="788" y="3145"/>
                </a:lnTo>
                <a:lnTo>
                  <a:pt x="766" y="3136"/>
                </a:lnTo>
                <a:lnTo>
                  <a:pt x="744" y="3123"/>
                </a:lnTo>
                <a:lnTo>
                  <a:pt x="708" y="3160"/>
                </a:lnTo>
                <a:lnTo>
                  <a:pt x="706" y="3161"/>
                </a:lnTo>
                <a:lnTo>
                  <a:pt x="704" y="3161"/>
                </a:lnTo>
                <a:lnTo>
                  <a:pt x="702" y="3161"/>
                </a:lnTo>
                <a:lnTo>
                  <a:pt x="700" y="3160"/>
                </a:lnTo>
                <a:lnTo>
                  <a:pt x="650" y="3109"/>
                </a:lnTo>
                <a:lnTo>
                  <a:pt x="649" y="3108"/>
                </a:lnTo>
                <a:lnTo>
                  <a:pt x="648" y="3106"/>
                </a:lnTo>
                <a:lnTo>
                  <a:pt x="649" y="3104"/>
                </a:lnTo>
                <a:lnTo>
                  <a:pt x="650" y="3102"/>
                </a:lnTo>
                <a:lnTo>
                  <a:pt x="686" y="3065"/>
                </a:lnTo>
                <a:lnTo>
                  <a:pt x="674" y="3044"/>
                </a:lnTo>
                <a:lnTo>
                  <a:pt x="665" y="3021"/>
                </a:lnTo>
                <a:lnTo>
                  <a:pt x="659" y="2997"/>
                </a:lnTo>
                <a:lnTo>
                  <a:pt x="606" y="2997"/>
                </a:lnTo>
                <a:lnTo>
                  <a:pt x="604" y="2997"/>
                </a:lnTo>
                <a:lnTo>
                  <a:pt x="602" y="2995"/>
                </a:lnTo>
                <a:lnTo>
                  <a:pt x="601" y="2992"/>
                </a:lnTo>
                <a:lnTo>
                  <a:pt x="601" y="2922"/>
                </a:lnTo>
                <a:lnTo>
                  <a:pt x="602" y="2920"/>
                </a:lnTo>
                <a:lnTo>
                  <a:pt x="604" y="2918"/>
                </a:lnTo>
                <a:lnTo>
                  <a:pt x="606" y="2917"/>
                </a:lnTo>
                <a:lnTo>
                  <a:pt x="659" y="2917"/>
                </a:lnTo>
                <a:lnTo>
                  <a:pt x="665" y="2893"/>
                </a:lnTo>
                <a:lnTo>
                  <a:pt x="674" y="2870"/>
                </a:lnTo>
                <a:lnTo>
                  <a:pt x="686" y="2849"/>
                </a:lnTo>
                <a:lnTo>
                  <a:pt x="650" y="2812"/>
                </a:lnTo>
                <a:lnTo>
                  <a:pt x="649" y="2811"/>
                </a:lnTo>
                <a:lnTo>
                  <a:pt x="648" y="2809"/>
                </a:lnTo>
                <a:lnTo>
                  <a:pt x="649" y="2807"/>
                </a:lnTo>
                <a:lnTo>
                  <a:pt x="650" y="2805"/>
                </a:lnTo>
                <a:lnTo>
                  <a:pt x="700" y="2754"/>
                </a:lnTo>
                <a:lnTo>
                  <a:pt x="702" y="2753"/>
                </a:lnTo>
                <a:lnTo>
                  <a:pt x="704" y="2753"/>
                </a:lnTo>
                <a:lnTo>
                  <a:pt x="706" y="2753"/>
                </a:lnTo>
                <a:lnTo>
                  <a:pt x="708" y="2754"/>
                </a:lnTo>
                <a:lnTo>
                  <a:pt x="744" y="2791"/>
                </a:lnTo>
                <a:lnTo>
                  <a:pt x="766" y="2778"/>
                </a:lnTo>
                <a:lnTo>
                  <a:pt x="788" y="2770"/>
                </a:lnTo>
                <a:lnTo>
                  <a:pt x="812" y="2763"/>
                </a:lnTo>
                <a:lnTo>
                  <a:pt x="812" y="2711"/>
                </a:lnTo>
                <a:lnTo>
                  <a:pt x="813" y="2709"/>
                </a:lnTo>
                <a:lnTo>
                  <a:pt x="815" y="2707"/>
                </a:lnTo>
                <a:lnTo>
                  <a:pt x="817" y="2706"/>
                </a:lnTo>
                <a:close/>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4"/>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1" y="837"/>
                </a:lnTo>
                <a:lnTo>
                  <a:pt x="1374" y="824"/>
                </a:lnTo>
                <a:lnTo>
                  <a:pt x="1371"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1" y="553"/>
                </a:lnTo>
                <a:lnTo>
                  <a:pt x="1374" y="540"/>
                </a:lnTo>
                <a:lnTo>
                  <a:pt x="1371"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3" y="2370"/>
                </a:lnTo>
                <a:lnTo>
                  <a:pt x="1190" y="2348"/>
                </a:lnTo>
                <a:lnTo>
                  <a:pt x="1212" y="2330"/>
                </a:lnTo>
                <a:lnTo>
                  <a:pt x="1237" y="2318"/>
                </a:lnTo>
                <a:lnTo>
                  <a:pt x="1264" y="2309"/>
                </a:lnTo>
                <a:lnTo>
                  <a:pt x="1293" y="2306"/>
                </a:lnTo>
                <a:lnTo>
                  <a:pt x="1496" y="2306"/>
                </a:lnTo>
                <a:lnTo>
                  <a:pt x="1520" y="2304"/>
                </a:lnTo>
                <a:lnTo>
                  <a:pt x="1544" y="2297"/>
                </a:lnTo>
                <a:lnTo>
                  <a:pt x="1565" y="2285"/>
                </a:lnTo>
                <a:lnTo>
                  <a:pt x="1584"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3765544956"/>
      </p:ext>
    </p:extLst>
  </p:cSld>
  <p:clrMapOvr>
    <a:masterClrMapping/>
  </p:clrMapOvr>
  <mc:AlternateContent xmlns:mc="http://schemas.openxmlformats.org/markup-compatibility/2006" xmlns:p14="http://schemas.microsoft.com/office/powerpoint/2010/main">
    <mc:Choice Requires="p14">
      <p:transition spd="med" p14:dur="700" advTm="108783">
        <p:fade/>
      </p:transition>
    </mc:Choice>
    <mc:Fallback xmlns="">
      <p:transition spd="med" advTm="1087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CEBF6-F5D3-BC53-F5FD-4A16ECA9ACAD}"/>
              </a:ext>
            </a:extLst>
          </p:cNvPr>
          <p:cNvSpPr>
            <a:spLocks noGrp="1"/>
          </p:cNvSpPr>
          <p:nvPr>
            <p:ph type="title"/>
          </p:nvPr>
        </p:nvSpPr>
        <p:spPr>
          <a:xfrm>
            <a:off x="1252432" y="3850838"/>
            <a:ext cx="13073168" cy="1292662"/>
          </a:xfrm>
        </p:spPr>
        <p:txBody>
          <a:bodyPr/>
          <a:lstStyle/>
          <a:p>
            <a:r>
              <a:rPr lang="en-US" dirty="0"/>
              <a:t>Synthetic Data Generation</a:t>
            </a:r>
          </a:p>
        </p:txBody>
      </p:sp>
      <p:sp>
        <p:nvSpPr>
          <p:cNvPr id="5" name="Text Placeholder 4">
            <a:extLst>
              <a:ext uri="{FF2B5EF4-FFF2-40B4-BE49-F238E27FC236}">
                <a16:creationId xmlns:a16="http://schemas.microsoft.com/office/drawing/2014/main" id="{C84D02FC-AB0A-E09A-CFCB-79E270DFCF26}"/>
              </a:ext>
            </a:extLst>
          </p:cNvPr>
          <p:cNvSpPr>
            <a:spLocks noGrp="1"/>
          </p:cNvSpPr>
          <p:nvPr>
            <p:ph type="body" sz="quarter" idx="10"/>
          </p:nvPr>
        </p:nvSpPr>
        <p:spPr/>
        <p:txBody>
          <a:bodyPr/>
          <a:lstStyle/>
          <a:p>
            <a:r>
              <a:rPr lang="en-US" dirty="0"/>
              <a:t>Generative Adversarial Networks</a:t>
            </a:r>
          </a:p>
        </p:txBody>
      </p:sp>
    </p:spTree>
    <p:custDataLst>
      <p:tags r:id="rId1"/>
    </p:custDataLst>
    <p:extLst>
      <p:ext uri="{BB962C8B-B14F-4D97-AF65-F5344CB8AC3E}">
        <p14:creationId xmlns:p14="http://schemas.microsoft.com/office/powerpoint/2010/main" val="400659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8FD-3B68-45DE-EA96-F892C41EAF28}"/>
              </a:ext>
            </a:extLst>
          </p:cNvPr>
          <p:cNvSpPr>
            <a:spLocks noGrp="1"/>
          </p:cNvSpPr>
          <p:nvPr>
            <p:ph type="title"/>
          </p:nvPr>
        </p:nvSpPr>
        <p:spPr/>
        <p:txBody>
          <a:bodyPr/>
          <a:lstStyle/>
          <a:p>
            <a:r>
              <a:rPr lang="es-DO" dirty="0"/>
              <a:t>Generative A.I. </a:t>
            </a:r>
            <a:r>
              <a:rPr lang="es-DO" dirty="0" err="1"/>
              <a:t>Overview</a:t>
            </a:r>
            <a:endParaRPr lang="es-DO" dirty="0"/>
          </a:p>
        </p:txBody>
      </p:sp>
      <p:sp>
        <p:nvSpPr>
          <p:cNvPr id="3" name="TextBox 2">
            <a:extLst>
              <a:ext uri="{FF2B5EF4-FFF2-40B4-BE49-F238E27FC236}">
                <a16:creationId xmlns:a16="http://schemas.microsoft.com/office/drawing/2014/main" id="{770D153B-15FB-5FED-287E-7F458118C565}"/>
              </a:ext>
            </a:extLst>
          </p:cNvPr>
          <p:cNvSpPr txBox="1"/>
          <p:nvPr/>
        </p:nvSpPr>
        <p:spPr>
          <a:xfrm>
            <a:off x="3141315" y="3091194"/>
            <a:ext cx="5206868" cy="1569660"/>
          </a:xfrm>
          <a:prstGeom prst="rect">
            <a:avLst/>
          </a:prstGeom>
          <a:noFill/>
        </p:spPr>
        <p:txBody>
          <a:bodyPr wrap="square">
            <a:spAutoFit/>
          </a:bodyPr>
          <a:lstStyle/>
          <a:p>
            <a:pPr algn="ctr" defTabSz="1371600">
              <a:spcAft>
                <a:spcPts val="5400"/>
              </a:spcAft>
              <a:defRPr/>
            </a:pPr>
            <a:r>
              <a:rPr lang="en-US" sz="4800" b="1" i="1" dirty="0">
                <a:solidFill>
                  <a:srgbClr val="0766D1"/>
                </a:solidFill>
              </a:rPr>
              <a:t>Synthetic Data Generation</a:t>
            </a:r>
          </a:p>
        </p:txBody>
      </p:sp>
      <p:sp>
        <p:nvSpPr>
          <p:cNvPr id="5" name="TextBox 4">
            <a:extLst>
              <a:ext uri="{FF2B5EF4-FFF2-40B4-BE49-F238E27FC236}">
                <a16:creationId xmlns:a16="http://schemas.microsoft.com/office/drawing/2014/main" id="{7659B685-2472-7A03-65EE-D0DE82B1ED20}"/>
              </a:ext>
            </a:extLst>
          </p:cNvPr>
          <p:cNvSpPr txBox="1"/>
          <p:nvPr/>
        </p:nvSpPr>
        <p:spPr>
          <a:xfrm>
            <a:off x="9937221" y="3063407"/>
            <a:ext cx="5209464" cy="1569660"/>
          </a:xfrm>
          <a:prstGeom prst="rect">
            <a:avLst/>
          </a:prstGeom>
          <a:noFill/>
        </p:spPr>
        <p:txBody>
          <a:bodyPr wrap="square">
            <a:spAutoFit/>
          </a:bodyPr>
          <a:lstStyle>
            <a:defPPr>
              <a:defRPr lang="en-US"/>
            </a:defPPr>
            <a:lvl1pPr algn="ctr" defTabSz="1371600">
              <a:spcAft>
                <a:spcPts val="5400"/>
              </a:spcAft>
              <a:defRPr sz="4200" b="1" i="1">
                <a:solidFill>
                  <a:srgbClr val="0766D1"/>
                </a:solidFill>
              </a:defRPr>
            </a:lvl1pPr>
          </a:lstStyle>
          <a:p>
            <a:r>
              <a:rPr lang="en-US" sz="4800" dirty="0">
                <a:solidFill>
                  <a:schemeClr val="accent5">
                    <a:lumMod val="40000"/>
                    <a:lumOff val="60000"/>
                  </a:schemeClr>
                </a:solidFill>
              </a:rPr>
              <a:t>Large Language Models</a:t>
            </a:r>
          </a:p>
        </p:txBody>
      </p:sp>
      <p:grpSp>
        <p:nvGrpSpPr>
          <p:cNvPr id="118" name="Group 117">
            <a:extLst>
              <a:ext uri="{FF2B5EF4-FFF2-40B4-BE49-F238E27FC236}">
                <a16:creationId xmlns:a16="http://schemas.microsoft.com/office/drawing/2014/main" id="{A8B18603-19ED-2538-1722-88D2F20B183A}"/>
              </a:ext>
            </a:extLst>
          </p:cNvPr>
          <p:cNvGrpSpPr/>
          <p:nvPr/>
        </p:nvGrpSpPr>
        <p:grpSpPr>
          <a:xfrm>
            <a:off x="10901266" y="4527686"/>
            <a:ext cx="3741834" cy="2399524"/>
            <a:chOff x="9307554" y="1805480"/>
            <a:chExt cx="1556802" cy="998330"/>
          </a:xfrm>
          <a:solidFill>
            <a:schemeClr val="accent5">
              <a:lumMod val="40000"/>
              <a:lumOff val="60000"/>
            </a:schemeClr>
          </a:solidFill>
        </p:grpSpPr>
        <p:grpSp>
          <p:nvGrpSpPr>
            <p:cNvPr id="119" name="Group 118">
              <a:extLst>
                <a:ext uri="{FF2B5EF4-FFF2-40B4-BE49-F238E27FC236}">
                  <a16:creationId xmlns:a16="http://schemas.microsoft.com/office/drawing/2014/main" id="{E0205953-2656-EC6A-5EE3-7500920C7841}"/>
                </a:ext>
              </a:extLst>
            </p:cNvPr>
            <p:cNvGrpSpPr/>
            <p:nvPr/>
          </p:nvGrpSpPr>
          <p:grpSpPr>
            <a:xfrm>
              <a:off x="10077818" y="1805480"/>
              <a:ext cx="786538" cy="776902"/>
              <a:chOff x="7937193" y="1424342"/>
              <a:chExt cx="674411" cy="666148"/>
            </a:xfrm>
            <a:grpFill/>
          </p:grpSpPr>
          <p:grpSp>
            <p:nvGrpSpPr>
              <p:cNvPr id="121" name="Group 120">
                <a:extLst>
                  <a:ext uri="{FF2B5EF4-FFF2-40B4-BE49-F238E27FC236}">
                    <a16:creationId xmlns:a16="http://schemas.microsoft.com/office/drawing/2014/main" id="{717C9A80-0D1C-D011-6B87-18665FF886B9}"/>
                  </a:ext>
                </a:extLst>
              </p:cNvPr>
              <p:cNvGrpSpPr/>
              <p:nvPr/>
            </p:nvGrpSpPr>
            <p:grpSpPr>
              <a:xfrm>
                <a:off x="7937193" y="1424342"/>
                <a:ext cx="674411" cy="666148"/>
                <a:chOff x="7937193" y="1424342"/>
                <a:chExt cx="674411" cy="666148"/>
              </a:xfrm>
              <a:grpFill/>
            </p:grpSpPr>
            <p:grpSp>
              <p:nvGrpSpPr>
                <p:cNvPr id="123" name="Group 122">
                  <a:extLst>
                    <a:ext uri="{FF2B5EF4-FFF2-40B4-BE49-F238E27FC236}">
                      <a16:creationId xmlns:a16="http://schemas.microsoft.com/office/drawing/2014/main" id="{B317E7CC-546E-8987-B98A-D2697ED8A5A1}"/>
                    </a:ext>
                  </a:extLst>
                </p:cNvPr>
                <p:cNvGrpSpPr/>
                <p:nvPr/>
              </p:nvGrpSpPr>
              <p:grpSpPr>
                <a:xfrm>
                  <a:off x="7937193" y="1424342"/>
                  <a:ext cx="674411" cy="663664"/>
                  <a:chOff x="7661561" y="1894575"/>
                  <a:chExt cx="512441" cy="504275"/>
                </a:xfrm>
                <a:grpFill/>
              </p:grpSpPr>
              <p:sp>
                <p:nvSpPr>
                  <p:cNvPr id="127" name="Oval 126">
                    <a:extLst>
                      <a:ext uri="{FF2B5EF4-FFF2-40B4-BE49-F238E27FC236}">
                        <a16:creationId xmlns:a16="http://schemas.microsoft.com/office/drawing/2014/main" id="{FF3BC59A-CE50-0FA0-533B-B5E095984C40}"/>
                      </a:ext>
                    </a:extLst>
                  </p:cNvPr>
                  <p:cNvSpPr/>
                  <p:nvPr/>
                </p:nvSpPr>
                <p:spPr>
                  <a:xfrm>
                    <a:off x="7794550" y="1894575"/>
                    <a:ext cx="238295" cy="504275"/>
                  </a:xfrm>
                  <a:prstGeom prst="ellipse">
                    <a:avLst/>
                  </a:prstGeom>
                  <a:grp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8" name="Oval 127">
                    <a:extLst>
                      <a:ext uri="{FF2B5EF4-FFF2-40B4-BE49-F238E27FC236}">
                        <a16:creationId xmlns:a16="http://schemas.microsoft.com/office/drawing/2014/main" id="{3F927729-0E10-4292-B395-AB678ABCE72F}"/>
                      </a:ext>
                    </a:extLst>
                  </p:cNvPr>
                  <p:cNvSpPr/>
                  <p:nvPr/>
                </p:nvSpPr>
                <p:spPr>
                  <a:xfrm rot="14453424" flipV="1">
                    <a:off x="7794551" y="1908511"/>
                    <a:ext cx="238295" cy="504275"/>
                  </a:xfrm>
                  <a:prstGeom prst="ellipse">
                    <a:avLst/>
                  </a:prstGeom>
                  <a:grp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9" name="Oval 128">
                    <a:extLst>
                      <a:ext uri="{FF2B5EF4-FFF2-40B4-BE49-F238E27FC236}">
                        <a16:creationId xmlns:a16="http://schemas.microsoft.com/office/drawing/2014/main" id="{464C9864-D596-5898-8508-F2E949D1CBE8}"/>
                      </a:ext>
                    </a:extLst>
                  </p:cNvPr>
                  <p:cNvSpPr/>
                  <p:nvPr/>
                </p:nvSpPr>
                <p:spPr>
                  <a:xfrm rot="7146576">
                    <a:off x="7802717" y="1906028"/>
                    <a:ext cx="238295" cy="504275"/>
                  </a:xfrm>
                  <a:prstGeom prst="ellipse">
                    <a:avLst/>
                  </a:prstGeom>
                  <a:grp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sp>
              <p:nvSpPr>
                <p:cNvPr id="124" name="Oval 123">
                  <a:extLst>
                    <a:ext uri="{FF2B5EF4-FFF2-40B4-BE49-F238E27FC236}">
                      <a16:creationId xmlns:a16="http://schemas.microsoft.com/office/drawing/2014/main" id="{9420B6A2-373E-C4CB-45EF-11B466B55DDD}"/>
                    </a:ext>
                  </a:extLst>
                </p:cNvPr>
                <p:cNvSpPr/>
                <p:nvPr/>
              </p:nvSpPr>
              <p:spPr>
                <a:xfrm rot="12051691">
                  <a:off x="8013378" y="1522445"/>
                  <a:ext cx="80074" cy="80074"/>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5" name="Oval 124">
                  <a:extLst>
                    <a:ext uri="{FF2B5EF4-FFF2-40B4-BE49-F238E27FC236}">
                      <a16:creationId xmlns:a16="http://schemas.microsoft.com/office/drawing/2014/main" id="{F9F01C5F-328E-901D-192B-78A13918C49C}"/>
                    </a:ext>
                  </a:extLst>
                </p:cNvPr>
                <p:cNvSpPr/>
                <p:nvPr/>
              </p:nvSpPr>
              <p:spPr>
                <a:xfrm rot="12051691">
                  <a:off x="8515200" y="1657121"/>
                  <a:ext cx="80074" cy="80074"/>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26" name="Oval 125">
                  <a:extLst>
                    <a:ext uri="{FF2B5EF4-FFF2-40B4-BE49-F238E27FC236}">
                      <a16:creationId xmlns:a16="http://schemas.microsoft.com/office/drawing/2014/main" id="{DB76B140-0E0A-2378-58CF-AB9149BC1522}"/>
                    </a:ext>
                  </a:extLst>
                </p:cNvPr>
                <p:cNvSpPr/>
                <p:nvPr/>
              </p:nvSpPr>
              <p:spPr>
                <a:xfrm rot="12051691">
                  <a:off x="8305480" y="2010416"/>
                  <a:ext cx="80074" cy="80074"/>
                </a:xfrm>
                <a:prstGeom prst="ellipse">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pic>
            <p:nvPicPr>
              <p:cNvPr id="122" name="Graphic 121" descr="Database with solid fill">
                <a:extLst>
                  <a:ext uri="{FF2B5EF4-FFF2-40B4-BE49-F238E27FC236}">
                    <a16:creationId xmlns:a16="http://schemas.microsoft.com/office/drawing/2014/main" id="{3E0B1F9D-DC61-9FA6-5A9E-D8F2366E4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675" y="1678119"/>
                <a:ext cx="184998" cy="184998"/>
              </a:xfrm>
              <a:prstGeom prst="rect">
                <a:avLst/>
              </a:prstGeom>
            </p:spPr>
          </p:pic>
        </p:grpSp>
        <p:sp>
          <p:nvSpPr>
            <p:cNvPr id="120" name="Freeform 9">
              <a:extLst>
                <a:ext uri="{FF2B5EF4-FFF2-40B4-BE49-F238E27FC236}">
                  <a16:creationId xmlns:a16="http://schemas.microsoft.com/office/drawing/2014/main" id="{B0E46AA5-5862-B27E-8F34-68ED1B90DB1D}"/>
                </a:ext>
              </a:extLst>
            </p:cNvPr>
            <p:cNvSpPr>
              <a:spLocks noChangeAspect="1" noEditPoints="1"/>
            </p:cNvSpPr>
            <p:nvPr/>
          </p:nvSpPr>
          <p:spPr bwMode="auto">
            <a:xfrm>
              <a:off x="9307554" y="2109107"/>
              <a:ext cx="926270" cy="694703"/>
            </a:xfrm>
            <a:custGeom>
              <a:avLst/>
              <a:gdLst>
                <a:gd name="T0" fmla="*/ 4667 w 4784"/>
                <a:gd name="T1" fmla="*/ 2098 h 3583"/>
                <a:gd name="T2" fmla="*/ 4325 w 4784"/>
                <a:gd name="T3" fmla="*/ 2220 h 3583"/>
                <a:gd name="T4" fmla="*/ 4284 w 4784"/>
                <a:gd name="T5" fmla="*/ 2237 h 3583"/>
                <a:gd name="T6" fmla="*/ 4267 w 4784"/>
                <a:gd name="T7" fmla="*/ 2576 h 3583"/>
                <a:gd name="T8" fmla="*/ 3887 w 4784"/>
                <a:gd name="T9" fmla="*/ 2220 h 3583"/>
                <a:gd name="T10" fmla="*/ 3231 w 4784"/>
                <a:gd name="T11" fmla="*/ 2098 h 3583"/>
                <a:gd name="T12" fmla="*/ 3353 w 4784"/>
                <a:gd name="T13" fmla="*/ 1161 h 3583"/>
                <a:gd name="T14" fmla="*/ 4667 w 4784"/>
                <a:gd name="T15" fmla="*/ 1284 h 3583"/>
                <a:gd name="T16" fmla="*/ 3523 w 4784"/>
                <a:gd name="T17" fmla="*/ 2641 h 3583"/>
                <a:gd name="T18" fmla="*/ 3152 w 4784"/>
                <a:gd name="T19" fmla="*/ 2640 h 3583"/>
                <a:gd name="T20" fmla="*/ 3111 w 4784"/>
                <a:gd name="T21" fmla="*/ 2658 h 3583"/>
                <a:gd name="T22" fmla="*/ 3093 w 4784"/>
                <a:gd name="T23" fmla="*/ 3298 h 3583"/>
                <a:gd name="T24" fmla="*/ 3042 w 4784"/>
                <a:gd name="T25" fmla="*/ 2905 h 3583"/>
                <a:gd name="T26" fmla="*/ 2803 w 4784"/>
                <a:gd name="T27" fmla="*/ 1851 h 3583"/>
                <a:gd name="T28" fmla="*/ 1372 w 4784"/>
                <a:gd name="T29" fmla="*/ 2091 h 3583"/>
                <a:gd name="T30" fmla="*/ 1262 w 4784"/>
                <a:gd name="T31" fmla="*/ 2393 h 3583"/>
                <a:gd name="T32" fmla="*/ 1509 w 4784"/>
                <a:gd name="T33" fmla="*/ 769 h 3583"/>
                <a:gd name="T34" fmla="*/ 3770 w 4784"/>
                <a:gd name="T35" fmla="*/ 1017 h 3583"/>
                <a:gd name="T36" fmla="*/ 3353 w 4784"/>
                <a:gd name="T37" fmla="*/ 1044 h 3583"/>
                <a:gd name="T38" fmla="*/ 3114 w 4784"/>
                <a:gd name="T39" fmla="*/ 2098 h 3583"/>
                <a:gd name="T40" fmla="*/ 3770 w 4784"/>
                <a:gd name="T41" fmla="*/ 2337 h 3583"/>
                <a:gd name="T42" fmla="*/ 3523 w 4784"/>
                <a:gd name="T43" fmla="*/ 2641 h 3583"/>
                <a:gd name="T44" fmla="*/ 2269 w 4784"/>
                <a:gd name="T45" fmla="*/ 3027 h 3583"/>
                <a:gd name="T46" fmla="*/ 1890 w 4784"/>
                <a:gd name="T47" fmla="*/ 3383 h 3583"/>
                <a:gd name="T48" fmla="*/ 1872 w 4784"/>
                <a:gd name="T49" fmla="*/ 3044 h 3583"/>
                <a:gd name="T50" fmla="*/ 1831 w 4784"/>
                <a:gd name="T51" fmla="*/ 3027 h 3583"/>
                <a:gd name="T52" fmla="*/ 1489 w 4784"/>
                <a:gd name="T53" fmla="*/ 2905 h 3583"/>
                <a:gd name="T54" fmla="*/ 1612 w 4784"/>
                <a:gd name="T55" fmla="*/ 1968 h 3583"/>
                <a:gd name="T56" fmla="*/ 2925 w 4784"/>
                <a:gd name="T57" fmla="*/ 2091 h 3583"/>
                <a:gd name="T58" fmla="*/ 2803 w 4784"/>
                <a:gd name="T59" fmla="*/ 3027 h 3583"/>
                <a:gd name="T60" fmla="*/ 940 w 4784"/>
                <a:gd name="T61" fmla="*/ 2488 h 3583"/>
                <a:gd name="T62" fmla="*/ 899 w 4784"/>
                <a:gd name="T63" fmla="*/ 2471 h 3583"/>
                <a:gd name="T64" fmla="*/ 438 w 4784"/>
                <a:gd name="T65" fmla="*/ 2471 h 3583"/>
                <a:gd name="T66" fmla="*/ 117 w 4784"/>
                <a:gd name="T67" fmla="*/ 438 h 3583"/>
                <a:gd name="T68" fmla="*/ 2942 w 4784"/>
                <a:gd name="T69" fmla="*/ 116 h 3583"/>
                <a:gd name="T70" fmla="*/ 3263 w 4784"/>
                <a:gd name="T71" fmla="*/ 652 h 3583"/>
                <a:gd name="T72" fmla="*/ 1145 w 4784"/>
                <a:gd name="T73" fmla="*/ 1017 h 3583"/>
                <a:gd name="T74" fmla="*/ 1372 w 4784"/>
                <a:gd name="T75" fmla="*/ 2731 h 3583"/>
                <a:gd name="T76" fmla="*/ 958 w 4784"/>
                <a:gd name="T77" fmla="*/ 3306 h 3583"/>
                <a:gd name="T78" fmla="*/ 940 w 4784"/>
                <a:gd name="T79" fmla="*/ 2488 h 3583"/>
                <a:gd name="T80" fmla="*/ 4545 w 4784"/>
                <a:gd name="T81" fmla="*/ 1044 h 3583"/>
                <a:gd name="T82" fmla="*/ 3887 w 4784"/>
                <a:gd name="T83" fmla="*/ 1017 h 3583"/>
                <a:gd name="T84" fmla="*/ 3380 w 4784"/>
                <a:gd name="T85" fmla="*/ 652 h 3583"/>
                <a:gd name="T86" fmla="*/ 2942 w 4784"/>
                <a:gd name="T87" fmla="*/ 0 h 3583"/>
                <a:gd name="T88" fmla="*/ 0 w 4784"/>
                <a:gd name="T89" fmla="*/ 438 h 3583"/>
                <a:gd name="T90" fmla="*/ 438 w 4784"/>
                <a:gd name="T91" fmla="*/ 2588 h 3583"/>
                <a:gd name="T92" fmla="*/ 841 w 4784"/>
                <a:gd name="T93" fmla="*/ 3450 h 3583"/>
                <a:gd name="T94" fmla="*/ 899 w 4784"/>
                <a:gd name="T95" fmla="*/ 3508 h 3583"/>
                <a:gd name="T96" fmla="*/ 1401 w 4784"/>
                <a:gd name="T97" fmla="*/ 3019 h 3583"/>
                <a:gd name="T98" fmla="*/ 1772 w 4784"/>
                <a:gd name="T99" fmla="*/ 3144 h 3583"/>
                <a:gd name="T100" fmla="*/ 1809 w 4784"/>
                <a:gd name="T101" fmla="*/ 3578 h 3583"/>
                <a:gd name="T102" fmla="*/ 1872 w 4784"/>
                <a:gd name="T103" fmla="*/ 3565 h 3583"/>
                <a:gd name="T104" fmla="*/ 2774 w 4784"/>
                <a:gd name="T105" fmla="*/ 3144 h 3583"/>
                <a:gd name="T106" fmla="*/ 3152 w 4784"/>
                <a:gd name="T107" fmla="*/ 3498 h 3583"/>
                <a:gd name="T108" fmla="*/ 3210 w 4784"/>
                <a:gd name="T109" fmla="*/ 3440 h 3583"/>
                <a:gd name="T110" fmla="*/ 3523 w 4784"/>
                <a:gd name="T111" fmla="*/ 2758 h 3583"/>
                <a:gd name="T112" fmla="*/ 3887 w 4784"/>
                <a:gd name="T113" fmla="*/ 2362 h 3583"/>
                <a:gd name="T114" fmla="*/ 4325 w 4784"/>
                <a:gd name="T115" fmla="*/ 2775 h 3583"/>
                <a:gd name="T116" fmla="*/ 4384 w 4784"/>
                <a:gd name="T117" fmla="*/ 2717 h 3583"/>
                <a:gd name="T118" fmla="*/ 4545 w 4784"/>
                <a:gd name="T119" fmla="*/ 2337 h 3583"/>
                <a:gd name="T120" fmla="*/ 4784 w 4784"/>
                <a:gd name="T121" fmla="*/ 1284 h 3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4" h="3583">
                  <a:moveTo>
                    <a:pt x="4667" y="2098"/>
                  </a:moveTo>
                  <a:lnTo>
                    <a:pt x="4667" y="2098"/>
                  </a:lnTo>
                  <a:cubicBezTo>
                    <a:pt x="4667" y="2165"/>
                    <a:pt x="4612" y="2220"/>
                    <a:pt x="4545" y="2220"/>
                  </a:cubicBezTo>
                  <a:lnTo>
                    <a:pt x="4325" y="2220"/>
                  </a:lnTo>
                  <a:lnTo>
                    <a:pt x="4325" y="2220"/>
                  </a:lnTo>
                  <a:cubicBezTo>
                    <a:pt x="4310" y="2220"/>
                    <a:pt x="4295" y="2226"/>
                    <a:pt x="4284" y="2237"/>
                  </a:cubicBezTo>
                  <a:cubicBezTo>
                    <a:pt x="4273" y="2248"/>
                    <a:pt x="4267" y="2263"/>
                    <a:pt x="4267" y="2279"/>
                  </a:cubicBezTo>
                  <a:lnTo>
                    <a:pt x="4267" y="2576"/>
                  </a:lnTo>
                  <a:lnTo>
                    <a:pt x="3928" y="2237"/>
                  </a:lnTo>
                  <a:cubicBezTo>
                    <a:pt x="3917" y="2226"/>
                    <a:pt x="3903" y="2220"/>
                    <a:pt x="3887" y="2220"/>
                  </a:cubicBezTo>
                  <a:lnTo>
                    <a:pt x="3353" y="2220"/>
                  </a:lnTo>
                  <a:cubicBezTo>
                    <a:pt x="3286" y="2220"/>
                    <a:pt x="3231" y="2165"/>
                    <a:pt x="3231" y="2098"/>
                  </a:cubicBezTo>
                  <a:lnTo>
                    <a:pt x="3231" y="1284"/>
                  </a:lnTo>
                  <a:cubicBezTo>
                    <a:pt x="3231" y="1216"/>
                    <a:pt x="3286" y="1161"/>
                    <a:pt x="3353" y="1161"/>
                  </a:cubicBezTo>
                  <a:lnTo>
                    <a:pt x="4545" y="1161"/>
                  </a:lnTo>
                  <a:cubicBezTo>
                    <a:pt x="4612" y="1161"/>
                    <a:pt x="4667" y="1216"/>
                    <a:pt x="4667" y="1284"/>
                  </a:cubicBezTo>
                  <a:lnTo>
                    <a:pt x="4667" y="2098"/>
                  </a:lnTo>
                  <a:close/>
                  <a:moveTo>
                    <a:pt x="3523" y="2641"/>
                  </a:moveTo>
                  <a:lnTo>
                    <a:pt x="3523" y="2641"/>
                  </a:lnTo>
                  <a:lnTo>
                    <a:pt x="3152" y="2640"/>
                  </a:lnTo>
                  <a:lnTo>
                    <a:pt x="3152" y="2640"/>
                  </a:lnTo>
                  <a:cubicBezTo>
                    <a:pt x="3136" y="2640"/>
                    <a:pt x="3122" y="2647"/>
                    <a:pt x="3111" y="2658"/>
                  </a:cubicBezTo>
                  <a:cubicBezTo>
                    <a:pt x="3100" y="2669"/>
                    <a:pt x="3093" y="2683"/>
                    <a:pt x="3093" y="2699"/>
                  </a:cubicBezTo>
                  <a:lnTo>
                    <a:pt x="3093" y="3298"/>
                  </a:lnTo>
                  <a:lnTo>
                    <a:pt x="2913" y="3118"/>
                  </a:lnTo>
                  <a:cubicBezTo>
                    <a:pt x="2990" y="3078"/>
                    <a:pt x="3042" y="2998"/>
                    <a:pt x="3042" y="2905"/>
                  </a:cubicBezTo>
                  <a:lnTo>
                    <a:pt x="3042" y="2091"/>
                  </a:lnTo>
                  <a:cubicBezTo>
                    <a:pt x="3042" y="1959"/>
                    <a:pt x="2935" y="1851"/>
                    <a:pt x="2803" y="1851"/>
                  </a:cubicBezTo>
                  <a:lnTo>
                    <a:pt x="1612" y="1851"/>
                  </a:lnTo>
                  <a:cubicBezTo>
                    <a:pt x="1480" y="1851"/>
                    <a:pt x="1372" y="1959"/>
                    <a:pt x="1372" y="2091"/>
                  </a:cubicBezTo>
                  <a:lnTo>
                    <a:pt x="1372" y="2599"/>
                  </a:lnTo>
                  <a:cubicBezTo>
                    <a:pt x="1305" y="2554"/>
                    <a:pt x="1262" y="2478"/>
                    <a:pt x="1262" y="2393"/>
                  </a:cubicBezTo>
                  <a:lnTo>
                    <a:pt x="1262" y="1017"/>
                  </a:lnTo>
                  <a:cubicBezTo>
                    <a:pt x="1262" y="880"/>
                    <a:pt x="1373" y="769"/>
                    <a:pt x="1509" y="769"/>
                  </a:cubicBezTo>
                  <a:lnTo>
                    <a:pt x="3523" y="769"/>
                  </a:lnTo>
                  <a:cubicBezTo>
                    <a:pt x="3659" y="769"/>
                    <a:pt x="3770" y="880"/>
                    <a:pt x="3770" y="1017"/>
                  </a:cubicBezTo>
                  <a:lnTo>
                    <a:pt x="3770" y="1044"/>
                  </a:lnTo>
                  <a:lnTo>
                    <a:pt x="3353" y="1044"/>
                  </a:lnTo>
                  <a:cubicBezTo>
                    <a:pt x="3221" y="1044"/>
                    <a:pt x="3114" y="1152"/>
                    <a:pt x="3114" y="1284"/>
                  </a:cubicBezTo>
                  <a:lnTo>
                    <a:pt x="3114" y="2098"/>
                  </a:lnTo>
                  <a:cubicBezTo>
                    <a:pt x="3114" y="2230"/>
                    <a:pt x="3221" y="2337"/>
                    <a:pt x="3353" y="2337"/>
                  </a:cubicBezTo>
                  <a:lnTo>
                    <a:pt x="3770" y="2337"/>
                  </a:lnTo>
                  <a:lnTo>
                    <a:pt x="3770" y="2393"/>
                  </a:lnTo>
                  <a:cubicBezTo>
                    <a:pt x="3770" y="2530"/>
                    <a:pt x="3659" y="2641"/>
                    <a:pt x="3523" y="2641"/>
                  </a:cubicBezTo>
                  <a:close/>
                  <a:moveTo>
                    <a:pt x="2269" y="3027"/>
                  </a:moveTo>
                  <a:lnTo>
                    <a:pt x="2269" y="3027"/>
                  </a:lnTo>
                  <a:cubicBezTo>
                    <a:pt x="2254" y="3027"/>
                    <a:pt x="2239" y="3034"/>
                    <a:pt x="2228" y="3045"/>
                  </a:cubicBezTo>
                  <a:lnTo>
                    <a:pt x="1890" y="3383"/>
                  </a:lnTo>
                  <a:lnTo>
                    <a:pt x="1890" y="3086"/>
                  </a:lnTo>
                  <a:cubicBezTo>
                    <a:pt x="1890" y="3070"/>
                    <a:pt x="1883" y="3055"/>
                    <a:pt x="1872" y="3044"/>
                  </a:cubicBezTo>
                  <a:cubicBezTo>
                    <a:pt x="1861" y="3034"/>
                    <a:pt x="1847" y="3027"/>
                    <a:pt x="1831" y="3027"/>
                  </a:cubicBezTo>
                  <a:lnTo>
                    <a:pt x="1831" y="3027"/>
                  </a:lnTo>
                  <a:lnTo>
                    <a:pt x="1612" y="3027"/>
                  </a:lnTo>
                  <a:cubicBezTo>
                    <a:pt x="1544" y="3027"/>
                    <a:pt x="1489" y="2973"/>
                    <a:pt x="1489" y="2905"/>
                  </a:cubicBezTo>
                  <a:lnTo>
                    <a:pt x="1489" y="2091"/>
                  </a:lnTo>
                  <a:cubicBezTo>
                    <a:pt x="1489" y="2023"/>
                    <a:pt x="1544" y="1968"/>
                    <a:pt x="1612" y="1968"/>
                  </a:cubicBezTo>
                  <a:lnTo>
                    <a:pt x="2803" y="1968"/>
                  </a:lnTo>
                  <a:cubicBezTo>
                    <a:pt x="2871" y="1968"/>
                    <a:pt x="2925" y="2023"/>
                    <a:pt x="2925" y="2091"/>
                  </a:cubicBezTo>
                  <a:lnTo>
                    <a:pt x="2925" y="2905"/>
                  </a:lnTo>
                  <a:cubicBezTo>
                    <a:pt x="2925" y="2973"/>
                    <a:pt x="2871" y="3027"/>
                    <a:pt x="2803" y="3027"/>
                  </a:cubicBezTo>
                  <a:lnTo>
                    <a:pt x="2269" y="3027"/>
                  </a:lnTo>
                  <a:close/>
                  <a:moveTo>
                    <a:pt x="940" y="2488"/>
                  </a:moveTo>
                  <a:lnTo>
                    <a:pt x="940" y="2488"/>
                  </a:lnTo>
                  <a:cubicBezTo>
                    <a:pt x="929" y="2477"/>
                    <a:pt x="915" y="2471"/>
                    <a:pt x="899" y="2471"/>
                  </a:cubicBezTo>
                  <a:lnTo>
                    <a:pt x="899" y="2471"/>
                  </a:lnTo>
                  <a:lnTo>
                    <a:pt x="438" y="2471"/>
                  </a:lnTo>
                  <a:cubicBezTo>
                    <a:pt x="261" y="2471"/>
                    <a:pt x="117" y="2327"/>
                    <a:pt x="117" y="2149"/>
                  </a:cubicBezTo>
                  <a:lnTo>
                    <a:pt x="117" y="438"/>
                  </a:lnTo>
                  <a:cubicBezTo>
                    <a:pt x="117" y="261"/>
                    <a:pt x="261" y="116"/>
                    <a:pt x="438" y="116"/>
                  </a:cubicBezTo>
                  <a:lnTo>
                    <a:pt x="2942" y="116"/>
                  </a:lnTo>
                  <a:cubicBezTo>
                    <a:pt x="3119" y="116"/>
                    <a:pt x="3263" y="261"/>
                    <a:pt x="3263" y="438"/>
                  </a:cubicBezTo>
                  <a:lnTo>
                    <a:pt x="3263" y="652"/>
                  </a:lnTo>
                  <a:lnTo>
                    <a:pt x="1509" y="652"/>
                  </a:lnTo>
                  <a:cubicBezTo>
                    <a:pt x="1308" y="652"/>
                    <a:pt x="1145" y="816"/>
                    <a:pt x="1145" y="1017"/>
                  </a:cubicBezTo>
                  <a:lnTo>
                    <a:pt x="1145" y="2393"/>
                  </a:lnTo>
                  <a:cubicBezTo>
                    <a:pt x="1145" y="2543"/>
                    <a:pt x="1236" y="2675"/>
                    <a:pt x="1372" y="2731"/>
                  </a:cubicBezTo>
                  <a:lnTo>
                    <a:pt x="1372" y="2881"/>
                  </a:lnTo>
                  <a:lnTo>
                    <a:pt x="958" y="3306"/>
                  </a:lnTo>
                  <a:lnTo>
                    <a:pt x="958" y="2529"/>
                  </a:lnTo>
                  <a:cubicBezTo>
                    <a:pt x="958" y="2514"/>
                    <a:pt x="951" y="2499"/>
                    <a:pt x="940" y="2488"/>
                  </a:cubicBezTo>
                  <a:close/>
                  <a:moveTo>
                    <a:pt x="4545" y="1044"/>
                  </a:moveTo>
                  <a:lnTo>
                    <a:pt x="4545" y="1044"/>
                  </a:lnTo>
                  <a:lnTo>
                    <a:pt x="3887" y="1044"/>
                  </a:lnTo>
                  <a:lnTo>
                    <a:pt x="3887" y="1017"/>
                  </a:lnTo>
                  <a:cubicBezTo>
                    <a:pt x="3887" y="816"/>
                    <a:pt x="3724" y="652"/>
                    <a:pt x="3523" y="652"/>
                  </a:cubicBezTo>
                  <a:lnTo>
                    <a:pt x="3380" y="652"/>
                  </a:lnTo>
                  <a:lnTo>
                    <a:pt x="3380" y="438"/>
                  </a:lnTo>
                  <a:cubicBezTo>
                    <a:pt x="3380" y="196"/>
                    <a:pt x="3184" y="0"/>
                    <a:pt x="2942" y="0"/>
                  </a:cubicBezTo>
                  <a:lnTo>
                    <a:pt x="438" y="0"/>
                  </a:lnTo>
                  <a:cubicBezTo>
                    <a:pt x="196" y="0"/>
                    <a:pt x="0" y="196"/>
                    <a:pt x="0" y="438"/>
                  </a:cubicBezTo>
                  <a:lnTo>
                    <a:pt x="0" y="2149"/>
                  </a:lnTo>
                  <a:cubicBezTo>
                    <a:pt x="0" y="2391"/>
                    <a:pt x="196" y="2588"/>
                    <a:pt x="438" y="2588"/>
                  </a:cubicBezTo>
                  <a:lnTo>
                    <a:pt x="841" y="2588"/>
                  </a:lnTo>
                  <a:lnTo>
                    <a:pt x="841" y="3450"/>
                  </a:lnTo>
                  <a:cubicBezTo>
                    <a:pt x="841" y="3474"/>
                    <a:pt x="855" y="3495"/>
                    <a:pt x="877" y="3504"/>
                  </a:cubicBezTo>
                  <a:cubicBezTo>
                    <a:pt x="884" y="3507"/>
                    <a:pt x="892" y="3508"/>
                    <a:pt x="899" y="3508"/>
                  </a:cubicBezTo>
                  <a:cubicBezTo>
                    <a:pt x="915" y="3508"/>
                    <a:pt x="930" y="3502"/>
                    <a:pt x="941" y="3491"/>
                  </a:cubicBezTo>
                  <a:lnTo>
                    <a:pt x="1401" y="3019"/>
                  </a:lnTo>
                  <a:cubicBezTo>
                    <a:pt x="1442" y="3094"/>
                    <a:pt x="1521" y="3144"/>
                    <a:pt x="1612" y="3144"/>
                  </a:cubicBezTo>
                  <a:lnTo>
                    <a:pt x="1772" y="3144"/>
                  </a:lnTo>
                  <a:lnTo>
                    <a:pt x="1772" y="3524"/>
                  </a:lnTo>
                  <a:cubicBezTo>
                    <a:pt x="1772" y="3548"/>
                    <a:pt x="1787" y="3569"/>
                    <a:pt x="1809" y="3578"/>
                  </a:cubicBezTo>
                  <a:cubicBezTo>
                    <a:pt x="1816" y="3581"/>
                    <a:pt x="1823" y="3583"/>
                    <a:pt x="1831" y="3583"/>
                  </a:cubicBezTo>
                  <a:cubicBezTo>
                    <a:pt x="1846" y="3583"/>
                    <a:pt x="1861" y="3577"/>
                    <a:pt x="1872" y="3565"/>
                  </a:cubicBezTo>
                  <a:lnTo>
                    <a:pt x="2294" y="3144"/>
                  </a:lnTo>
                  <a:lnTo>
                    <a:pt x="2774" y="3144"/>
                  </a:lnTo>
                  <a:lnTo>
                    <a:pt x="3111" y="3481"/>
                  </a:lnTo>
                  <a:cubicBezTo>
                    <a:pt x="3122" y="3492"/>
                    <a:pt x="3137" y="3498"/>
                    <a:pt x="3152" y="3498"/>
                  </a:cubicBezTo>
                  <a:cubicBezTo>
                    <a:pt x="3160" y="3498"/>
                    <a:pt x="3167" y="3497"/>
                    <a:pt x="3174" y="3494"/>
                  </a:cubicBezTo>
                  <a:cubicBezTo>
                    <a:pt x="3196" y="3485"/>
                    <a:pt x="3210" y="3463"/>
                    <a:pt x="3210" y="3440"/>
                  </a:cubicBezTo>
                  <a:lnTo>
                    <a:pt x="3210" y="2758"/>
                  </a:lnTo>
                  <a:lnTo>
                    <a:pt x="3523" y="2758"/>
                  </a:lnTo>
                  <a:cubicBezTo>
                    <a:pt x="3724" y="2758"/>
                    <a:pt x="3887" y="2594"/>
                    <a:pt x="3887" y="2393"/>
                  </a:cubicBezTo>
                  <a:lnTo>
                    <a:pt x="3887" y="2362"/>
                  </a:lnTo>
                  <a:lnTo>
                    <a:pt x="4284" y="2758"/>
                  </a:lnTo>
                  <a:cubicBezTo>
                    <a:pt x="4295" y="2769"/>
                    <a:pt x="4310" y="2775"/>
                    <a:pt x="4325" y="2775"/>
                  </a:cubicBezTo>
                  <a:cubicBezTo>
                    <a:pt x="4333" y="2775"/>
                    <a:pt x="4341" y="2774"/>
                    <a:pt x="4348" y="2771"/>
                  </a:cubicBezTo>
                  <a:cubicBezTo>
                    <a:pt x="4370" y="2762"/>
                    <a:pt x="4384" y="2741"/>
                    <a:pt x="4384" y="2717"/>
                  </a:cubicBezTo>
                  <a:lnTo>
                    <a:pt x="4384" y="2337"/>
                  </a:lnTo>
                  <a:lnTo>
                    <a:pt x="4545" y="2337"/>
                  </a:lnTo>
                  <a:cubicBezTo>
                    <a:pt x="4677" y="2337"/>
                    <a:pt x="4784" y="2230"/>
                    <a:pt x="4784" y="2098"/>
                  </a:cubicBezTo>
                  <a:lnTo>
                    <a:pt x="4784" y="1284"/>
                  </a:lnTo>
                  <a:cubicBezTo>
                    <a:pt x="4784" y="1152"/>
                    <a:pt x="4677" y="1044"/>
                    <a:pt x="4545" y="1044"/>
                  </a:cubicBezTo>
                  <a:close/>
                </a:path>
              </a:pathLst>
            </a:custGeom>
            <a:grpFill/>
            <a:ln w="0">
              <a:solidFill>
                <a:schemeClr val="accent5">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defTabSz="1371600">
                <a:defRPr/>
              </a:pPr>
              <a:endParaRPr lang="en-US" sz="7200">
                <a:solidFill>
                  <a:srgbClr val="032854"/>
                </a:solidFill>
                <a:latin typeface="Calibri" panose="020F0502020204030204"/>
              </a:endParaRPr>
            </a:p>
          </p:txBody>
        </p:sp>
      </p:grpSp>
      <p:grpSp>
        <p:nvGrpSpPr>
          <p:cNvPr id="130" name="Group 129">
            <a:extLst>
              <a:ext uri="{FF2B5EF4-FFF2-40B4-BE49-F238E27FC236}">
                <a16:creationId xmlns:a16="http://schemas.microsoft.com/office/drawing/2014/main" id="{D762C9DD-F33F-6176-C9F5-317998079F3A}"/>
              </a:ext>
            </a:extLst>
          </p:cNvPr>
          <p:cNvGrpSpPr/>
          <p:nvPr/>
        </p:nvGrpSpPr>
        <p:grpSpPr>
          <a:xfrm>
            <a:off x="3586636" y="4779799"/>
            <a:ext cx="3852308" cy="2388080"/>
            <a:chOff x="942702" y="1170605"/>
            <a:chExt cx="1234128" cy="765046"/>
          </a:xfrm>
        </p:grpSpPr>
        <p:pic>
          <p:nvPicPr>
            <p:cNvPr id="131" name="Graphic 130" descr="Table with solid fill">
              <a:extLst>
                <a:ext uri="{FF2B5EF4-FFF2-40B4-BE49-F238E27FC236}">
                  <a16:creationId xmlns:a16="http://schemas.microsoft.com/office/drawing/2014/main" id="{62E61CFF-E3B3-DBE8-18AE-F415D3848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1784" y="1170605"/>
              <a:ext cx="765046" cy="765046"/>
            </a:xfrm>
            <a:prstGeom prst="rect">
              <a:avLst/>
            </a:prstGeom>
          </p:spPr>
        </p:pic>
        <p:grpSp>
          <p:nvGrpSpPr>
            <p:cNvPr id="132" name="Group 131">
              <a:extLst>
                <a:ext uri="{FF2B5EF4-FFF2-40B4-BE49-F238E27FC236}">
                  <a16:creationId xmlns:a16="http://schemas.microsoft.com/office/drawing/2014/main" id="{1A202890-7BCD-B40B-458C-8BBC343AA4F6}"/>
                </a:ext>
              </a:extLst>
            </p:cNvPr>
            <p:cNvGrpSpPr/>
            <p:nvPr/>
          </p:nvGrpSpPr>
          <p:grpSpPr>
            <a:xfrm rot="12051691">
              <a:off x="942702" y="1348166"/>
              <a:ext cx="577716" cy="544805"/>
              <a:chOff x="431446" y="1631646"/>
              <a:chExt cx="721242" cy="680154"/>
            </a:xfrm>
          </p:grpSpPr>
          <p:sp>
            <p:nvSpPr>
              <p:cNvPr id="133" name="Triangle 9">
                <a:extLst>
                  <a:ext uri="{FF2B5EF4-FFF2-40B4-BE49-F238E27FC236}">
                    <a16:creationId xmlns:a16="http://schemas.microsoft.com/office/drawing/2014/main" id="{32AFA53B-4B01-5B34-2988-A1C8FD88C826}"/>
                  </a:ext>
                </a:extLst>
              </p:cNvPr>
              <p:cNvSpPr/>
              <p:nvPr/>
            </p:nvSpPr>
            <p:spPr>
              <a:xfrm rot="3648990">
                <a:off x="695712" y="1926672"/>
                <a:ext cx="268049" cy="241595"/>
              </a:xfrm>
              <a:prstGeom prst="triangl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nvGrpSpPr>
              <p:cNvPr id="134" name="Group 133">
                <a:extLst>
                  <a:ext uri="{FF2B5EF4-FFF2-40B4-BE49-F238E27FC236}">
                    <a16:creationId xmlns:a16="http://schemas.microsoft.com/office/drawing/2014/main" id="{A73607D1-2E6B-7DE2-EB08-39E3F504F5FA}"/>
                  </a:ext>
                </a:extLst>
              </p:cNvPr>
              <p:cNvGrpSpPr/>
              <p:nvPr/>
            </p:nvGrpSpPr>
            <p:grpSpPr>
              <a:xfrm>
                <a:off x="431445" y="1631648"/>
                <a:ext cx="721242" cy="680154"/>
                <a:chOff x="431445" y="1631648"/>
                <a:chExt cx="721242" cy="680154"/>
              </a:xfrm>
            </p:grpSpPr>
            <p:sp>
              <p:nvSpPr>
                <p:cNvPr id="135" name="Triangle 11">
                  <a:extLst>
                    <a:ext uri="{FF2B5EF4-FFF2-40B4-BE49-F238E27FC236}">
                      <a16:creationId xmlns:a16="http://schemas.microsoft.com/office/drawing/2014/main" id="{C365E74D-2C68-59D4-90A1-39F9A86694CB}"/>
                    </a:ext>
                  </a:extLst>
                </p:cNvPr>
                <p:cNvSpPr/>
                <p:nvPr/>
              </p:nvSpPr>
              <p:spPr>
                <a:xfrm>
                  <a:off x="523875" y="1705998"/>
                  <a:ext cx="542925" cy="522880"/>
                </a:xfrm>
                <a:prstGeom prst="triangl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6" name="Oval 135">
                  <a:extLst>
                    <a:ext uri="{FF2B5EF4-FFF2-40B4-BE49-F238E27FC236}">
                      <a16:creationId xmlns:a16="http://schemas.microsoft.com/office/drawing/2014/main" id="{C75A5853-2594-A7EF-55F0-BA6A35AD1D95}"/>
                    </a:ext>
                  </a:extLst>
                </p:cNvPr>
                <p:cNvSpPr/>
                <p:nvPr/>
              </p:nvSpPr>
              <p:spPr>
                <a:xfrm>
                  <a:off x="974660" y="2129172"/>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7" name="Oval 136">
                  <a:extLst>
                    <a:ext uri="{FF2B5EF4-FFF2-40B4-BE49-F238E27FC236}">
                      <a16:creationId xmlns:a16="http://schemas.microsoft.com/office/drawing/2014/main" id="{0571A18A-99C2-5A45-571F-5493B55D6C5B}"/>
                    </a:ext>
                  </a:extLst>
                </p:cNvPr>
                <p:cNvSpPr/>
                <p:nvPr/>
              </p:nvSpPr>
              <p:spPr>
                <a:xfrm>
                  <a:off x="560354" y="1889909"/>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38" name="Oval 137">
                  <a:extLst>
                    <a:ext uri="{FF2B5EF4-FFF2-40B4-BE49-F238E27FC236}">
                      <a16:creationId xmlns:a16="http://schemas.microsoft.com/office/drawing/2014/main" id="{6C7E022D-BDBA-CA68-135E-AD4251096D75}"/>
                    </a:ext>
                  </a:extLst>
                </p:cNvPr>
                <p:cNvSpPr/>
                <p:nvPr/>
              </p:nvSpPr>
              <p:spPr>
                <a:xfrm>
                  <a:off x="703240" y="2131763"/>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39" name="Straight Connector 138">
                  <a:extLst>
                    <a:ext uri="{FF2B5EF4-FFF2-40B4-BE49-F238E27FC236}">
                      <a16:creationId xmlns:a16="http://schemas.microsoft.com/office/drawing/2014/main" id="{9D38F1BA-2F7A-5B7B-D2C9-640C83AB5F03}"/>
                    </a:ext>
                  </a:extLst>
                </p:cNvPr>
                <p:cNvCxnSpPr>
                  <a:stCxn id="140" idx="0"/>
                  <a:endCxn id="138" idx="0"/>
                </p:cNvCxnSpPr>
                <p:nvPr/>
              </p:nvCxnSpPr>
              <p:spPr>
                <a:xfrm flipH="1">
                  <a:off x="792254" y="1631648"/>
                  <a:ext cx="3083" cy="50011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BDD6B01A-FFE7-89C4-11E3-0248DFAECC12}"/>
                    </a:ext>
                  </a:extLst>
                </p:cNvPr>
                <p:cNvSpPr/>
                <p:nvPr/>
              </p:nvSpPr>
              <p:spPr>
                <a:xfrm>
                  <a:off x="706323" y="1631648"/>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cxnSp>
              <p:nvCxnSpPr>
                <p:cNvPr id="141" name="Straight Connector 140">
                  <a:extLst>
                    <a:ext uri="{FF2B5EF4-FFF2-40B4-BE49-F238E27FC236}">
                      <a16:creationId xmlns:a16="http://schemas.microsoft.com/office/drawing/2014/main" id="{1F96A770-9263-A440-7124-D7D22C43B57D}"/>
                    </a:ext>
                  </a:extLst>
                </p:cNvPr>
                <p:cNvCxnSpPr>
                  <a:cxnSpLocks/>
                  <a:stCxn id="143" idx="7"/>
                  <a:endCxn id="142" idx="3"/>
                </p:cNvCxnSpPr>
                <p:nvPr/>
              </p:nvCxnSpPr>
              <p:spPr>
                <a:xfrm flipH="1">
                  <a:off x="457516" y="1918820"/>
                  <a:ext cx="534681" cy="3669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8720304E-DFCD-D8EE-C2C1-DC5FCEADA326}"/>
                    </a:ext>
                  </a:extLst>
                </p:cNvPr>
                <p:cNvSpPr/>
                <p:nvPr/>
              </p:nvSpPr>
              <p:spPr>
                <a:xfrm>
                  <a:off x="431445" y="2133775"/>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sp>
              <p:nvSpPr>
                <p:cNvPr id="143" name="Oval 142">
                  <a:extLst>
                    <a:ext uri="{FF2B5EF4-FFF2-40B4-BE49-F238E27FC236}">
                      <a16:creationId xmlns:a16="http://schemas.microsoft.com/office/drawing/2014/main" id="{56621CD8-5A99-4502-4842-1295D87B9ABC}"/>
                    </a:ext>
                  </a:extLst>
                </p:cNvPr>
                <p:cNvSpPr/>
                <p:nvPr/>
              </p:nvSpPr>
              <p:spPr>
                <a:xfrm>
                  <a:off x="840241" y="1892749"/>
                  <a:ext cx="178027" cy="17802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7200">
                    <a:solidFill>
                      <a:srgbClr val="FFFFFF"/>
                    </a:solidFill>
                    <a:latin typeface="Calibri" panose="020F0502020204030204"/>
                  </a:endParaRPr>
                </a:p>
              </p:txBody>
            </p:sp>
          </p:grpSp>
        </p:grpSp>
      </p:grpSp>
    </p:spTree>
    <p:extLst>
      <p:ext uri="{BB962C8B-B14F-4D97-AF65-F5344CB8AC3E}">
        <p14:creationId xmlns:p14="http://schemas.microsoft.com/office/powerpoint/2010/main" val="348469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580B-084E-41C2-A9A5-F3CEF0199FD5}"/>
              </a:ext>
            </a:extLst>
          </p:cNvPr>
          <p:cNvSpPr>
            <a:spLocks noGrp="1"/>
          </p:cNvSpPr>
          <p:nvPr>
            <p:ph type="title"/>
          </p:nvPr>
        </p:nvSpPr>
        <p:spPr/>
        <p:txBody>
          <a:bodyPr/>
          <a:lstStyle/>
          <a:p>
            <a:r>
              <a:rPr lang="en-US" dirty="0"/>
              <a:t>Generative Adversarial Networks (GAN)</a:t>
            </a:r>
          </a:p>
        </p:txBody>
      </p:sp>
      <p:sp>
        <p:nvSpPr>
          <p:cNvPr id="4" name="Text Placeholder 3">
            <a:extLst>
              <a:ext uri="{FF2B5EF4-FFF2-40B4-BE49-F238E27FC236}">
                <a16:creationId xmlns:a16="http://schemas.microsoft.com/office/drawing/2014/main" id="{CDE1CC49-65DA-0497-B7B7-7400EC9F8154}"/>
              </a:ext>
            </a:extLst>
          </p:cNvPr>
          <p:cNvSpPr>
            <a:spLocks noGrp="1"/>
          </p:cNvSpPr>
          <p:nvPr>
            <p:ph type="body" sz="quarter" idx="10"/>
          </p:nvPr>
        </p:nvSpPr>
        <p:spPr/>
        <p:txBody>
          <a:bodyPr/>
          <a:lstStyle/>
          <a:p>
            <a:r>
              <a:rPr lang="en-US" dirty="0"/>
              <a:t>Introduction</a:t>
            </a:r>
          </a:p>
        </p:txBody>
      </p:sp>
      <p:grpSp>
        <p:nvGrpSpPr>
          <p:cNvPr id="823" name="Group 822">
            <a:extLst>
              <a:ext uri="{FF2B5EF4-FFF2-40B4-BE49-F238E27FC236}">
                <a16:creationId xmlns:a16="http://schemas.microsoft.com/office/drawing/2014/main" id="{6A424FE7-15AD-F9C9-56F8-BDA08C820131}"/>
              </a:ext>
            </a:extLst>
          </p:cNvPr>
          <p:cNvGrpSpPr/>
          <p:nvPr/>
        </p:nvGrpSpPr>
        <p:grpSpPr>
          <a:xfrm>
            <a:off x="1252432" y="2187682"/>
            <a:ext cx="16654568" cy="7146818"/>
            <a:chOff x="426343" y="1236422"/>
            <a:chExt cx="8547650" cy="3872136"/>
          </a:xfrm>
        </p:grpSpPr>
        <p:grpSp>
          <p:nvGrpSpPr>
            <p:cNvPr id="824" name="Group 823">
              <a:extLst>
                <a:ext uri="{FF2B5EF4-FFF2-40B4-BE49-F238E27FC236}">
                  <a16:creationId xmlns:a16="http://schemas.microsoft.com/office/drawing/2014/main" id="{D06665C6-A514-E2F7-3672-2A7801ABE887}"/>
                </a:ext>
              </a:extLst>
            </p:cNvPr>
            <p:cNvGrpSpPr/>
            <p:nvPr/>
          </p:nvGrpSpPr>
          <p:grpSpPr>
            <a:xfrm>
              <a:off x="2970788" y="1236422"/>
              <a:ext cx="5725740" cy="3809913"/>
              <a:chOff x="3961051" y="819876"/>
              <a:chExt cx="7634320" cy="5079884"/>
            </a:xfrm>
          </p:grpSpPr>
          <p:graphicFrame>
            <p:nvGraphicFramePr>
              <p:cNvPr id="1023" name="Diagram 1022">
                <a:extLst>
                  <a:ext uri="{FF2B5EF4-FFF2-40B4-BE49-F238E27FC236}">
                    <a16:creationId xmlns:a16="http://schemas.microsoft.com/office/drawing/2014/main" id="{E8AFF2DA-46AD-8F66-72BF-2E8D666FBB48}"/>
                  </a:ext>
                </a:extLst>
              </p:cNvPr>
              <p:cNvGraphicFramePr/>
              <p:nvPr>
                <p:extLst>
                  <p:ext uri="{D42A27DB-BD31-4B8C-83A1-F6EECF244321}">
                    <p14:modId xmlns:p14="http://schemas.microsoft.com/office/powerpoint/2010/main" val="2696385840"/>
                  </p:ext>
                </p:extLst>
              </p:nvPr>
            </p:nvGraphicFramePr>
            <p:xfrm>
              <a:off x="3961051" y="819876"/>
              <a:ext cx="7634320" cy="5079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 name="Graphic 1023">
                <a:extLst>
                  <a:ext uri="{FF2B5EF4-FFF2-40B4-BE49-F238E27FC236}">
                    <a16:creationId xmlns:a16="http://schemas.microsoft.com/office/drawing/2014/main" id="{7DD2C76F-3EC6-461D-3054-2DBF579A7D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7806" y="2544178"/>
                <a:ext cx="1590475" cy="1590475"/>
              </a:xfrm>
              <a:prstGeom prst="rect">
                <a:avLst/>
              </a:prstGeom>
            </p:spPr>
          </p:pic>
          <p:sp>
            <p:nvSpPr>
              <p:cNvPr id="1025" name="Freeform 17">
                <a:extLst>
                  <a:ext uri="{FF2B5EF4-FFF2-40B4-BE49-F238E27FC236}">
                    <a16:creationId xmlns:a16="http://schemas.microsoft.com/office/drawing/2014/main" id="{3B414F8C-C1B9-C71A-A3A5-26DFC68EA1D4}"/>
                  </a:ext>
                </a:extLst>
              </p:cNvPr>
              <p:cNvSpPr>
                <a:spLocks noChangeAspect="1" noEditPoints="1"/>
              </p:cNvSpPr>
              <p:nvPr/>
            </p:nvSpPr>
            <p:spPr bwMode="auto">
              <a:xfrm>
                <a:off x="4220918" y="1473962"/>
                <a:ext cx="914904" cy="708498"/>
              </a:xfrm>
              <a:custGeom>
                <a:avLst/>
                <a:gdLst>
                  <a:gd name="T0" fmla="*/ 129 w 4799"/>
                  <a:gd name="T1" fmla="*/ 3398 h 3708"/>
                  <a:gd name="T2" fmla="*/ 4670 w 4799"/>
                  <a:gd name="T3" fmla="*/ 3398 h 3708"/>
                  <a:gd name="T4" fmla="*/ 0 w 4799"/>
                  <a:gd name="T5" fmla="*/ 309 h 3708"/>
                  <a:gd name="T6" fmla="*/ 4799 w 4799"/>
                  <a:gd name="T7" fmla="*/ 309 h 3708"/>
                  <a:gd name="T8" fmla="*/ 4072 w 4799"/>
                  <a:gd name="T9" fmla="*/ 2986 h 3708"/>
                  <a:gd name="T10" fmla="*/ 4072 w 4799"/>
                  <a:gd name="T11" fmla="*/ 2387 h 3708"/>
                  <a:gd name="T12" fmla="*/ 4072 w 4799"/>
                  <a:gd name="T13" fmla="*/ 2257 h 3708"/>
                  <a:gd name="T14" fmla="*/ 4072 w 4799"/>
                  <a:gd name="T15" fmla="*/ 3116 h 3708"/>
                  <a:gd name="T16" fmla="*/ 3171 w 4799"/>
                  <a:gd name="T17" fmla="*/ 2932 h 3708"/>
                  <a:gd name="T18" fmla="*/ 2572 w 4799"/>
                  <a:gd name="T19" fmla="*/ 2441 h 3708"/>
                  <a:gd name="T20" fmla="*/ 3171 w 4799"/>
                  <a:gd name="T21" fmla="*/ 2932 h 3708"/>
                  <a:gd name="T22" fmla="*/ 2442 w 4799"/>
                  <a:gd name="T23" fmla="*/ 2932 h 3708"/>
                  <a:gd name="T24" fmla="*/ 3117 w 4799"/>
                  <a:gd name="T25" fmla="*/ 2257 h 3708"/>
                  <a:gd name="T26" fmla="*/ 1671 w 4799"/>
                  <a:gd name="T27" fmla="*/ 2986 h 3708"/>
                  <a:gd name="T28" fmla="*/ 2216 w 4799"/>
                  <a:gd name="T29" fmla="*/ 2441 h 3708"/>
                  <a:gd name="T30" fmla="*/ 1671 w 4799"/>
                  <a:gd name="T31" fmla="*/ 2257 h 3708"/>
                  <a:gd name="T32" fmla="*/ 2346 w 4799"/>
                  <a:gd name="T33" fmla="*/ 2932 h 3708"/>
                  <a:gd name="T34" fmla="*/ 1261 w 4799"/>
                  <a:gd name="T35" fmla="*/ 2932 h 3708"/>
                  <a:gd name="T36" fmla="*/ 716 w 4799"/>
                  <a:gd name="T37" fmla="*/ 2387 h 3708"/>
                  <a:gd name="T38" fmla="*/ 1208 w 4799"/>
                  <a:gd name="T39" fmla="*/ 2257 h 3708"/>
                  <a:gd name="T40" fmla="*/ 716 w 4799"/>
                  <a:gd name="T41" fmla="*/ 3116 h 3708"/>
                  <a:gd name="T42" fmla="*/ 1208 w 4799"/>
                  <a:gd name="T43" fmla="*/ 2257 h 3708"/>
                  <a:gd name="T44" fmla="*/ 3527 w 4799"/>
                  <a:gd name="T45" fmla="*/ 2007 h 3708"/>
                  <a:gd name="T46" fmla="*/ 4126 w 4799"/>
                  <a:gd name="T47" fmla="*/ 2007 h 3708"/>
                  <a:gd name="T48" fmla="*/ 3397 w 4799"/>
                  <a:gd name="T49" fmla="*/ 1516 h 3708"/>
                  <a:gd name="T50" fmla="*/ 4256 w 4799"/>
                  <a:gd name="T51" fmla="*/ 1516 h 3708"/>
                  <a:gd name="T52" fmla="*/ 3117 w 4799"/>
                  <a:gd name="T53" fmla="*/ 2061 h 3708"/>
                  <a:gd name="T54" fmla="*/ 3117 w 4799"/>
                  <a:gd name="T55" fmla="*/ 1462 h 3708"/>
                  <a:gd name="T56" fmla="*/ 3117 w 4799"/>
                  <a:gd name="T57" fmla="*/ 1332 h 3708"/>
                  <a:gd name="T58" fmla="*/ 3117 w 4799"/>
                  <a:gd name="T59" fmla="*/ 2191 h 3708"/>
                  <a:gd name="T60" fmla="*/ 2216 w 4799"/>
                  <a:gd name="T61" fmla="*/ 2007 h 3708"/>
                  <a:gd name="T62" fmla="*/ 1617 w 4799"/>
                  <a:gd name="T63" fmla="*/ 1516 h 3708"/>
                  <a:gd name="T64" fmla="*/ 2216 w 4799"/>
                  <a:gd name="T65" fmla="*/ 2007 h 3708"/>
                  <a:gd name="T66" fmla="*/ 1487 w 4799"/>
                  <a:gd name="T67" fmla="*/ 2007 h 3708"/>
                  <a:gd name="T68" fmla="*/ 2162 w 4799"/>
                  <a:gd name="T69" fmla="*/ 1332 h 3708"/>
                  <a:gd name="T70" fmla="*/ 716 w 4799"/>
                  <a:gd name="T71" fmla="*/ 2061 h 3708"/>
                  <a:gd name="T72" fmla="*/ 1261 w 4799"/>
                  <a:gd name="T73" fmla="*/ 1516 h 3708"/>
                  <a:gd name="T74" fmla="*/ 716 w 4799"/>
                  <a:gd name="T75" fmla="*/ 1332 h 3708"/>
                  <a:gd name="T76" fmla="*/ 1391 w 4799"/>
                  <a:gd name="T77" fmla="*/ 2007 h 3708"/>
                  <a:gd name="T78" fmla="*/ 4126 w 4799"/>
                  <a:gd name="T79" fmla="*/ 1082 h 3708"/>
                  <a:gd name="T80" fmla="*/ 3581 w 4799"/>
                  <a:gd name="T81" fmla="*/ 537 h 3708"/>
                  <a:gd name="T82" fmla="*/ 4072 w 4799"/>
                  <a:gd name="T83" fmla="*/ 408 h 3708"/>
                  <a:gd name="T84" fmla="*/ 3581 w 4799"/>
                  <a:gd name="T85" fmla="*/ 1266 h 3708"/>
                  <a:gd name="T86" fmla="*/ 4072 w 4799"/>
                  <a:gd name="T87" fmla="*/ 408 h 3708"/>
                  <a:gd name="T88" fmla="*/ 2572 w 4799"/>
                  <a:gd name="T89" fmla="*/ 1082 h 3708"/>
                  <a:gd name="T90" fmla="*/ 3171 w 4799"/>
                  <a:gd name="T91" fmla="*/ 1082 h 3708"/>
                  <a:gd name="T92" fmla="*/ 2442 w 4799"/>
                  <a:gd name="T93" fmla="*/ 591 h 3708"/>
                  <a:gd name="T94" fmla="*/ 3301 w 4799"/>
                  <a:gd name="T95" fmla="*/ 591 h 3708"/>
                  <a:gd name="T96" fmla="*/ 2162 w 4799"/>
                  <a:gd name="T97" fmla="*/ 1136 h 3708"/>
                  <a:gd name="T98" fmla="*/ 2162 w 4799"/>
                  <a:gd name="T99" fmla="*/ 537 h 3708"/>
                  <a:gd name="T100" fmla="*/ 2162 w 4799"/>
                  <a:gd name="T101" fmla="*/ 408 h 3708"/>
                  <a:gd name="T102" fmla="*/ 2162 w 4799"/>
                  <a:gd name="T103" fmla="*/ 1266 h 3708"/>
                  <a:gd name="T104" fmla="*/ 1261 w 4799"/>
                  <a:gd name="T105" fmla="*/ 1082 h 3708"/>
                  <a:gd name="T106" fmla="*/ 662 w 4799"/>
                  <a:gd name="T107" fmla="*/ 591 h 3708"/>
                  <a:gd name="T108" fmla="*/ 1261 w 4799"/>
                  <a:gd name="T109" fmla="*/ 1082 h 3708"/>
                  <a:gd name="T110" fmla="*/ 533 w 4799"/>
                  <a:gd name="T111" fmla="*/ 1082 h 3708"/>
                  <a:gd name="T112" fmla="*/ 1208 w 4799"/>
                  <a:gd name="T113" fmla="*/ 408 h 3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99" h="3708">
                    <a:moveTo>
                      <a:pt x="4670" y="3398"/>
                    </a:moveTo>
                    <a:lnTo>
                      <a:pt x="4670" y="3398"/>
                    </a:lnTo>
                    <a:cubicBezTo>
                      <a:pt x="4670" y="3497"/>
                      <a:pt x="4589" y="3578"/>
                      <a:pt x="4490" y="3578"/>
                    </a:cubicBezTo>
                    <a:lnTo>
                      <a:pt x="309" y="3578"/>
                    </a:lnTo>
                    <a:cubicBezTo>
                      <a:pt x="210" y="3578"/>
                      <a:pt x="129" y="3497"/>
                      <a:pt x="129" y="3398"/>
                    </a:cubicBezTo>
                    <a:lnTo>
                      <a:pt x="129" y="309"/>
                    </a:lnTo>
                    <a:cubicBezTo>
                      <a:pt x="129" y="210"/>
                      <a:pt x="210" y="129"/>
                      <a:pt x="309" y="129"/>
                    </a:cubicBezTo>
                    <a:lnTo>
                      <a:pt x="4490" y="129"/>
                    </a:lnTo>
                    <a:cubicBezTo>
                      <a:pt x="4589" y="129"/>
                      <a:pt x="4670" y="210"/>
                      <a:pt x="4670" y="309"/>
                    </a:cubicBezTo>
                    <a:lnTo>
                      <a:pt x="4670" y="3398"/>
                    </a:lnTo>
                    <a:lnTo>
                      <a:pt x="4670" y="3398"/>
                    </a:lnTo>
                    <a:close/>
                    <a:moveTo>
                      <a:pt x="4490" y="0"/>
                    </a:moveTo>
                    <a:lnTo>
                      <a:pt x="4490" y="0"/>
                    </a:lnTo>
                    <a:lnTo>
                      <a:pt x="309" y="0"/>
                    </a:lnTo>
                    <a:cubicBezTo>
                      <a:pt x="138" y="0"/>
                      <a:pt x="0" y="139"/>
                      <a:pt x="0" y="309"/>
                    </a:cubicBezTo>
                    <a:lnTo>
                      <a:pt x="0" y="3398"/>
                    </a:lnTo>
                    <a:cubicBezTo>
                      <a:pt x="0" y="3569"/>
                      <a:pt x="138" y="3708"/>
                      <a:pt x="309" y="3708"/>
                    </a:cubicBezTo>
                    <a:lnTo>
                      <a:pt x="4490" y="3708"/>
                    </a:lnTo>
                    <a:cubicBezTo>
                      <a:pt x="4661" y="3708"/>
                      <a:pt x="4799" y="3569"/>
                      <a:pt x="4799" y="3398"/>
                    </a:cubicBezTo>
                    <a:lnTo>
                      <a:pt x="4799" y="309"/>
                    </a:lnTo>
                    <a:cubicBezTo>
                      <a:pt x="4799" y="139"/>
                      <a:pt x="4661" y="0"/>
                      <a:pt x="4490" y="0"/>
                    </a:cubicBezTo>
                    <a:lnTo>
                      <a:pt x="4490" y="0"/>
                    </a:lnTo>
                    <a:close/>
                    <a:moveTo>
                      <a:pt x="4126" y="2932"/>
                    </a:moveTo>
                    <a:lnTo>
                      <a:pt x="4126" y="2932"/>
                    </a:lnTo>
                    <a:cubicBezTo>
                      <a:pt x="4126" y="2962"/>
                      <a:pt x="4102" y="2986"/>
                      <a:pt x="4072" y="2986"/>
                    </a:cubicBezTo>
                    <a:lnTo>
                      <a:pt x="3581" y="2986"/>
                    </a:lnTo>
                    <a:cubicBezTo>
                      <a:pt x="3551" y="2986"/>
                      <a:pt x="3527" y="2962"/>
                      <a:pt x="3527" y="2932"/>
                    </a:cubicBezTo>
                    <a:lnTo>
                      <a:pt x="3527" y="2441"/>
                    </a:lnTo>
                    <a:cubicBezTo>
                      <a:pt x="3527" y="2411"/>
                      <a:pt x="3551" y="2387"/>
                      <a:pt x="3581" y="2387"/>
                    </a:cubicBezTo>
                    <a:lnTo>
                      <a:pt x="4072" y="2387"/>
                    </a:lnTo>
                    <a:cubicBezTo>
                      <a:pt x="4102" y="2387"/>
                      <a:pt x="4126" y="2411"/>
                      <a:pt x="4126" y="2441"/>
                    </a:cubicBezTo>
                    <a:lnTo>
                      <a:pt x="4126" y="2932"/>
                    </a:lnTo>
                    <a:lnTo>
                      <a:pt x="4126" y="2932"/>
                    </a:lnTo>
                    <a:close/>
                    <a:moveTo>
                      <a:pt x="4072" y="2257"/>
                    </a:moveTo>
                    <a:lnTo>
                      <a:pt x="4072" y="2257"/>
                    </a:lnTo>
                    <a:lnTo>
                      <a:pt x="3581" y="2257"/>
                    </a:lnTo>
                    <a:cubicBezTo>
                      <a:pt x="3479" y="2257"/>
                      <a:pt x="3397" y="2340"/>
                      <a:pt x="3397" y="2441"/>
                    </a:cubicBezTo>
                    <a:lnTo>
                      <a:pt x="3397" y="2932"/>
                    </a:lnTo>
                    <a:cubicBezTo>
                      <a:pt x="3397" y="3033"/>
                      <a:pt x="3479" y="3116"/>
                      <a:pt x="3581" y="3116"/>
                    </a:cubicBezTo>
                    <a:lnTo>
                      <a:pt x="4072" y="3116"/>
                    </a:lnTo>
                    <a:cubicBezTo>
                      <a:pt x="4173" y="3116"/>
                      <a:pt x="4256" y="3033"/>
                      <a:pt x="4256" y="2932"/>
                    </a:cubicBezTo>
                    <a:lnTo>
                      <a:pt x="4256" y="2441"/>
                    </a:lnTo>
                    <a:cubicBezTo>
                      <a:pt x="4256" y="2340"/>
                      <a:pt x="4173" y="2257"/>
                      <a:pt x="4072" y="2257"/>
                    </a:cubicBezTo>
                    <a:lnTo>
                      <a:pt x="4072" y="2257"/>
                    </a:lnTo>
                    <a:close/>
                    <a:moveTo>
                      <a:pt x="3171" y="2932"/>
                    </a:moveTo>
                    <a:lnTo>
                      <a:pt x="3171" y="2932"/>
                    </a:lnTo>
                    <a:cubicBezTo>
                      <a:pt x="3171" y="2962"/>
                      <a:pt x="3147" y="2986"/>
                      <a:pt x="3117" y="2986"/>
                    </a:cubicBezTo>
                    <a:lnTo>
                      <a:pt x="2626" y="2986"/>
                    </a:lnTo>
                    <a:cubicBezTo>
                      <a:pt x="2596" y="2986"/>
                      <a:pt x="2572" y="2962"/>
                      <a:pt x="2572" y="2932"/>
                    </a:cubicBezTo>
                    <a:lnTo>
                      <a:pt x="2572" y="2441"/>
                    </a:lnTo>
                    <a:cubicBezTo>
                      <a:pt x="2572" y="2411"/>
                      <a:pt x="2596" y="2387"/>
                      <a:pt x="2626" y="2387"/>
                    </a:cubicBezTo>
                    <a:lnTo>
                      <a:pt x="3117" y="2387"/>
                    </a:lnTo>
                    <a:cubicBezTo>
                      <a:pt x="3147" y="2387"/>
                      <a:pt x="3171" y="2411"/>
                      <a:pt x="3171" y="2441"/>
                    </a:cubicBezTo>
                    <a:lnTo>
                      <a:pt x="3171" y="2932"/>
                    </a:lnTo>
                    <a:lnTo>
                      <a:pt x="3171" y="2932"/>
                    </a:lnTo>
                    <a:close/>
                    <a:moveTo>
                      <a:pt x="3117" y="2257"/>
                    </a:moveTo>
                    <a:lnTo>
                      <a:pt x="3117" y="2257"/>
                    </a:lnTo>
                    <a:lnTo>
                      <a:pt x="2626" y="2257"/>
                    </a:lnTo>
                    <a:cubicBezTo>
                      <a:pt x="2525" y="2257"/>
                      <a:pt x="2442" y="2340"/>
                      <a:pt x="2442" y="2441"/>
                    </a:cubicBezTo>
                    <a:lnTo>
                      <a:pt x="2442" y="2932"/>
                    </a:lnTo>
                    <a:cubicBezTo>
                      <a:pt x="2442" y="3033"/>
                      <a:pt x="2525" y="3116"/>
                      <a:pt x="2626" y="3116"/>
                    </a:cubicBezTo>
                    <a:lnTo>
                      <a:pt x="3117" y="3116"/>
                    </a:lnTo>
                    <a:cubicBezTo>
                      <a:pt x="3218" y="3116"/>
                      <a:pt x="3301" y="3033"/>
                      <a:pt x="3301" y="2932"/>
                    </a:cubicBezTo>
                    <a:lnTo>
                      <a:pt x="3301" y="2441"/>
                    </a:lnTo>
                    <a:cubicBezTo>
                      <a:pt x="3301" y="2340"/>
                      <a:pt x="3218" y="2257"/>
                      <a:pt x="3117" y="2257"/>
                    </a:cubicBezTo>
                    <a:lnTo>
                      <a:pt x="3117" y="2257"/>
                    </a:lnTo>
                    <a:close/>
                    <a:moveTo>
                      <a:pt x="2216" y="2932"/>
                    </a:moveTo>
                    <a:lnTo>
                      <a:pt x="2216" y="2932"/>
                    </a:lnTo>
                    <a:cubicBezTo>
                      <a:pt x="2216" y="2962"/>
                      <a:pt x="2192" y="2986"/>
                      <a:pt x="2162" y="2986"/>
                    </a:cubicBezTo>
                    <a:lnTo>
                      <a:pt x="1671" y="2986"/>
                    </a:lnTo>
                    <a:cubicBezTo>
                      <a:pt x="1641" y="2986"/>
                      <a:pt x="1617" y="2962"/>
                      <a:pt x="1617" y="2932"/>
                    </a:cubicBezTo>
                    <a:lnTo>
                      <a:pt x="1617" y="2441"/>
                    </a:lnTo>
                    <a:cubicBezTo>
                      <a:pt x="1617" y="2411"/>
                      <a:pt x="1641" y="2387"/>
                      <a:pt x="1671" y="2387"/>
                    </a:cubicBezTo>
                    <a:lnTo>
                      <a:pt x="2162" y="2387"/>
                    </a:lnTo>
                    <a:cubicBezTo>
                      <a:pt x="2192" y="2387"/>
                      <a:pt x="2216" y="2411"/>
                      <a:pt x="2216" y="2441"/>
                    </a:cubicBezTo>
                    <a:lnTo>
                      <a:pt x="2216" y="2932"/>
                    </a:lnTo>
                    <a:lnTo>
                      <a:pt x="2216" y="2932"/>
                    </a:lnTo>
                    <a:close/>
                    <a:moveTo>
                      <a:pt x="2162" y="2257"/>
                    </a:moveTo>
                    <a:lnTo>
                      <a:pt x="2162" y="2257"/>
                    </a:lnTo>
                    <a:lnTo>
                      <a:pt x="1671" y="2257"/>
                    </a:lnTo>
                    <a:cubicBezTo>
                      <a:pt x="1570" y="2257"/>
                      <a:pt x="1487" y="2340"/>
                      <a:pt x="1487" y="2441"/>
                    </a:cubicBezTo>
                    <a:lnTo>
                      <a:pt x="1487" y="2932"/>
                    </a:lnTo>
                    <a:cubicBezTo>
                      <a:pt x="1487" y="3033"/>
                      <a:pt x="1570" y="3116"/>
                      <a:pt x="1671" y="3116"/>
                    </a:cubicBezTo>
                    <a:lnTo>
                      <a:pt x="2162" y="3116"/>
                    </a:lnTo>
                    <a:cubicBezTo>
                      <a:pt x="2264" y="3116"/>
                      <a:pt x="2346" y="3033"/>
                      <a:pt x="2346" y="2932"/>
                    </a:cubicBezTo>
                    <a:lnTo>
                      <a:pt x="2346" y="2441"/>
                    </a:lnTo>
                    <a:cubicBezTo>
                      <a:pt x="2346" y="2340"/>
                      <a:pt x="2264" y="2257"/>
                      <a:pt x="2162" y="2257"/>
                    </a:cubicBezTo>
                    <a:lnTo>
                      <a:pt x="2162" y="2257"/>
                    </a:lnTo>
                    <a:close/>
                    <a:moveTo>
                      <a:pt x="1261" y="2932"/>
                    </a:moveTo>
                    <a:lnTo>
                      <a:pt x="1261" y="2932"/>
                    </a:lnTo>
                    <a:cubicBezTo>
                      <a:pt x="1261" y="2962"/>
                      <a:pt x="1237" y="2986"/>
                      <a:pt x="1208" y="2986"/>
                    </a:cubicBezTo>
                    <a:lnTo>
                      <a:pt x="716" y="2986"/>
                    </a:lnTo>
                    <a:cubicBezTo>
                      <a:pt x="686" y="2986"/>
                      <a:pt x="662" y="2962"/>
                      <a:pt x="662" y="2932"/>
                    </a:cubicBezTo>
                    <a:lnTo>
                      <a:pt x="662" y="2441"/>
                    </a:lnTo>
                    <a:cubicBezTo>
                      <a:pt x="662" y="2411"/>
                      <a:pt x="686" y="2387"/>
                      <a:pt x="716" y="2387"/>
                    </a:cubicBezTo>
                    <a:lnTo>
                      <a:pt x="1208" y="2387"/>
                    </a:lnTo>
                    <a:cubicBezTo>
                      <a:pt x="1237" y="2387"/>
                      <a:pt x="1261" y="2411"/>
                      <a:pt x="1261" y="2441"/>
                    </a:cubicBezTo>
                    <a:lnTo>
                      <a:pt x="1261" y="2932"/>
                    </a:lnTo>
                    <a:lnTo>
                      <a:pt x="1261" y="2932"/>
                    </a:lnTo>
                    <a:close/>
                    <a:moveTo>
                      <a:pt x="1208" y="2257"/>
                    </a:moveTo>
                    <a:lnTo>
                      <a:pt x="1208" y="2257"/>
                    </a:lnTo>
                    <a:lnTo>
                      <a:pt x="716" y="2257"/>
                    </a:lnTo>
                    <a:cubicBezTo>
                      <a:pt x="615" y="2257"/>
                      <a:pt x="533" y="2340"/>
                      <a:pt x="533" y="2441"/>
                    </a:cubicBezTo>
                    <a:lnTo>
                      <a:pt x="533" y="2932"/>
                    </a:lnTo>
                    <a:cubicBezTo>
                      <a:pt x="533" y="3033"/>
                      <a:pt x="615" y="3116"/>
                      <a:pt x="716" y="3116"/>
                    </a:cubicBezTo>
                    <a:lnTo>
                      <a:pt x="1208" y="3116"/>
                    </a:lnTo>
                    <a:cubicBezTo>
                      <a:pt x="1309" y="3116"/>
                      <a:pt x="1391" y="3033"/>
                      <a:pt x="1391" y="2932"/>
                    </a:cubicBezTo>
                    <a:lnTo>
                      <a:pt x="1391" y="2441"/>
                    </a:lnTo>
                    <a:cubicBezTo>
                      <a:pt x="1391" y="2340"/>
                      <a:pt x="1309" y="2257"/>
                      <a:pt x="1208" y="2257"/>
                    </a:cubicBezTo>
                    <a:lnTo>
                      <a:pt x="1208" y="2257"/>
                    </a:lnTo>
                    <a:close/>
                    <a:moveTo>
                      <a:pt x="4126" y="2007"/>
                    </a:moveTo>
                    <a:lnTo>
                      <a:pt x="4126" y="2007"/>
                    </a:lnTo>
                    <a:cubicBezTo>
                      <a:pt x="4126" y="2037"/>
                      <a:pt x="4102" y="2061"/>
                      <a:pt x="4072" y="2061"/>
                    </a:cubicBezTo>
                    <a:lnTo>
                      <a:pt x="3581" y="2061"/>
                    </a:lnTo>
                    <a:cubicBezTo>
                      <a:pt x="3551" y="2061"/>
                      <a:pt x="3527" y="2037"/>
                      <a:pt x="3527" y="2007"/>
                    </a:cubicBezTo>
                    <a:lnTo>
                      <a:pt x="3527" y="1516"/>
                    </a:lnTo>
                    <a:cubicBezTo>
                      <a:pt x="3527" y="1486"/>
                      <a:pt x="3551" y="1462"/>
                      <a:pt x="3581" y="1462"/>
                    </a:cubicBezTo>
                    <a:lnTo>
                      <a:pt x="4072" y="1462"/>
                    </a:lnTo>
                    <a:cubicBezTo>
                      <a:pt x="4102" y="1462"/>
                      <a:pt x="4126" y="1486"/>
                      <a:pt x="4126" y="1516"/>
                    </a:cubicBezTo>
                    <a:lnTo>
                      <a:pt x="4126" y="2007"/>
                    </a:lnTo>
                    <a:lnTo>
                      <a:pt x="4126" y="2007"/>
                    </a:lnTo>
                    <a:close/>
                    <a:moveTo>
                      <a:pt x="4072" y="1332"/>
                    </a:moveTo>
                    <a:lnTo>
                      <a:pt x="4072" y="1332"/>
                    </a:lnTo>
                    <a:lnTo>
                      <a:pt x="3581" y="1332"/>
                    </a:lnTo>
                    <a:cubicBezTo>
                      <a:pt x="3479" y="1332"/>
                      <a:pt x="3397" y="1415"/>
                      <a:pt x="3397" y="1516"/>
                    </a:cubicBezTo>
                    <a:lnTo>
                      <a:pt x="3397" y="2007"/>
                    </a:lnTo>
                    <a:cubicBezTo>
                      <a:pt x="3397" y="2108"/>
                      <a:pt x="3479" y="2191"/>
                      <a:pt x="3581" y="2191"/>
                    </a:cubicBezTo>
                    <a:lnTo>
                      <a:pt x="4072" y="2191"/>
                    </a:lnTo>
                    <a:cubicBezTo>
                      <a:pt x="4173" y="2191"/>
                      <a:pt x="4256" y="2108"/>
                      <a:pt x="4256" y="2007"/>
                    </a:cubicBezTo>
                    <a:lnTo>
                      <a:pt x="4256" y="1516"/>
                    </a:lnTo>
                    <a:cubicBezTo>
                      <a:pt x="4256" y="1415"/>
                      <a:pt x="4173" y="1332"/>
                      <a:pt x="4072" y="1332"/>
                    </a:cubicBezTo>
                    <a:lnTo>
                      <a:pt x="4072" y="1332"/>
                    </a:lnTo>
                    <a:close/>
                    <a:moveTo>
                      <a:pt x="3171" y="2007"/>
                    </a:moveTo>
                    <a:lnTo>
                      <a:pt x="3171" y="2007"/>
                    </a:lnTo>
                    <a:cubicBezTo>
                      <a:pt x="3171" y="2037"/>
                      <a:pt x="3147" y="2061"/>
                      <a:pt x="3117" y="2061"/>
                    </a:cubicBezTo>
                    <a:lnTo>
                      <a:pt x="2626" y="2061"/>
                    </a:lnTo>
                    <a:cubicBezTo>
                      <a:pt x="2596" y="2061"/>
                      <a:pt x="2572" y="2037"/>
                      <a:pt x="2572" y="2007"/>
                    </a:cubicBezTo>
                    <a:lnTo>
                      <a:pt x="2572" y="1516"/>
                    </a:lnTo>
                    <a:cubicBezTo>
                      <a:pt x="2572" y="1486"/>
                      <a:pt x="2596" y="1462"/>
                      <a:pt x="2626" y="1462"/>
                    </a:cubicBezTo>
                    <a:lnTo>
                      <a:pt x="3117" y="1462"/>
                    </a:lnTo>
                    <a:cubicBezTo>
                      <a:pt x="3147" y="1462"/>
                      <a:pt x="3171" y="1486"/>
                      <a:pt x="3171" y="1516"/>
                    </a:cubicBezTo>
                    <a:lnTo>
                      <a:pt x="3171" y="2007"/>
                    </a:lnTo>
                    <a:lnTo>
                      <a:pt x="3171" y="2007"/>
                    </a:lnTo>
                    <a:close/>
                    <a:moveTo>
                      <a:pt x="3117" y="1332"/>
                    </a:moveTo>
                    <a:lnTo>
                      <a:pt x="3117" y="1332"/>
                    </a:lnTo>
                    <a:lnTo>
                      <a:pt x="2626" y="1332"/>
                    </a:lnTo>
                    <a:cubicBezTo>
                      <a:pt x="2525" y="1332"/>
                      <a:pt x="2442" y="1415"/>
                      <a:pt x="2442" y="1516"/>
                    </a:cubicBezTo>
                    <a:lnTo>
                      <a:pt x="2442" y="2007"/>
                    </a:lnTo>
                    <a:cubicBezTo>
                      <a:pt x="2442" y="2108"/>
                      <a:pt x="2525" y="2191"/>
                      <a:pt x="2626" y="2191"/>
                    </a:cubicBezTo>
                    <a:lnTo>
                      <a:pt x="3117" y="2191"/>
                    </a:lnTo>
                    <a:cubicBezTo>
                      <a:pt x="3218" y="2191"/>
                      <a:pt x="3301" y="2108"/>
                      <a:pt x="3301" y="2007"/>
                    </a:cubicBezTo>
                    <a:lnTo>
                      <a:pt x="3301" y="1516"/>
                    </a:lnTo>
                    <a:cubicBezTo>
                      <a:pt x="3301" y="1415"/>
                      <a:pt x="3218" y="1332"/>
                      <a:pt x="3117" y="1332"/>
                    </a:cubicBezTo>
                    <a:lnTo>
                      <a:pt x="3117" y="1332"/>
                    </a:lnTo>
                    <a:close/>
                    <a:moveTo>
                      <a:pt x="2216" y="2007"/>
                    </a:moveTo>
                    <a:lnTo>
                      <a:pt x="2216" y="2007"/>
                    </a:lnTo>
                    <a:cubicBezTo>
                      <a:pt x="2216" y="2037"/>
                      <a:pt x="2192" y="2061"/>
                      <a:pt x="2162" y="2061"/>
                    </a:cubicBezTo>
                    <a:lnTo>
                      <a:pt x="1671" y="2061"/>
                    </a:lnTo>
                    <a:cubicBezTo>
                      <a:pt x="1641" y="2061"/>
                      <a:pt x="1617" y="2037"/>
                      <a:pt x="1617" y="2007"/>
                    </a:cubicBezTo>
                    <a:lnTo>
                      <a:pt x="1617" y="1516"/>
                    </a:lnTo>
                    <a:cubicBezTo>
                      <a:pt x="1617" y="1486"/>
                      <a:pt x="1641" y="1462"/>
                      <a:pt x="1671" y="1462"/>
                    </a:cubicBezTo>
                    <a:lnTo>
                      <a:pt x="2162" y="1462"/>
                    </a:lnTo>
                    <a:cubicBezTo>
                      <a:pt x="2192" y="1462"/>
                      <a:pt x="2216" y="1486"/>
                      <a:pt x="2216" y="1516"/>
                    </a:cubicBezTo>
                    <a:lnTo>
                      <a:pt x="2216" y="2007"/>
                    </a:lnTo>
                    <a:lnTo>
                      <a:pt x="2216" y="2007"/>
                    </a:lnTo>
                    <a:close/>
                    <a:moveTo>
                      <a:pt x="2162" y="1332"/>
                    </a:moveTo>
                    <a:lnTo>
                      <a:pt x="2162" y="1332"/>
                    </a:lnTo>
                    <a:lnTo>
                      <a:pt x="1671" y="1332"/>
                    </a:lnTo>
                    <a:cubicBezTo>
                      <a:pt x="1570" y="1332"/>
                      <a:pt x="1487" y="1415"/>
                      <a:pt x="1487" y="1516"/>
                    </a:cubicBezTo>
                    <a:lnTo>
                      <a:pt x="1487" y="2007"/>
                    </a:lnTo>
                    <a:cubicBezTo>
                      <a:pt x="1487" y="2108"/>
                      <a:pt x="1570" y="2191"/>
                      <a:pt x="1671" y="2191"/>
                    </a:cubicBezTo>
                    <a:lnTo>
                      <a:pt x="2162" y="2191"/>
                    </a:lnTo>
                    <a:cubicBezTo>
                      <a:pt x="2264" y="2191"/>
                      <a:pt x="2346" y="2108"/>
                      <a:pt x="2346" y="2007"/>
                    </a:cubicBezTo>
                    <a:lnTo>
                      <a:pt x="2346" y="1516"/>
                    </a:lnTo>
                    <a:cubicBezTo>
                      <a:pt x="2346" y="1415"/>
                      <a:pt x="2264" y="1332"/>
                      <a:pt x="2162" y="1332"/>
                    </a:cubicBezTo>
                    <a:lnTo>
                      <a:pt x="2162" y="1332"/>
                    </a:lnTo>
                    <a:close/>
                    <a:moveTo>
                      <a:pt x="1261" y="2007"/>
                    </a:moveTo>
                    <a:lnTo>
                      <a:pt x="1261" y="2007"/>
                    </a:lnTo>
                    <a:cubicBezTo>
                      <a:pt x="1261" y="2037"/>
                      <a:pt x="1237" y="2061"/>
                      <a:pt x="1208" y="2061"/>
                    </a:cubicBezTo>
                    <a:lnTo>
                      <a:pt x="716" y="2061"/>
                    </a:lnTo>
                    <a:cubicBezTo>
                      <a:pt x="686" y="2061"/>
                      <a:pt x="662" y="2037"/>
                      <a:pt x="662" y="2007"/>
                    </a:cubicBezTo>
                    <a:lnTo>
                      <a:pt x="662" y="1516"/>
                    </a:lnTo>
                    <a:cubicBezTo>
                      <a:pt x="662" y="1486"/>
                      <a:pt x="686" y="1462"/>
                      <a:pt x="716" y="1462"/>
                    </a:cubicBezTo>
                    <a:lnTo>
                      <a:pt x="1208" y="1462"/>
                    </a:lnTo>
                    <a:cubicBezTo>
                      <a:pt x="1237" y="1462"/>
                      <a:pt x="1261" y="1486"/>
                      <a:pt x="1261" y="1516"/>
                    </a:cubicBezTo>
                    <a:lnTo>
                      <a:pt x="1261" y="2007"/>
                    </a:lnTo>
                    <a:lnTo>
                      <a:pt x="1261" y="2007"/>
                    </a:lnTo>
                    <a:close/>
                    <a:moveTo>
                      <a:pt x="1208" y="1332"/>
                    </a:moveTo>
                    <a:lnTo>
                      <a:pt x="1208" y="1332"/>
                    </a:lnTo>
                    <a:lnTo>
                      <a:pt x="716" y="1332"/>
                    </a:lnTo>
                    <a:cubicBezTo>
                      <a:pt x="615" y="1332"/>
                      <a:pt x="533" y="1415"/>
                      <a:pt x="533" y="1516"/>
                    </a:cubicBezTo>
                    <a:lnTo>
                      <a:pt x="533" y="2007"/>
                    </a:lnTo>
                    <a:cubicBezTo>
                      <a:pt x="533" y="2108"/>
                      <a:pt x="615" y="2191"/>
                      <a:pt x="716" y="2191"/>
                    </a:cubicBezTo>
                    <a:lnTo>
                      <a:pt x="1208" y="2191"/>
                    </a:lnTo>
                    <a:cubicBezTo>
                      <a:pt x="1309" y="2191"/>
                      <a:pt x="1391" y="2108"/>
                      <a:pt x="1391" y="2007"/>
                    </a:cubicBezTo>
                    <a:lnTo>
                      <a:pt x="1391" y="1516"/>
                    </a:lnTo>
                    <a:cubicBezTo>
                      <a:pt x="1391" y="1415"/>
                      <a:pt x="1309" y="1332"/>
                      <a:pt x="1208" y="1332"/>
                    </a:cubicBezTo>
                    <a:lnTo>
                      <a:pt x="1208" y="1332"/>
                    </a:lnTo>
                    <a:close/>
                    <a:moveTo>
                      <a:pt x="4126" y="1082"/>
                    </a:moveTo>
                    <a:lnTo>
                      <a:pt x="4126" y="1082"/>
                    </a:lnTo>
                    <a:cubicBezTo>
                      <a:pt x="4126" y="1112"/>
                      <a:pt x="4102" y="1136"/>
                      <a:pt x="4072" y="1136"/>
                    </a:cubicBezTo>
                    <a:lnTo>
                      <a:pt x="3581" y="1136"/>
                    </a:lnTo>
                    <a:cubicBezTo>
                      <a:pt x="3551" y="1136"/>
                      <a:pt x="3527" y="1112"/>
                      <a:pt x="3527" y="1082"/>
                    </a:cubicBezTo>
                    <a:lnTo>
                      <a:pt x="3527" y="591"/>
                    </a:lnTo>
                    <a:cubicBezTo>
                      <a:pt x="3527" y="561"/>
                      <a:pt x="3551" y="537"/>
                      <a:pt x="3581" y="537"/>
                    </a:cubicBezTo>
                    <a:lnTo>
                      <a:pt x="4072" y="537"/>
                    </a:lnTo>
                    <a:cubicBezTo>
                      <a:pt x="4102" y="537"/>
                      <a:pt x="4126" y="561"/>
                      <a:pt x="4126" y="591"/>
                    </a:cubicBezTo>
                    <a:lnTo>
                      <a:pt x="4126" y="1082"/>
                    </a:lnTo>
                    <a:lnTo>
                      <a:pt x="4126" y="1082"/>
                    </a:lnTo>
                    <a:close/>
                    <a:moveTo>
                      <a:pt x="4072" y="408"/>
                    </a:moveTo>
                    <a:lnTo>
                      <a:pt x="4072" y="408"/>
                    </a:lnTo>
                    <a:lnTo>
                      <a:pt x="3581" y="408"/>
                    </a:lnTo>
                    <a:cubicBezTo>
                      <a:pt x="3479" y="408"/>
                      <a:pt x="3397" y="490"/>
                      <a:pt x="3397" y="591"/>
                    </a:cubicBezTo>
                    <a:lnTo>
                      <a:pt x="3397" y="1082"/>
                    </a:lnTo>
                    <a:cubicBezTo>
                      <a:pt x="3397" y="1184"/>
                      <a:pt x="3479" y="1266"/>
                      <a:pt x="3581" y="1266"/>
                    </a:cubicBezTo>
                    <a:lnTo>
                      <a:pt x="4072" y="1266"/>
                    </a:lnTo>
                    <a:cubicBezTo>
                      <a:pt x="4173" y="1266"/>
                      <a:pt x="4256" y="1184"/>
                      <a:pt x="4256" y="1082"/>
                    </a:cubicBezTo>
                    <a:lnTo>
                      <a:pt x="4256" y="591"/>
                    </a:lnTo>
                    <a:cubicBezTo>
                      <a:pt x="4256" y="490"/>
                      <a:pt x="4173" y="408"/>
                      <a:pt x="4072" y="408"/>
                    </a:cubicBezTo>
                    <a:lnTo>
                      <a:pt x="4072" y="408"/>
                    </a:lnTo>
                    <a:close/>
                    <a:moveTo>
                      <a:pt x="3171" y="1082"/>
                    </a:moveTo>
                    <a:lnTo>
                      <a:pt x="3171" y="1082"/>
                    </a:lnTo>
                    <a:cubicBezTo>
                      <a:pt x="3171" y="1112"/>
                      <a:pt x="3147" y="1136"/>
                      <a:pt x="3117" y="1136"/>
                    </a:cubicBezTo>
                    <a:lnTo>
                      <a:pt x="2626" y="1136"/>
                    </a:lnTo>
                    <a:cubicBezTo>
                      <a:pt x="2596" y="1136"/>
                      <a:pt x="2572" y="1112"/>
                      <a:pt x="2572" y="1082"/>
                    </a:cubicBezTo>
                    <a:lnTo>
                      <a:pt x="2572" y="591"/>
                    </a:lnTo>
                    <a:cubicBezTo>
                      <a:pt x="2572" y="561"/>
                      <a:pt x="2596" y="537"/>
                      <a:pt x="2626" y="537"/>
                    </a:cubicBezTo>
                    <a:lnTo>
                      <a:pt x="3117" y="537"/>
                    </a:lnTo>
                    <a:cubicBezTo>
                      <a:pt x="3147" y="537"/>
                      <a:pt x="3171" y="561"/>
                      <a:pt x="3171" y="591"/>
                    </a:cubicBezTo>
                    <a:lnTo>
                      <a:pt x="3171" y="1082"/>
                    </a:lnTo>
                    <a:lnTo>
                      <a:pt x="3171" y="1082"/>
                    </a:lnTo>
                    <a:close/>
                    <a:moveTo>
                      <a:pt x="3117" y="408"/>
                    </a:moveTo>
                    <a:lnTo>
                      <a:pt x="3117" y="408"/>
                    </a:lnTo>
                    <a:lnTo>
                      <a:pt x="2626" y="408"/>
                    </a:lnTo>
                    <a:cubicBezTo>
                      <a:pt x="2525" y="408"/>
                      <a:pt x="2442" y="490"/>
                      <a:pt x="2442" y="591"/>
                    </a:cubicBezTo>
                    <a:lnTo>
                      <a:pt x="2442" y="1082"/>
                    </a:lnTo>
                    <a:cubicBezTo>
                      <a:pt x="2442" y="1184"/>
                      <a:pt x="2525" y="1266"/>
                      <a:pt x="2626" y="1266"/>
                    </a:cubicBezTo>
                    <a:lnTo>
                      <a:pt x="3117" y="1266"/>
                    </a:lnTo>
                    <a:cubicBezTo>
                      <a:pt x="3218" y="1266"/>
                      <a:pt x="3301" y="1184"/>
                      <a:pt x="3301" y="1082"/>
                    </a:cubicBezTo>
                    <a:lnTo>
                      <a:pt x="3301" y="591"/>
                    </a:lnTo>
                    <a:cubicBezTo>
                      <a:pt x="3301" y="490"/>
                      <a:pt x="3218" y="408"/>
                      <a:pt x="3117" y="408"/>
                    </a:cubicBezTo>
                    <a:lnTo>
                      <a:pt x="3117" y="408"/>
                    </a:lnTo>
                    <a:close/>
                    <a:moveTo>
                      <a:pt x="2216" y="1082"/>
                    </a:moveTo>
                    <a:lnTo>
                      <a:pt x="2216" y="1082"/>
                    </a:lnTo>
                    <a:cubicBezTo>
                      <a:pt x="2216" y="1112"/>
                      <a:pt x="2192" y="1136"/>
                      <a:pt x="2162" y="1136"/>
                    </a:cubicBezTo>
                    <a:lnTo>
                      <a:pt x="1671" y="1136"/>
                    </a:lnTo>
                    <a:cubicBezTo>
                      <a:pt x="1641" y="1136"/>
                      <a:pt x="1617" y="1112"/>
                      <a:pt x="1617" y="1082"/>
                    </a:cubicBezTo>
                    <a:lnTo>
                      <a:pt x="1617" y="591"/>
                    </a:lnTo>
                    <a:cubicBezTo>
                      <a:pt x="1617" y="561"/>
                      <a:pt x="1641" y="537"/>
                      <a:pt x="1671" y="537"/>
                    </a:cubicBezTo>
                    <a:lnTo>
                      <a:pt x="2162" y="537"/>
                    </a:lnTo>
                    <a:cubicBezTo>
                      <a:pt x="2192" y="537"/>
                      <a:pt x="2216" y="561"/>
                      <a:pt x="2216" y="591"/>
                    </a:cubicBezTo>
                    <a:lnTo>
                      <a:pt x="2216" y="1082"/>
                    </a:lnTo>
                    <a:lnTo>
                      <a:pt x="2216" y="1082"/>
                    </a:lnTo>
                    <a:close/>
                    <a:moveTo>
                      <a:pt x="2162" y="408"/>
                    </a:moveTo>
                    <a:lnTo>
                      <a:pt x="2162" y="408"/>
                    </a:lnTo>
                    <a:lnTo>
                      <a:pt x="1671" y="408"/>
                    </a:lnTo>
                    <a:cubicBezTo>
                      <a:pt x="1570" y="408"/>
                      <a:pt x="1487" y="490"/>
                      <a:pt x="1487" y="591"/>
                    </a:cubicBezTo>
                    <a:lnTo>
                      <a:pt x="1487" y="1082"/>
                    </a:lnTo>
                    <a:cubicBezTo>
                      <a:pt x="1487" y="1184"/>
                      <a:pt x="1570" y="1266"/>
                      <a:pt x="1671" y="1266"/>
                    </a:cubicBezTo>
                    <a:lnTo>
                      <a:pt x="2162" y="1266"/>
                    </a:lnTo>
                    <a:cubicBezTo>
                      <a:pt x="2264" y="1266"/>
                      <a:pt x="2346" y="1184"/>
                      <a:pt x="2346" y="1082"/>
                    </a:cubicBezTo>
                    <a:lnTo>
                      <a:pt x="2346" y="591"/>
                    </a:lnTo>
                    <a:cubicBezTo>
                      <a:pt x="2346" y="490"/>
                      <a:pt x="2264" y="408"/>
                      <a:pt x="2162" y="408"/>
                    </a:cubicBezTo>
                    <a:lnTo>
                      <a:pt x="2162" y="408"/>
                    </a:lnTo>
                    <a:close/>
                    <a:moveTo>
                      <a:pt x="1261" y="1082"/>
                    </a:moveTo>
                    <a:lnTo>
                      <a:pt x="1261" y="1082"/>
                    </a:lnTo>
                    <a:cubicBezTo>
                      <a:pt x="1261" y="1112"/>
                      <a:pt x="1237" y="1136"/>
                      <a:pt x="1208" y="1136"/>
                    </a:cubicBezTo>
                    <a:lnTo>
                      <a:pt x="716" y="1136"/>
                    </a:lnTo>
                    <a:cubicBezTo>
                      <a:pt x="686" y="1136"/>
                      <a:pt x="662" y="1112"/>
                      <a:pt x="662" y="1082"/>
                    </a:cubicBezTo>
                    <a:lnTo>
                      <a:pt x="662" y="591"/>
                    </a:lnTo>
                    <a:cubicBezTo>
                      <a:pt x="662" y="561"/>
                      <a:pt x="686" y="537"/>
                      <a:pt x="716" y="537"/>
                    </a:cubicBezTo>
                    <a:lnTo>
                      <a:pt x="1208" y="537"/>
                    </a:lnTo>
                    <a:cubicBezTo>
                      <a:pt x="1237" y="537"/>
                      <a:pt x="1261" y="561"/>
                      <a:pt x="1261" y="591"/>
                    </a:cubicBezTo>
                    <a:lnTo>
                      <a:pt x="1261" y="1082"/>
                    </a:lnTo>
                    <a:lnTo>
                      <a:pt x="1261" y="1082"/>
                    </a:lnTo>
                    <a:close/>
                    <a:moveTo>
                      <a:pt x="1208" y="408"/>
                    </a:moveTo>
                    <a:lnTo>
                      <a:pt x="1208" y="408"/>
                    </a:lnTo>
                    <a:lnTo>
                      <a:pt x="716" y="408"/>
                    </a:lnTo>
                    <a:cubicBezTo>
                      <a:pt x="615" y="408"/>
                      <a:pt x="533" y="490"/>
                      <a:pt x="533" y="591"/>
                    </a:cubicBezTo>
                    <a:lnTo>
                      <a:pt x="533" y="1082"/>
                    </a:lnTo>
                    <a:cubicBezTo>
                      <a:pt x="533" y="1184"/>
                      <a:pt x="615" y="1266"/>
                      <a:pt x="716" y="1266"/>
                    </a:cubicBezTo>
                    <a:lnTo>
                      <a:pt x="1208" y="1266"/>
                    </a:lnTo>
                    <a:cubicBezTo>
                      <a:pt x="1309" y="1266"/>
                      <a:pt x="1391" y="1184"/>
                      <a:pt x="1391" y="1082"/>
                    </a:cubicBezTo>
                    <a:lnTo>
                      <a:pt x="1391" y="591"/>
                    </a:lnTo>
                    <a:cubicBezTo>
                      <a:pt x="1391" y="490"/>
                      <a:pt x="1309" y="408"/>
                      <a:pt x="1208" y="408"/>
                    </a:cubicBez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825" name="Group 824">
              <a:extLst>
                <a:ext uri="{FF2B5EF4-FFF2-40B4-BE49-F238E27FC236}">
                  <a16:creationId xmlns:a16="http://schemas.microsoft.com/office/drawing/2014/main" id="{E811E0B8-223E-C9CA-48B0-B34F9BE5B007}"/>
                </a:ext>
              </a:extLst>
            </p:cNvPr>
            <p:cNvGrpSpPr/>
            <p:nvPr/>
          </p:nvGrpSpPr>
          <p:grpSpPr>
            <a:xfrm>
              <a:off x="426343" y="1684425"/>
              <a:ext cx="2580896" cy="2937234"/>
              <a:chOff x="568456" y="1708403"/>
              <a:chExt cx="3441195" cy="3916313"/>
            </a:xfrm>
          </p:grpSpPr>
          <p:pic>
            <p:nvPicPr>
              <p:cNvPr id="1021" name="Graphic 1020">
                <a:extLst>
                  <a:ext uri="{FF2B5EF4-FFF2-40B4-BE49-F238E27FC236}">
                    <a16:creationId xmlns:a16="http://schemas.microsoft.com/office/drawing/2014/main" id="{D8EED12E-D993-31F7-8830-AAE0A9C407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456" y="1708403"/>
                <a:ext cx="3441195" cy="3441195"/>
              </a:xfrm>
              <a:prstGeom prst="rect">
                <a:avLst/>
              </a:prstGeom>
            </p:spPr>
          </p:pic>
          <p:sp>
            <p:nvSpPr>
              <p:cNvPr id="1022" name="TextBox 1021">
                <a:extLst>
                  <a:ext uri="{FF2B5EF4-FFF2-40B4-BE49-F238E27FC236}">
                    <a16:creationId xmlns:a16="http://schemas.microsoft.com/office/drawing/2014/main" id="{B1BEC840-DC7F-5DDD-4290-FBC7CC660454}"/>
                  </a:ext>
                </a:extLst>
              </p:cNvPr>
              <p:cNvSpPr txBox="1"/>
              <p:nvPr/>
            </p:nvSpPr>
            <p:spPr>
              <a:xfrm flipH="1">
                <a:off x="1528456" y="5224509"/>
                <a:ext cx="1521193" cy="400207"/>
              </a:xfrm>
              <a:prstGeom prst="rect">
                <a:avLst/>
              </a:prstGeom>
              <a:noFill/>
            </p:spPr>
            <p:txBody>
              <a:bodyPr wrap="square" rtlCol="0">
                <a:spAutoFit/>
              </a:bodyPr>
              <a:lstStyle/>
              <a:p>
                <a:pPr algn="ctr"/>
                <a:r>
                  <a:rPr lang="en-US" sz="3000" b="1" dirty="0">
                    <a:latin typeface="+mj-lt"/>
                  </a:rPr>
                  <a:t>GAN</a:t>
                </a:r>
              </a:p>
            </p:txBody>
          </p:sp>
        </p:grpSp>
        <p:grpSp>
          <p:nvGrpSpPr>
            <p:cNvPr id="826" name="Group 825">
              <a:extLst>
                <a:ext uri="{FF2B5EF4-FFF2-40B4-BE49-F238E27FC236}">
                  <a16:creationId xmlns:a16="http://schemas.microsoft.com/office/drawing/2014/main" id="{59068748-DF23-9C63-F51F-20CA493E5184}"/>
                </a:ext>
              </a:extLst>
            </p:cNvPr>
            <p:cNvGrpSpPr/>
            <p:nvPr/>
          </p:nvGrpSpPr>
          <p:grpSpPr>
            <a:xfrm>
              <a:off x="3083862" y="3992003"/>
              <a:ext cx="846016" cy="546635"/>
              <a:chOff x="1767470" y="5039115"/>
              <a:chExt cx="846016" cy="546635"/>
            </a:xfrm>
          </p:grpSpPr>
          <p:sp>
            <p:nvSpPr>
              <p:cNvPr id="928" name="Oval 927">
                <a:extLst>
                  <a:ext uri="{FF2B5EF4-FFF2-40B4-BE49-F238E27FC236}">
                    <a16:creationId xmlns:a16="http://schemas.microsoft.com/office/drawing/2014/main" id="{C4708204-EDD6-EAEA-ABCA-D663A4809266}"/>
                  </a:ext>
                </a:extLst>
              </p:cNvPr>
              <p:cNvSpPr/>
              <p:nvPr/>
            </p:nvSpPr>
            <p:spPr>
              <a:xfrm>
                <a:off x="1767470"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29" name="Oval 928">
                <a:extLst>
                  <a:ext uri="{FF2B5EF4-FFF2-40B4-BE49-F238E27FC236}">
                    <a16:creationId xmlns:a16="http://schemas.microsoft.com/office/drawing/2014/main" id="{E36819D3-1E04-8657-C534-57E75C3EBF0D}"/>
                  </a:ext>
                </a:extLst>
              </p:cNvPr>
              <p:cNvSpPr/>
              <p:nvPr/>
            </p:nvSpPr>
            <p:spPr>
              <a:xfrm>
                <a:off x="1952299"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0" name="Oval 929">
                <a:extLst>
                  <a:ext uri="{FF2B5EF4-FFF2-40B4-BE49-F238E27FC236}">
                    <a16:creationId xmlns:a16="http://schemas.microsoft.com/office/drawing/2014/main" id="{AD436D83-ED96-2B31-285E-2AEC184EA25D}"/>
                  </a:ext>
                </a:extLst>
              </p:cNvPr>
              <p:cNvSpPr/>
              <p:nvPr/>
            </p:nvSpPr>
            <p:spPr>
              <a:xfrm>
                <a:off x="2149839"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1" name="Oval 930">
                <a:extLst>
                  <a:ext uri="{FF2B5EF4-FFF2-40B4-BE49-F238E27FC236}">
                    <a16:creationId xmlns:a16="http://schemas.microsoft.com/office/drawing/2014/main" id="{D985791C-D694-69E1-8DCF-D852B5553DEF}"/>
                  </a:ext>
                </a:extLst>
              </p:cNvPr>
              <p:cNvSpPr/>
              <p:nvPr/>
            </p:nvSpPr>
            <p:spPr>
              <a:xfrm>
                <a:off x="2341744"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2" name="Oval 931">
                <a:extLst>
                  <a:ext uri="{FF2B5EF4-FFF2-40B4-BE49-F238E27FC236}">
                    <a16:creationId xmlns:a16="http://schemas.microsoft.com/office/drawing/2014/main" id="{D899DD62-937D-650D-1A47-8837C24F5A3E}"/>
                  </a:ext>
                </a:extLst>
              </p:cNvPr>
              <p:cNvSpPr/>
              <p:nvPr/>
            </p:nvSpPr>
            <p:spPr>
              <a:xfrm>
                <a:off x="2540666" y="5231423"/>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3" name="Oval 932">
                <a:extLst>
                  <a:ext uri="{FF2B5EF4-FFF2-40B4-BE49-F238E27FC236}">
                    <a16:creationId xmlns:a16="http://schemas.microsoft.com/office/drawing/2014/main" id="{48B6AFC8-395C-0447-620C-16E3E27BFBFA}"/>
                  </a:ext>
                </a:extLst>
              </p:cNvPr>
              <p:cNvSpPr/>
              <p:nvPr/>
            </p:nvSpPr>
            <p:spPr>
              <a:xfrm>
                <a:off x="1952299"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4" name="Oval 933">
                <a:extLst>
                  <a:ext uri="{FF2B5EF4-FFF2-40B4-BE49-F238E27FC236}">
                    <a16:creationId xmlns:a16="http://schemas.microsoft.com/office/drawing/2014/main" id="{89361423-A236-5BB8-388A-9BCA38B02517}"/>
                  </a:ext>
                </a:extLst>
              </p:cNvPr>
              <p:cNvSpPr/>
              <p:nvPr/>
            </p:nvSpPr>
            <p:spPr>
              <a:xfrm>
                <a:off x="1952299"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5" name="Oval 934">
                <a:extLst>
                  <a:ext uri="{FF2B5EF4-FFF2-40B4-BE49-F238E27FC236}">
                    <a16:creationId xmlns:a16="http://schemas.microsoft.com/office/drawing/2014/main" id="{B3DCA353-361B-1E67-8C33-4633AA0512BB}"/>
                  </a:ext>
                </a:extLst>
              </p:cNvPr>
              <p:cNvSpPr/>
              <p:nvPr/>
            </p:nvSpPr>
            <p:spPr>
              <a:xfrm>
                <a:off x="1952299"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6" name="Oval 935">
                <a:extLst>
                  <a:ext uri="{FF2B5EF4-FFF2-40B4-BE49-F238E27FC236}">
                    <a16:creationId xmlns:a16="http://schemas.microsoft.com/office/drawing/2014/main" id="{53D383DD-89CE-0C15-33B2-054740687705}"/>
                  </a:ext>
                </a:extLst>
              </p:cNvPr>
              <p:cNvSpPr/>
              <p:nvPr/>
            </p:nvSpPr>
            <p:spPr>
              <a:xfrm>
                <a:off x="1952299" y="5512930"/>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7" name="Oval 936">
                <a:extLst>
                  <a:ext uri="{FF2B5EF4-FFF2-40B4-BE49-F238E27FC236}">
                    <a16:creationId xmlns:a16="http://schemas.microsoft.com/office/drawing/2014/main" id="{8A9395DE-1010-F9D4-EDD2-3B8E94BBC4DF}"/>
                  </a:ext>
                </a:extLst>
              </p:cNvPr>
              <p:cNvSpPr/>
              <p:nvPr/>
            </p:nvSpPr>
            <p:spPr>
              <a:xfrm>
                <a:off x="2149839"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8" name="Oval 937">
                <a:extLst>
                  <a:ext uri="{FF2B5EF4-FFF2-40B4-BE49-F238E27FC236}">
                    <a16:creationId xmlns:a16="http://schemas.microsoft.com/office/drawing/2014/main" id="{CEC3DF58-2B93-CA95-3A71-63008CFBE827}"/>
                  </a:ext>
                </a:extLst>
              </p:cNvPr>
              <p:cNvSpPr/>
              <p:nvPr/>
            </p:nvSpPr>
            <p:spPr>
              <a:xfrm>
                <a:off x="2149839"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39" name="Oval 938">
                <a:extLst>
                  <a:ext uri="{FF2B5EF4-FFF2-40B4-BE49-F238E27FC236}">
                    <a16:creationId xmlns:a16="http://schemas.microsoft.com/office/drawing/2014/main" id="{5AF050DB-AE6A-8D93-12CD-F0F34C1ACD2F}"/>
                  </a:ext>
                </a:extLst>
              </p:cNvPr>
              <p:cNvSpPr/>
              <p:nvPr/>
            </p:nvSpPr>
            <p:spPr>
              <a:xfrm>
                <a:off x="2149839"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0" name="Oval 939">
                <a:extLst>
                  <a:ext uri="{FF2B5EF4-FFF2-40B4-BE49-F238E27FC236}">
                    <a16:creationId xmlns:a16="http://schemas.microsoft.com/office/drawing/2014/main" id="{F1F8B204-89F3-FF3C-4755-AEC938AB0291}"/>
                  </a:ext>
                </a:extLst>
              </p:cNvPr>
              <p:cNvSpPr/>
              <p:nvPr/>
            </p:nvSpPr>
            <p:spPr>
              <a:xfrm>
                <a:off x="2341744"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1" name="Oval 940">
                <a:extLst>
                  <a:ext uri="{FF2B5EF4-FFF2-40B4-BE49-F238E27FC236}">
                    <a16:creationId xmlns:a16="http://schemas.microsoft.com/office/drawing/2014/main" id="{ADAA3CB6-DA36-ABC8-2F5C-0E7EAA462B0D}"/>
                  </a:ext>
                </a:extLst>
              </p:cNvPr>
              <p:cNvSpPr/>
              <p:nvPr/>
            </p:nvSpPr>
            <p:spPr>
              <a:xfrm>
                <a:off x="2341744"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2" name="Oval 941">
                <a:extLst>
                  <a:ext uri="{FF2B5EF4-FFF2-40B4-BE49-F238E27FC236}">
                    <a16:creationId xmlns:a16="http://schemas.microsoft.com/office/drawing/2014/main" id="{A7BE0614-EF94-9F41-A086-4FB54C338FD7}"/>
                  </a:ext>
                </a:extLst>
              </p:cNvPr>
              <p:cNvSpPr/>
              <p:nvPr/>
            </p:nvSpPr>
            <p:spPr>
              <a:xfrm>
                <a:off x="2341744"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3" name="Oval 942">
                <a:extLst>
                  <a:ext uri="{FF2B5EF4-FFF2-40B4-BE49-F238E27FC236}">
                    <a16:creationId xmlns:a16="http://schemas.microsoft.com/office/drawing/2014/main" id="{BC4DAC62-EFB3-7B73-A2AD-53A098BB0621}"/>
                  </a:ext>
                </a:extLst>
              </p:cNvPr>
              <p:cNvSpPr/>
              <p:nvPr/>
            </p:nvSpPr>
            <p:spPr>
              <a:xfrm>
                <a:off x="2341744" y="5512930"/>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4" name="Oval 943">
                <a:extLst>
                  <a:ext uri="{FF2B5EF4-FFF2-40B4-BE49-F238E27FC236}">
                    <a16:creationId xmlns:a16="http://schemas.microsoft.com/office/drawing/2014/main" id="{21626C63-CD6D-D5F7-AD6A-F7BA269F6B73}"/>
                  </a:ext>
                </a:extLst>
              </p:cNvPr>
              <p:cNvSpPr/>
              <p:nvPr/>
            </p:nvSpPr>
            <p:spPr>
              <a:xfrm>
                <a:off x="1767470"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5" name="Oval 944">
                <a:extLst>
                  <a:ext uri="{FF2B5EF4-FFF2-40B4-BE49-F238E27FC236}">
                    <a16:creationId xmlns:a16="http://schemas.microsoft.com/office/drawing/2014/main" id="{4268CE81-EBAB-33B2-643A-5939A507D20A}"/>
                  </a:ext>
                </a:extLst>
              </p:cNvPr>
              <p:cNvSpPr/>
              <p:nvPr/>
            </p:nvSpPr>
            <p:spPr>
              <a:xfrm>
                <a:off x="1767470"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46" name="Oval 945">
                <a:extLst>
                  <a:ext uri="{FF2B5EF4-FFF2-40B4-BE49-F238E27FC236}">
                    <a16:creationId xmlns:a16="http://schemas.microsoft.com/office/drawing/2014/main" id="{D1E4A2F2-1DCE-44FF-EEB5-8239CB4ED820}"/>
                  </a:ext>
                </a:extLst>
              </p:cNvPr>
              <p:cNvSpPr/>
              <p:nvPr/>
            </p:nvSpPr>
            <p:spPr>
              <a:xfrm>
                <a:off x="2540666" y="5348221"/>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947" name="Straight Connector 946">
                <a:extLst>
                  <a:ext uri="{FF2B5EF4-FFF2-40B4-BE49-F238E27FC236}">
                    <a16:creationId xmlns:a16="http://schemas.microsoft.com/office/drawing/2014/main" id="{BB3D5A25-AAE1-2BB2-36AC-46D382DE1F95}"/>
                  </a:ext>
                </a:extLst>
              </p:cNvPr>
              <p:cNvCxnSpPr>
                <a:cxnSpLocks/>
                <a:stCxn id="931" idx="5"/>
                <a:endCxn id="932" idx="1"/>
              </p:cNvCxnSpPr>
              <p:nvPr/>
            </p:nvCxnSpPr>
            <p:spPr>
              <a:xfrm>
                <a:off x="2403900" y="5101271"/>
                <a:ext cx="147430" cy="14081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a:extLst>
                  <a:ext uri="{FF2B5EF4-FFF2-40B4-BE49-F238E27FC236}">
                    <a16:creationId xmlns:a16="http://schemas.microsoft.com/office/drawing/2014/main" id="{90E85406-98F5-357F-40F2-D54B06C0B7C1}"/>
                  </a:ext>
                </a:extLst>
              </p:cNvPr>
              <p:cNvCxnSpPr>
                <a:cxnSpLocks/>
                <a:stCxn id="931" idx="5"/>
                <a:endCxn id="946" idx="1"/>
              </p:cNvCxnSpPr>
              <p:nvPr/>
            </p:nvCxnSpPr>
            <p:spPr>
              <a:xfrm>
                <a:off x="2403900" y="5101271"/>
                <a:ext cx="147430" cy="25761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a:extLst>
                  <a:ext uri="{FF2B5EF4-FFF2-40B4-BE49-F238E27FC236}">
                    <a16:creationId xmlns:a16="http://schemas.microsoft.com/office/drawing/2014/main" id="{50D49F31-514D-5CCF-ED91-D7E0B8541BEB}"/>
                  </a:ext>
                </a:extLst>
              </p:cNvPr>
              <p:cNvCxnSpPr>
                <a:cxnSpLocks/>
                <a:stCxn id="940" idx="6"/>
                <a:endCxn id="932" idx="2"/>
              </p:cNvCxnSpPr>
              <p:nvPr/>
            </p:nvCxnSpPr>
            <p:spPr>
              <a:xfrm>
                <a:off x="2414564" y="5196256"/>
                <a:ext cx="126102" cy="7157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a:extLst>
                  <a:ext uri="{FF2B5EF4-FFF2-40B4-BE49-F238E27FC236}">
                    <a16:creationId xmlns:a16="http://schemas.microsoft.com/office/drawing/2014/main" id="{5879E6FD-7A17-941C-FB22-ED4B2F02BB85}"/>
                  </a:ext>
                </a:extLst>
              </p:cNvPr>
              <p:cNvCxnSpPr>
                <a:cxnSpLocks/>
                <a:stCxn id="940" idx="6"/>
                <a:endCxn id="946" idx="1"/>
              </p:cNvCxnSpPr>
              <p:nvPr/>
            </p:nvCxnSpPr>
            <p:spPr>
              <a:xfrm>
                <a:off x="2414564" y="5196256"/>
                <a:ext cx="136766" cy="16262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a:extLst>
                  <a:ext uri="{FF2B5EF4-FFF2-40B4-BE49-F238E27FC236}">
                    <a16:creationId xmlns:a16="http://schemas.microsoft.com/office/drawing/2014/main" id="{4A2545DA-011E-4226-402B-E87412FB0913}"/>
                  </a:ext>
                </a:extLst>
              </p:cNvPr>
              <p:cNvCxnSpPr>
                <a:cxnSpLocks/>
                <a:stCxn id="941" idx="6"/>
                <a:endCxn id="946" idx="2"/>
              </p:cNvCxnSpPr>
              <p:nvPr/>
            </p:nvCxnSpPr>
            <p:spPr>
              <a:xfrm>
                <a:off x="2414564" y="5317447"/>
                <a:ext cx="126102" cy="6718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id="{EF7C3416-3319-7F7B-D10C-6E948EDF5EF8}"/>
                  </a:ext>
                </a:extLst>
              </p:cNvPr>
              <p:cNvCxnSpPr>
                <a:cxnSpLocks/>
                <a:stCxn id="941" idx="6"/>
                <a:endCxn id="932" idx="2"/>
              </p:cNvCxnSpPr>
              <p:nvPr/>
            </p:nvCxnSpPr>
            <p:spPr>
              <a:xfrm flipV="1">
                <a:off x="2414564" y="5267833"/>
                <a:ext cx="126102" cy="4961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id="{7BC23409-69E9-AD65-74A2-4983C771A3EE}"/>
                  </a:ext>
                </a:extLst>
              </p:cNvPr>
              <p:cNvCxnSpPr>
                <a:cxnSpLocks/>
                <a:stCxn id="942" idx="6"/>
                <a:endCxn id="932" idx="2"/>
              </p:cNvCxnSpPr>
              <p:nvPr/>
            </p:nvCxnSpPr>
            <p:spPr>
              <a:xfrm flipV="1">
                <a:off x="2414564" y="5267833"/>
                <a:ext cx="126102" cy="16746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id="{E8FD694A-B25B-C9A1-A071-7012ABD052C1}"/>
                  </a:ext>
                </a:extLst>
              </p:cNvPr>
              <p:cNvCxnSpPr>
                <a:cxnSpLocks/>
                <a:stCxn id="942" idx="6"/>
                <a:endCxn id="946" idx="2"/>
              </p:cNvCxnSpPr>
              <p:nvPr/>
            </p:nvCxnSpPr>
            <p:spPr>
              <a:xfrm flipV="1">
                <a:off x="2414564" y="5384631"/>
                <a:ext cx="126102" cy="5067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id="{7F391AE6-DDD3-5C05-7E56-F5412F43998F}"/>
                  </a:ext>
                </a:extLst>
              </p:cNvPr>
              <p:cNvCxnSpPr>
                <a:cxnSpLocks/>
                <a:stCxn id="943" idx="6"/>
                <a:endCxn id="946" idx="3"/>
              </p:cNvCxnSpPr>
              <p:nvPr/>
            </p:nvCxnSpPr>
            <p:spPr>
              <a:xfrm flipV="1">
                <a:off x="2414564" y="5410377"/>
                <a:ext cx="136766" cy="13896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a:extLst>
                  <a:ext uri="{FF2B5EF4-FFF2-40B4-BE49-F238E27FC236}">
                    <a16:creationId xmlns:a16="http://schemas.microsoft.com/office/drawing/2014/main" id="{31E08F83-0D68-14C5-B780-A930DE5485DF}"/>
                  </a:ext>
                </a:extLst>
              </p:cNvPr>
              <p:cNvCxnSpPr>
                <a:cxnSpLocks/>
                <a:stCxn id="943" idx="6"/>
                <a:endCxn id="932" idx="3"/>
              </p:cNvCxnSpPr>
              <p:nvPr/>
            </p:nvCxnSpPr>
            <p:spPr>
              <a:xfrm flipV="1">
                <a:off x="2414564" y="5293579"/>
                <a:ext cx="136766" cy="25576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a:extLst>
                  <a:ext uri="{FF2B5EF4-FFF2-40B4-BE49-F238E27FC236}">
                    <a16:creationId xmlns:a16="http://schemas.microsoft.com/office/drawing/2014/main" id="{6F2FF6F5-7196-935B-EC05-E0269AAA9FA9}"/>
                  </a:ext>
                </a:extLst>
              </p:cNvPr>
              <p:cNvCxnSpPr>
                <a:cxnSpLocks/>
                <a:stCxn id="943" idx="1"/>
                <a:endCxn id="930" idx="5"/>
              </p:cNvCxnSpPr>
              <p:nvPr/>
            </p:nvCxnSpPr>
            <p:spPr>
              <a:xfrm flipH="1" flipV="1">
                <a:off x="2211995" y="5101271"/>
                <a:ext cx="140413" cy="42232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a:extLst>
                  <a:ext uri="{FF2B5EF4-FFF2-40B4-BE49-F238E27FC236}">
                    <a16:creationId xmlns:a16="http://schemas.microsoft.com/office/drawing/2014/main" id="{AE2529E1-81FA-69B4-0107-DCD37562E78B}"/>
                  </a:ext>
                </a:extLst>
              </p:cNvPr>
              <p:cNvCxnSpPr>
                <a:cxnSpLocks/>
                <a:stCxn id="942" idx="1"/>
                <a:endCxn id="930" idx="5"/>
              </p:cNvCxnSpPr>
              <p:nvPr/>
            </p:nvCxnSpPr>
            <p:spPr>
              <a:xfrm flipH="1" flipV="1">
                <a:off x="2211995" y="5101271"/>
                <a:ext cx="140413"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id="{45BDD208-47C3-C6DD-C60E-7B408D176B96}"/>
                  </a:ext>
                </a:extLst>
              </p:cNvPr>
              <p:cNvCxnSpPr>
                <a:cxnSpLocks/>
                <a:stCxn id="941" idx="1"/>
                <a:endCxn id="930" idx="6"/>
              </p:cNvCxnSpPr>
              <p:nvPr/>
            </p:nvCxnSpPr>
            <p:spPr>
              <a:xfrm flipH="1" flipV="1">
                <a:off x="2222659" y="5075525"/>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id="{FC0FB28C-BBFC-90C9-4804-092BA766DC71}"/>
                  </a:ext>
                </a:extLst>
              </p:cNvPr>
              <p:cNvCxnSpPr>
                <a:cxnSpLocks/>
                <a:stCxn id="940" idx="1"/>
                <a:endCxn id="930" idx="6"/>
              </p:cNvCxnSpPr>
              <p:nvPr/>
            </p:nvCxnSpPr>
            <p:spPr>
              <a:xfrm flipH="1" flipV="1">
                <a:off x="2222659" y="5075525"/>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id="{D3C357D9-E888-230B-F882-28F49F605B42}"/>
                  </a:ext>
                </a:extLst>
              </p:cNvPr>
              <p:cNvCxnSpPr>
                <a:cxnSpLocks/>
                <a:stCxn id="931" idx="2"/>
                <a:endCxn id="930" idx="6"/>
              </p:cNvCxnSpPr>
              <p:nvPr/>
            </p:nvCxnSpPr>
            <p:spPr>
              <a:xfrm flipH="1">
                <a:off x="2222659" y="5075525"/>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id="{BC0C59A6-5E65-D945-3A9F-8C757066E1B9}"/>
                  </a:ext>
                </a:extLst>
              </p:cNvPr>
              <p:cNvCxnSpPr>
                <a:cxnSpLocks/>
                <a:stCxn id="931" idx="2"/>
                <a:endCxn id="937" idx="7"/>
              </p:cNvCxnSpPr>
              <p:nvPr/>
            </p:nvCxnSpPr>
            <p:spPr>
              <a:xfrm flipH="1">
                <a:off x="2211995" y="5075525"/>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3" name="Straight Connector 962">
                <a:extLst>
                  <a:ext uri="{FF2B5EF4-FFF2-40B4-BE49-F238E27FC236}">
                    <a16:creationId xmlns:a16="http://schemas.microsoft.com/office/drawing/2014/main" id="{F5EB02FE-972D-E437-C313-6A1493902702}"/>
                  </a:ext>
                </a:extLst>
              </p:cNvPr>
              <p:cNvCxnSpPr>
                <a:cxnSpLocks/>
                <a:stCxn id="940" idx="2"/>
                <a:endCxn id="937" idx="6"/>
              </p:cNvCxnSpPr>
              <p:nvPr/>
            </p:nvCxnSpPr>
            <p:spPr>
              <a:xfrm flipH="1">
                <a:off x="2222659" y="5196256"/>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4" name="Straight Connector 963">
                <a:extLst>
                  <a:ext uri="{FF2B5EF4-FFF2-40B4-BE49-F238E27FC236}">
                    <a16:creationId xmlns:a16="http://schemas.microsoft.com/office/drawing/2014/main" id="{695AC6D2-FE08-FBC7-94CD-104B91DA48A9}"/>
                  </a:ext>
                </a:extLst>
              </p:cNvPr>
              <p:cNvCxnSpPr>
                <a:cxnSpLocks/>
                <a:stCxn id="941" idx="1"/>
                <a:endCxn id="937" idx="6"/>
              </p:cNvCxnSpPr>
              <p:nvPr/>
            </p:nvCxnSpPr>
            <p:spPr>
              <a:xfrm flipH="1" flipV="1">
                <a:off x="2222659" y="5196256"/>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5" name="Straight Connector 964">
                <a:extLst>
                  <a:ext uri="{FF2B5EF4-FFF2-40B4-BE49-F238E27FC236}">
                    <a16:creationId xmlns:a16="http://schemas.microsoft.com/office/drawing/2014/main" id="{7164E984-37C7-781F-2F79-EBE96D254ADE}"/>
                  </a:ext>
                </a:extLst>
              </p:cNvPr>
              <p:cNvCxnSpPr>
                <a:cxnSpLocks/>
                <a:stCxn id="942" idx="1"/>
                <a:endCxn id="937" idx="6"/>
              </p:cNvCxnSpPr>
              <p:nvPr/>
            </p:nvCxnSpPr>
            <p:spPr>
              <a:xfrm flipH="1" flipV="1">
                <a:off x="2222659" y="5196256"/>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id="{E5359F25-4D51-770B-FD81-DD5B17DE5663}"/>
                  </a:ext>
                </a:extLst>
              </p:cNvPr>
              <p:cNvCxnSpPr>
                <a:cxnSpLocks/>
                <a:stCxn id="943" idx="1"/>
                <a:endCxn id="937" idx="5"/>
              </p:cNvCxnSpPr>
              <p:nvPr/>
            </p:nvCxnSpPr>
            <p:spPr>
              <a:xfrm flipH="1" flipV="1">
                <a:off x="2211995" y="5222002"/>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id="{14E91BA6-68DB-5649-D243-42067FDFBB3F}"/>
                  </a:ext>
                </a:extLst>
              </p:cNvPr>
              <p:cNvCxnSpPr>
                <a:cxnSpLocks/>
                <a:stCxn id="931" idx="3"/>
                <a:endCxn id="938" idx="6"/>
              </p:cNvCxnSpPr>
              <p:nvPr/>
            </p:nvCxnSpPr>
            <p:spPr>
              <a:xfrm flipH="1">
                <a:off x="2222659" y="5101271"/>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id="{44CDA343-EB4B-E1CA-BDC2-E24B12D4D316}"/>
                  </a:ext>
                </a:extLst>
              </p:cNvPr>
              <p:cNvCxnSpPr>
                <a:cxnSpLocks/>
                <a:stCxn id="940" idx="3"/>
                <a:endCxn id="938" idx="6"/>
              </p:cNvCxnSpPr>
              <p:nvPr/>
            </p:nvCxnSpPr>
            <p:spPr>
              <a:xfrm flipH="1">
                <a:off x="2222659" y="5222002"/>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a:extLst>
                  <a:ext uri="{FF2B5EF4-FFF2-40B4-BE49-F238E27FC236}">
                    <a16:creationId xmlns:a16="http://schemas.microsoft.com/office/drawing/2014/main" id="{EB637C01-1393-3A50-CC18-0A52390EE898}"/>
                  </a:ext>
                </a:extLst>
              </p:cNvPr>
              <p:cNvCxnSpPr>
                <a:cxnSpLocks/>
                <a:stCxn id="941" idx="2"/>
                <a:endCxn id="938" idx="6"/>
              </p:cNvCxnSpPr>
              <p:nvPr/>
            </p:nvCxnSpPr>
            <p:spPr>
              <a:xfrm flipH="1">
                <a:off x="2222659" y="5317447"/>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0" name="Straight Connector 969">
                <a:extLst>
                  <a:ext uri="{FF2B5EF4-FFF2-40B4-BE49-F238E27FC236}">
                    <a16:creationId xmlns:a16="http://schemas.microsoft.com/office/drawing/2014/main" id="{4D4E72B7-24D4-4F99-5EDC-D2C95265A484}"/>
                  </a:ext>
                </a:extLst>
              </p:cNvPr>
              <p:cNvCxnSpPr>
                <a:cxnSpLocks/>
                <a:stCxn id="942" idx="2"/>
                <a:endCxn id="938" idx="5"/>
              </p:cNvCxnSpPr>
              <p:nvPr/>
            </p:nvCxnSpPr>
            <p:spPr>
              <a:xfrm flipH="1" flipV="1">
                <a:off x="2211995" y="5343193"/>
                <a:ext cx="129749" cy="9210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1" name="Straight Connector 970">
                <a:extLst>
                  <a:ext uri="{FF2B5EF4-FFF2-40B4-BE49-F238E27FC236}">
                    <a16:creationId xmlns:a16="http://schemas.microsoft.com/office/drawing/2014/main" id="{A6045B81-4EAA-7A8B-E097-FAFFA4DC011C}"/>
                  </a:ext>
                </a:extLst>
              </p:cNvPr>
              <p:cNvCxnSpPr>
                <a:cxnSpLocks/>
                <a:stCxn id="943" idx="1"/>
                <a:endCxn id="938" idx="5"/>
              </p:cNvCxnSpPr>
              <p:nvPr/>
            </p:nvCxnSpPr>
            <p:spPr>
              <a:xfrm flipH="1" flipV="1">
                <a:off x="2211995" y="5343193"/>
                <a:ext cx="140413"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2" name="Straight Connector 971">
                <a:extLst>
                  <a:ext uri="{FF2B5EF4-FFF2-40B4-BE49-F238E27FC236}">
                    <a16:creationId xmlns:a16="http://schemas.microsoft.com/office/drawing/2014/main" id="{9D9CA078-17E2-E71F-67B5-A8909B43F845}"/>
                  </a:ext>
                </a:extLst>
              </p:cNvPr>
              <p:cNvCxnSpPr>
                <a:cxnSpLocks/>
                <a:stCxn id="931" idx="0"/>
                <a:endCxn id="939" idx="7"/>
              </p:cNvCxnSpPr>
              <p:nvPr/>
            </p:nvCxnSpPr>
            <p:spPr>
              <a:xfrm flipH="1">
                <a:off x="2211995" y="5039115"/>
                <a:ext cx="166159" cy="37044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a:extLst>
                  <a:ext uri="{FF2B5EF4-FFF2-40B4-BE49-F238E27FC236}">
                    <a16:creationId xmlns:a16="http://schemas.microsoft.com/office/drawing/2014/main" id="{28896E2C-C490-DA71-69F8-CF6668D240D3}"/>
                  </a:ext>
                </a:extLst>
              </p:cNvPr>
              <p:cNvCxnSpPr>
                <a:cxnSpLocks/>
                <a:stCxn id="940" idx="3"/>
                <a:endCxn id="939" idx="6"/>
              </p:cNvCxnSpPr>
              <p:nvPr/>
            </p:nvCxnSpPr>
            <p:spPr>
              <a:xfrm flipH="1">
                <a:off x="2222659" y="5222002"/>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id="{5F6986BE-2B73-C8F9-324E-479A80E5546C}"/>
                  </a:ext>
                </a:extLst>
              </p:cNvPr>
              <p:cNvCxnSpPr>
                <a:cxnSpLocks/>
                <a:stCxn id="941" idx="7"/>
                <a:endCxn id="939" idx="7"/>
              </p:cNvCxnSpPr>
              <p:nvPr/>
            </p:nvCxnSpPr>
            <p:spPr>
              <a:xfrm flipH="1">
                <a:off x="2211995" y="5291701"/>
                <a:ext cx="191905"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id="{F3FED343-CC82-B3FA-AC7E-A12E241A17DB}"/>
                  </a:ext>
                </a:extLst>
              </p:cNvPr>
              <p:cNvCxnSpPr>
                <a:cxnSpLocks/>
                <a:stCxn id="942" idx="6"/>
                <a:endCxn id="939" idx="2"/>
              </p:cNvCxnSpPr>
              <p:nvPr/>
            </p:nvCxnSpPr>
            <p:spPr>
              <a:xfrm flipH="1">
                <a:off x="2149839" y="5435302"/>
                <a:ext cx="26472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id="{D47169D7-5134-1737-0BE3-1BDDEF381344}"/>
                  </a:ext>
                </a:extLst>
              </p:cNvPr>
              <p:cNvCxnSpPr>
                <a:cxnSpLocks/>
                <a:stCxn id="943" idx="2"/>
                <a:endCxn id="939" idx="1"/>
              </p:cNvCxnSpPr>
              <p:nvPr/>
            </p:nvCxnSpPr>
            <p:spPr>
              <a:xfrm flipH="1" flipV="1">
                <a:off x="2160503" y="5409556"/>
                <a:ext cx="181241" cy="13978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7" name="Straight Connector 976">
                <a:extLst>
                  <a:ext uri="{FF2B5EF4-FFF2-40B4-BE49-F238E27FC236}">
                    <a16:creationId xmlns:a16="http://schemas.microsoft.com/office/drawing/2014/main" id="{4CF3C2D6-8AF3-0F20-03F2-5DEB24A0BA26}"/>
                  </a:ext>
                </a:extLst>
              </p:cNvPr>
              <p:cNvCxnSpPr>
                <a:cxnSpLocks/>
                <a:stCxn id="931" idx="1"/>
              </p:cNvCxnSpPr>
              <p:nvPr/>
            </p:nvCxnSpPr>
            <p:spPr>
              <a:xfrm flipH="1">
                <a:off x="2211995" y="5049779"/>
                <a:ext cx="140413" cy="47381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8" name="Straight Connector 977">
                <a:extLst>
                  <a:ext uri="{FF2B5EF4-FFF2-40B4-BE49-F238E27FC236}">
                    <a16:creationId xmlns:a16="http://schemas.microsoft.com/office/drawing/2014/main" id="{C14F4EB8-AAD2-0715-8E7D-B1099651EE3F}"/>
                  </a:ext>
                </a:extLst>
              </p:cNvPr>
              <p:cNvCxnSpPr>
                <a:cxnSpLocks/>
                <a:stCxn id="940" idx="3"/>
              </p:cNvCxnSpPr>
              <p:nvPr/>
            </p:nvCxnSpPr>
            <p:spPr>
              <a:xfrm flipH="1">
                <a:off x="2211995" y="5222002"/>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9" name="Straight Connector 978">
                <a:extLst>
                  <a:ext uri="{FF2B5EF4-FFF2-40B4-BE49-F238E27FC236}">
                    <a16:creationId xmlns:a16="http://schemas.microsoft.com/office/drawing/2014/main" id="{38BCE7F6-9B96-EB6B-B824-BE767FCD6EF0}"/>
                  </a:ext>
                </a:extLst>
              </p:cNvPr>
              <p:cNvCxnSpPr>
                <a:cxnSpLocks/>
                <a:stCxn id="941" idx="3"/>
              </p:cNvCxnSpPr>
              <p:nvPr/>
            </p:nvCxnSpPr>
            <p:spPr>
              <a:xfrm flipH="1">
                <a:off x="2222659" y="5343193"/>
                <a:ext cx="129749" cy="20614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0" name="Straight Connector 979">
                <a:extLst>
                  <a:ext uri="{FF2B5EF4-FFF2-40B4-BE49-F238E27FC236}">
                    <a16:creationId xmlns:a16="http://schemas.microsoft.com/office/drawing/2014/main" id="{50997E0C-8284-47DF-1AF3-5E16FBB7FF66}"/>
                  </a:ext>
                </a:extLst>
              </p:cNvPr>
              <p:cNvCxnSpPr>
                <a:cxnSpLocks/>
                <a:stCxn id="942" idx="3"/>
              </p:cNvCxnSpPr>
              <p:nvPr/>
            </p:nvCxnSpPr>
            <p:spPr>
              <a:xfrm flipH="1">
                <a:off x="2222659" y="5461048"/>
                <a:ext cx="129749"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a:extLst>
                  <a:ext uri="{FF2B5EF4-FFF2-40B4-BE49-F238E27FC236}">
                    <a16:creationId xmlns:a16="http://schemas.microsoft.com/office/drawing/2014/main" id="{04AC70C2-6DE7-CAF7-C951-DACDFCA1F7B4}"/>
                  </a:ext>
                </a:extLst>
              </p:cNvPr>
              <p:cNvCxnSpPr>
                <a:cxnSpLocks/>
                <a:stCxn id="943" idx="6"/>
              </p:cNvCxnSpPr>
              <p:nvPr/>
            </p:nvCxnSpPr>
            <p:spPr>
              <a:xfrm flipH="1">
                <a:off x="2222659" y="5549340"/>
                <a:ext cx="19190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2" name="Oval 981">
                <a:extLst>
                  <a:ext uri="{FF2B5EF4-FFF2-40B4-BE49-F238E27FC236}">
                    <a16:creationId xmlns:a16="http://schemas.microsoft.com/office/drawing/2014/main" id="{0074FE10-28B0-16F3-5E82-76D98B3410FE}"/>
                  </a:ext>
                </a:extLst>
              </p:cNvPr>
              <p:cNvSpPr/>
              <p:nvPr/>
            </p:nvSpPr>
            <p:spPr>
              <a:xfrm>
                <a:off x="2140715" y="551105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983" name="Straight Connector 982">
                <a:extLst>
                  <a:ext uri="{FF2B5EF4-FFF2-40B4-BE49-F238E27FC236}">
                    <a16:creationId xmlns:a16="http://schemas.microsoft.com/office/drawing/2014/main" id="{532CBB9B-7EE0-5BE3-90F6-09FDE82EA5EC}"/>
                  </a:ext>
                </a:extLst>
              </p:cNvPr>
              <p:cNvCxnSpPr>
                <a:cxnSpLocks/>
              </p:cNvCxnSpPr>
              <p:nvPr/>
            </p:nvCxnSpPr>
            <p:spPr>
              <a:xfrm flipH="1" flipV="1">
                <a:off x="2013771" y="5099396"/>
                <a:ext cx="140413" cy="42232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F9EA153E-F416-B090-7230-64D652A477F4}"/>
                  </a:ext>
                </a:extLst>
              </p:cNvPr>
              <p:cNvCxnSpPr>
                <a:cxnSpLocks/>
              </p:cNvCxnSpPr>
              <p:nvPr/>
            </p:nvCxnSpPr>
            <p:spPr>
              <a:xfrm flipH="1" flipV="1">
                <a:off x="2013771" y="5099396"/>
                <a:ext cx="140413"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AE5F99B1-17E3-8F23-DA56-0C5F6A95A7BB}"/>
                  </a:ext>
                </a:extLst>
              </p:cNvPr>
              <p:cNvCxnSpPr>
                <a:cxnSpLocks/>
              </p:cNvCxnSpPr>
              <p:nvPr/>
            </p:nvCxnSpPr>
            <p:spPr>
              <a:xfrm flipH="1" flipV="1">
                <a:off x="2024435" y="5073650"/>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id="{B825007D-1B0B-01FE-1ADE-1740BB41A59C}"/>
                  </a:ext>
                </a:extLst>
              </p:cNvPr>
              <p:cNvCxnSpPr>
                <a:cxnSpLocks/>
              </p:cNvCxnSpPr>
              <p:nvPr/>
            </p:nvCxnSpPr>
            <p:spPr>
              <a:xfrm flipH="1" flipV="1">
                <a:off x="2024435" y="5073650"/>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id="{342C69E2-1A6A-8599-1AB3-F621799C658E}"/>
                  </a:ext>
                </a:extLst>
              </p:cNvPr>
              <p:cNvCxnSpPr>
                <a:cxnSpLocks/>
              </p:cNvCxnSpPr>
              <p:nvPr/>
            </p:nvCxnSpPr>
            <p:spPr>
              <a:xfrm flipH="1">
                <a:off x="2024435" y="5073650"/>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id="{84E22AF9-6C7B-C85B-A1EC-FE24ED2F3371}"/>
                  </a:ext>
                </a:extLst>
              </p:cNvPr>
              <p:cNvCxnSpPr>
                <a:cxnSpLocks/>
              </p:cNvCxnSpPr>
              <p:nvPr/>
            </p:nvCxnSpPr>
            <p:spPr>
              <a:xfrm flipH="1">
                <a:off x="2013771" y="5073650"/>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id="{C4C6BF4E-0FF3-BA1E-1067-D30D7A67600C}"/>
                  </a:ext>
                </a:extLst>
              </p:cNvPr>
              <p:cNvCxnSpPr>
                <a:cxnSpLocks/>
              </p:cNvCxnSpPr>
              <p:nvPr/>
            </p:nvCxnSpPr>
            <p:spPr>
              <a:xfrm flipH="1">
                <a:off x="2024435" y="5194381"/>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a:extLst>
                  <a:ext uri="{FF2B5EF4-FFF2-40B4-BE49-F238E27FC236}">
                    <a16:creationId xmlns:a16="http://schemas.microsoft.com/office/drawing/2014/main" id="{C175C738-2B3E-C7D2-9E49-C55D01F9A51E}"/>
                  </a:ext>
                </a:extLst>
              </p:cNvPr>
              <p:cNvCxnSpPr>
                <a:cxnSpLocks/>
              </p:cNvCxnSpPr>
              <p:nvPr/>
            </p:nvCxnSpPr>
            <p:spPr>
              <a:xfrm flipH="1" flipV="1">
                <a:off x="2024435" y="5194381"/>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A0ADCC35-C889-2CF2-805E-571D5B36C1D8}"/>
                  </a:ext>
                </a:extLst>
              </p:cNvPr>
              <p:cNvCxnSpPr>
                <a:cxnSpLocks/>
              </p:cNvCxnSpPr>
              <p:nvPr/>
            </p:nvCxnSpPr>
            <p:spPr>
              <a:xfrm flipH="1" flipV="1">
                <a:off x="2024435" y="5194381"/>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a:extLst>
                  <a:ext uri="{FF2B5EF4-FFF2-40B4-BE49-F238E27FC236}">
                    <a16:creationId xmlns:a16="http://schemas.microsoft.com/office/drawing/2014/main" id="{FA59646D-CFF9-CD0B-AD0E-F6C4C17D8A53}"/>
                  </a:ext>
                </a:extLst>
              </p:cNvPr>
              <p:cNvCxnSpPr>
                <a:cxnSpLocks/>
              </p:cNvCxnSpPr>
              <p:nvPr/>
            </p:nvCxnSpPr>
            <p:spPr>
              <a:xfrm flipH="1" flipV="1">
                <a:off x="2013771" y="5220127"/>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2E06F935-50AD-23DA-12B7-6C22C7109131}"/>
                  </a:ext>
                </a:extLst>
              </p:cNvPr>
              <p:cNvCxnSpPr>
                <a:cxnSpLocks/>
              </p:cNvCxnSpPr>
              <p:nvPr/>
            </p:nvCxnSpPr>
            <p:spPr>
              <a:xfrm flipH="1">
                <a:off x="2024435" y="5099396"/>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42798899-65E1-C980-7000-1546FA4132B0}"/>
                  </a:ext>
                </a:extLst>
              </p:cNvPr>
              <p:cNvCxnSpPr>
                <a:cxnSpLocks/>
              </p:cNvCxnSpPr>
              <p:nvPr/>
            </p:nvCxnSpPr>
            <p:spPr>
              <a:xfrm flipH="1">
                <a:off x="2024435" y="5220127"/>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id="{F6488806-C896-68FF-CEE2-CF667B938E0D}"/>
                  </a:ext>
                </a:extLst>
              </p:cNvPr>
              <p:cNvCxnSpPr>
                <a:cxnSpLocks/>
              </p:cNvCxnSpPr>
              <p:nvPr/>
            </p:nvCxnSpPr>
            <p:spPr>
              <a:xfrm flipH="1">
                <a:off x="2024435" y="5315572"/>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id="{CF1173F3-A703-03CC-78F7-70B847E2815D}"/>
                  </a:ext>
                </a:extLst>
              </p:cNvPr>
              <p:cNvCxnSpPr>
                <a:cxnSpLocks/>
              </p:cNvCxnSpPr>
              <p:nvPr/>
            </p:nvCxnSpPr>
            <p:spPr>
              <a:xfrm flipH="1" flipV="1">
                <a:off x="2013771" y="5341318"/>
                <a:ext cx="129749" cy="9210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C8031D36-8C7F-14FD-EF44-4BAC3606B0D5}"/>
                  </a:ext>
                </a:extLst>
              </p:cNvPr>
              <p:cNvCxnSpPr>
                <a:cxnSpLocks/>
              </p:cNvCxnSpPr>
              <p:nvPr/>
            </p:nvCxnSpPr>
            <p:spPr>
              <a:xfrm flipH="1" flipV="1">
                <a:off x="2013771" y="5341318"/>
                <a:ext cx="140413"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BC18F9D5-3B6B-9AC3-D62E-0B0401DD18F4}"/>
                  </a:ext>
                </a:extLst>
              </p:cNvPr>
              <p:cNvCxnSpPr>
                <a:cxnSpLocks/>
                <a:stCxn id="930" idx="3"/>
              </p:cNvCxnSpPr>
              <p:nvPr/>
            </p:nvCxnSpPr>
            <p:spPr>
              <a:xfrm flipH="1">
                <a:off x="2010966" y="5101271"/>
                <a:ext cx="149537" cy="30641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716ADA66-507B-5AB6-95C1-DF6BA030319B}"/>
                  </a:ext>
                </a:extLst>
              </p:cNvPr>
              <p:cNvCxnSpPr>
                <a:cxnSpLocks/>
              </p:cNvCxnSpPr>
              <p:nvPr/>
            </p:nvCxnSpPr>
            <p:spPr>
              <a:xfrm flipH="1">
                <a:off x="2024435" y="5220127"/>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B89AF51C-3C6C-8D83-4111-501F8AF02C52}"/>
                  </a:ext>
                </a:extLst>
              </p:cNvPr>
              <p:cNvCxnSpPr>
                <a:cxnSpLocks/>
              </p:cNvCxnSpPr>
              <p:nvPr/>
            </p:nvCxnSpPr>
            <p:spPr>
              <a:xfrm flipH="1">
                <a:off x="2010966" y="5289826"/>
                <a:ext cx="191905"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41AA3483-2519-FC07-0322-F0A9D2792022}"/>
                  </a:ext>
                </a:extLst>
              </p:cNvPr>
              <p:cNvCxnSpPr>
                <a:cxnSpLocks/>
                <a:stCxn id="930" idx="1"/>
              </p:cNvCxnSpPr>
              <p:nvPr/>
            </p:nvCxnSpPr>
            <p:spPr>
              <a:xfrm flipH="1">
                <a:off x="2013771" y="5049779"/>
                <a:ext cx="146732" cy="47194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id="{EDBCB181-8555-87C5-5839-FFCAB523ADB9}"/>
                  </a:ext>
                </a:extLst>
              </p:cNvPr>
              <p:cNvCxnSpPr>
                <a:cxnSpLocks/>
              </p:cNvCxnSpPr>
              <p:nvPr/>
            </p:nvCxnSpPr>
            <p:spPr>
              <a:xfrm flipH="1">
                <a:off x="2013771" y="5220127"/>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id="{01D36A59-3302-FA84-9DFA-F8FCB4C81C26}"/>
                  </a:ext>
                </a:extLst>
              </p:cNvPr>
              <p:cNvCxnSpPr>
                <a:cxnSpLocks/>
              </p:cNvCxnSpPr>
              <p:nvPr/>
            </p:nvCxnSpPr>
            <p:spPr>
              <a:xfrm flipH="1">
                <a:off x="2024435" y="5341318"/>
                <a:ext cx="129749" cy="20614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a:extLst>
                  <a:ext uri="{FF2B5EF4-FFF2-40B4-BE49-F238E27FC236}">
                    <a16:creationId xmlns:a16="http://schemas.microsoft.com/office/drawing/2014/main" id="{26D097D8-656C-E146-21E6-C28F874D68B2}"/>
                  </a:ext>
                </a:extLst>
              </p:cNvPr>
              <p:cNvCxnSpPr>
                <a:cxnSpLocks/>
              </p:cNvCxnSpPr>
              <p:nvPr/>
            </p:nvCxnSpPr>
            <p:spPr>
              <a:xfrm flipH="1">
                <a:off x="2024435" y="5459173"/>
                <a:ext cx="129749"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a:extLst>
                  <a:ext uri="{FF2B5EF4-FFF2-40B4-BE49-F238E27FC236}">
                    <a16:creationId xmlns:a16="http://schemas.microsoft.com/office/drawing/2014/main" id="{AAABF6EE-F2C3-098E-8587-60AAAC0A4843}"/>
                  </a:ext>
                </a:extLst>
              </p:cNvPr>
              <p:cNvCxnSpPr>
                <a:cxnSpLocks/>
                <a:stCxn id="982" idx="6"/>
              </p:cNvCxnSpPr>
              <p:nvPr/>
            </p:nvCxnSpPr>
            <p:spPr>
              <a:xfrm flipH="1">
                <a:off x="2021630" y="5547465"/>
                <a:ext cx="19190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a:extLst>
                  <a:ext uri="{FF2B5EF4-FFF2-40B4-BE49-F238E27FC236}">
                    <a16:creationId xmlns:a16="http://schemas.microsoft.com/office/drawing/2014/main" id="{894E3439-EDCE-2820-37E3-2E5A82615588}"/>
                  </a:ext>
                </a:extLst>
              </p:cNvPr>
              <p:cNvCxnSpPr>
                <a:cxnSpLocks/>
                <a:stCxn id="928" idx="7"/>
                <a:endCxn id="929" idx="2"/>
              </p:cNvCxnSpPr>
              <p:nvPr/>
            </p:nvCxnSpPr>
            <p:spPr>
              <a:xfrm flipV="1">
                <a:off x="1829626" y="5075525"/>
                <a:ext cx="122673"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id="{9B714E23-2C44-D95F-830D-E5345C4C8A47}"/>
                  </a:ext>
                </a:extLst>
              </p:cNvPr>
              <p:cNvCxnSpPr>
                <a:cxnSpLocks/>
                <a:stCxn id="928" idx="6"/>
                <a:endCxn id="933" idx="2"/>
              </p:cNvCxnSpPr>
              <p:nvPr/>
            </p:nvCxnSpPr>
            <p:spPr>
              <a:xfrm>
                <a:off x="1840290" y="5196256"/>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id="{A1999DB1-782E-5C9D-9937-A4A6AF7CADF1}"/>
                  </a:ext>
                </a:extLst>
              </p:cNvPr>
              <p:cNvCxnSpPr>
                <a:cxnSpLocks/>
                <a:stCxn id="928" idx="6"/>
                <a:endCxn id="934" idx="1"/>
              </p:cNvCxnSpPr>
              <p:nvPr/>
            </p:nvCxnSpPr>
            <p:spPr>
              <a:xfrm>
                <a:off x="1840290" y="5196256"/>
                <a:ext cx="122673"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id="{E2301730-4765-9572-FF73-74919A1808A0}"/>
                  </a:ext>
                </a:extLst>
              </p:cNvPr>
              <p:cNvCxnSpPr>
                <a:cxnSpLocks/>
                <a:stCxn id="928" idx="5"/>
                <a:endCxn id="935" idx="1"/>
              </p:cNvCxnSpPr>
              <p:nvPr/>
            </p:nvCxnSpPr>
            <p:spPr>
              <a:xfrm>
                <a:off x="1829626" y="5222002"/>
                <a:ext cx="133337" cy="18755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id="{1D560595-67E0-1993-4A82-A1E0CCC34819}"/>
                  </a:ext>
                </a:extLst>
              </p:cNvPr>
              <p:cNvCxnSpPr>
                <a:cxnSpLocks/>
                <a:stCxn id="928" idx="5"/>
                <a:endCxn id="936" idx="1"/>
              </p:cNvCxnSpPr>
              <p:nvPr/>
            </p:nvCxnSpPr>
            <p:spPr>
              <a:xfrm>
                <a:off x="1829626" y="5222002"/>
                <a:ext cx="133337"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a:extLst>
                  <a:ext uri="{FF2B5EF4-FFF2-40B4-BE49-F238E27FC236}">
                    <a16:creationId xmlns:a16="http://schemas.microsoft.com/office/drawing/2014/main" id="{DDDBC890-1493-2069-FECB-7C20B2E0C094}"/>
                  </a:ext>
                </a:extLst>
              </p:cNvPr>
              <p:cNvCxnSpPr>
                <a:cxnSpLocks/>
                <a:stCxn id="944" idx="7"/>
                <a:endCxn id="929" idx="3"/>
              </p:cNvCxnSpPr>
              <p:nvPr/>
            </p:nvCxnSpPr>
            <p:spPr>
              <a:xfrm flipV="1">
                <a:off x="1829626" y="5101271"/>
                <a:ext cx="133337" cy="19043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a:extLst>
                  <a:ext uri="{FF2B5EF4-FFF2-40B4-BE49-F238E27FC236}">
                    <a16:creationId xmlns:a16="http://schemas.microsoft.com/office/drawing/2014/main" id="{251A4AD3-9B29-758E-F2B3-D3CFD7374854}"/>
                  </a:ext>
                </a:extLst>
              </p:cNvPr>
              <p:cNvCxnSpPr>
                <a:cxnSpLocks/>
                <a:stCxn id="944" idx="7"/>
                <a:endCxn id="933" idx="2"/>
              </p:cNvCxnSpPr>
              <p:nvPr/>
            </p:nvCxnSpPr>
            <p:spPr>
              <a:xfrm flipV="1">
                <a:off x="1829626" y="5196256"/>
                <a:ext cx="122673"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a:extLst>
                  <a:ext uri="{FF2B5EF4-FFF2-40B4-BE49-F238E27FC236}">
                    <a16:creationId xmlns:a16="http://schemas.microsoft.com/office/drawing/2014/main" id="{ED6EE120-8964-08A8-47F0-74A388160C41}"/>
                  </a:ext>
                </a:extLst>
              </p:cNvPr>
              <p:cNvCxnSpPr>
                <a:cxnSpLocks/>
                <a:stCxn id="944" idx="6"/>
                <a:endCxn id="934" idx="2"/>
              </p:cNvCxnSpPr>
              <p:nvPr/>
            </p:nvCxnSpPr>
            <p:spPr>
              <a:xfrm>
                <a:off x="1840290" y="5317447"/>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a:extLst>
                  <a:ext uri="{FF2B5EF4-FFF2-40B4-BE49-F238E27FC236}">
                    <a16:creationId xmlns:a16="http://schemas.microsoft.com/office/drawing/2014/main" id="{95FDDFEE-01A7-5EE4-30D5-9C3867F9A89E}"/>
                  </a:ext>
                </a:extLst>
              </p:cNvPr>
              <p:cNvCxnSpPr>
                <a:cxnSpLocks/>
                <a:stCxn id="944" idx="5"/>
                <a:endCxn id="935" idx="1"/>
              </p:cNvCxnSpPr>
              <p:nvPr/>
            </p:nvCxnSpPr>
            <p:spPr>
              <a:xfrm>
                <a:off x="1829626" y="5343193"/>
                <a:ext cx="133337" cy="6636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a:extLst>
                  <a:ext uri="{FF2B5EF4-FFF2-40B4-BE49-F238E27FC236}">
                    <a16:creationId xmlns:a16="http://schemas.microsoft.com/office/drawing/2014/main" id="{197A4515-DF8E-7CD7-3127-8F8883B0DD73}"/>
                  </a:ext>
                </a:extLst>
              </p:cNvPr>
              <p:cNvCxnSpPr>
                <a:cxnSpLocks/>
                <a:stCxn id="944" idx="5"/>
                <a:endCxn id="936" idx="1"/>
              </p:cNvCxnSpPr>
              <p:nvPr/>
            </p:nvCxnSpPr>
            <p:spPr>
              <a:xfrm>
                <a:off x="1829626" y="5343193"/>
                <a:ext cx="133337"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6" name="Straight Connector 1015">
                <a:extLst>
                  <a:ext uri="{FF2B5EF4-FFF2-40B4-BE49-F238E27FC236}">
                    <a16:creationId xmlns:a16="http://schemas.microsoft.com/office/drawing/2014/main" id="{71ED8944-D940-C818-1DEF-F37C0AD75DD8}"/>
                  </a:ext>
                </a:extLst>
              </p:cNvPr>
              <p:cNvCxnSpPr>
                <a:cxnSpLocks/>
                <a:stCxn id="945" idx="7"/>
                <a:endCxn id="929" idx="3"/>
              </p:cNvCxnSpPr>
              <p:nvPr/>
            </p:nvCxnSpPr>
            <p:spPr>
              <a:xfrm flipV="1">
                <a:off x="1829626" y="5101271"/>
                <a:ext cx="133337"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7" name="Straight Connector 1016">
                <a:extLst>
                  <a:ext uri="{FF2B5EF4-FFF2-40B4-BE49-F238E27FC236}">
                    <a16:creationId xmlns:a16="http://schemas.microsoft.com/office/drawing/2014/main" id="{3E189437-E99C-8FD4-8AE7-01DDD8FF1263}"/>
                  </a:ext>
                </a:extLst>
              </p:cNvPr>
              <p:cNvCxnSpPr>
                <a:cxnSpLocks/>
                <a:stCxn id="945" idx="7"/>
                <a:endCxn id="933" idx="3"/>
              </p:cNvCxnSpPr>
              <p:nvPr/>
            </p:nvCxnSpPr>
            <p:spPr>
              <a:xfrm flipV="1">
                <a:off x="1829626" y="5222002"/>
                <a:ext cx="133337" cy="18755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8" name="Straight Connector 1017">
                <a:extLst>
                  <a:ext uri="{FF2B5EF4-FFF2-40B4-BE49-F238E27FC236}">
                    <a16:creationId xmlns:a16="http://schemas.microsoft.com/office/drawing/2014/main" id="{44264C8A-39C2-8EE9-C5DD-50A4A71BE225}"/>
                  </a:ext>
                </a:extLst>
              </p:cNvPr>
              <p:cNvCxnSpPr>
                <a:cxnSpLocks/>
                <a:stCxn id="945" idx="6"/>
                <a:endCxn id="934" idx="2"/>
              </p:cNvCxnSpPr>
              <p:nvPr/>
            </p:nvCxnSpPr>
            <p:spPr>
              <a:xfrm flipV="1">
                <a:off x="1840290" y="5317447"/>
                <a:ext cx="112009"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19" name="Straight Connector 1018">
                <a:extLst>
                  <a:ext uri="{FF2B5EF4-FFF2-40B4-BE49-F238E27FC236}">
                    <a16:creationId xmlns:a16="http://schemas.microsoft.com/office/drawing/2014/main" id="{C7E91952-A67B-5968-78E7-D9389B5259C2}"/>
                  </a:ext>
                </a:extLst>
              </p:cNvPr>
              <p:cNvCxnSpPr>
                <a:cxnSpLocks/>
                <a:stCxn id="945" idx="6"/>
                <a:endCxn id="935" idx="2"/>
              </p:cNvCxnSpPr>
              <p:nvPr/>
            </p:nvCxnSpPr>
            <p:spPr>
              <a:xfrm>
                <a:off x="1840290" y="5435302"/>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a:extLst>
                  <a:ext uri="{FF2B5EF4-FFF2-40B4-BE49-F238E27FC236}">
                    <a16:creationId xmlns:a16="http://schemas.microsoft.com/office/drawing/2014/main" id="{473A672D-90B8-581F-6932-A93F74D8C54B}"/>
                  </a:ext>
                </a:extLst>
              </p:cNvPr>
              <p:cNvCxnSpPr>
                <a:cxnSpLocks/>
                <a:stCxn id="945" idx="6"/>
                <a:endCxn id="936" idx="1"/>
              </p:cNvCxnSpPr>
              <p:nvPr/>
            </p:nvCxnSpPr>
            <p:spPr>
              <a:xfrm>
                <a:off x="1840290" y="5435302"/>
                <a:ext cx="122673"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27" name="Rectangle 826">
              <a:extLst>
                <a:ext uri="{FF2B5EF4-FFF2-40B4-BE49-F238E27FC236}">
                  <a16:creationId xmlns:a16="http://schemas.microsoft.com/office/drawing/2014/main" id="{DF50A290-5347-3C1D-9FB3-D84530BFCF53}"/>
                </a:ext>
              </a:extLst>
            </p:cNvPr>
            <p:cNvSpPr/>
            <p:nvPr/>
          </p:nvSpPr>
          <p:spPr>
            <a:xfrm>
              <a:off x="2818356" y="2623012"/>
              <a:ext cx="6117541" cy="2417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8" name="Rectangle 827">
              <a:extLst>
                <a:ext uri="{FF2B5EF4-FFF2-40B4-BE49-F238E27FC236}">
                  <a16:creationId xmlns:a16="http://schemas.microsoft.com/office/drawing/2014/main" id="{E8C18357-2D92-7685-1925-0919B63489A3}"/>
                </a:ext>
              </a:extLst>
            </p:cNvPr>
            <p:cNvSpPr/>
            <p:nvPr/>
          </p:nvSpPr>
          <p:spPr>
            <a:xfrm>
              <a:off x="2856452" y="3703773"/>
              <a:ext cx="6117541" cy="140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29" name="Group 828">
              <a:extLst>
                <a:ext uri="{FF2B5EF4-FFF2-40B4-BE49-F238E27FC236}">
                  <a16:creationId xmlns:a16="http://schemas.microsoft.com/office/drawing/2014/main" id="{C885461B-FA03-F237-6B27-270342E9E5DF}"/>
                </a:ext>
              </a:extLst>
            </p:cNvPr>
            <p:cNvGrpSpPr/>
            <p:nvPr/>
          </p:nvGrpSpPr>
          <p:grpSpPr>
            <a:xfrm>
              <a:off x="2970788" y="1236422"/>
              <a:ext cx="5725740" cy="3809913"/>
              <a:chOff x="9696611" y="-957336"/>
              <a:chExt cx="5725740" cy="3809913"/>
            </a:xfrm>
          </p:grpSpPr>
          <p:grpSp>
            <p:nvGrpSpPr>
              <p:cNvPr id="830" name="Group 829">
                <a:extLst>
                  <a:ext uri="{FF2B5EF4-FFF2-40B4-BE49-F238E27FC236}">
                    <a16:creationId xmlns:a16="http://schemas.microsoft.com/office/drawing/2014/main" id="{0A6360EF-C051-C697-D1AB-40256C5AECA6}"/>
                  </a:ext>
                </a:extLst>
              </p:cNvPr>
              <p:cNvGrpSpPr/>
              <p:nvPr/>
            </p:nvGrpSpPr>
            <p:grpSpPr>
              <a:xfrm>
                <a:off x="9696611" y="-957336"/>
                <a:ext cx="5725740" cy="3809913"/>
                <a:chOff x="3961051" y="819876"/>
                <a:chExt cx="7634320" cy="5079884"/>
              </a:xfrm>
            </p:grpSpPr>
            <p:graphicFrame>
              <p:nvGraphicFramePr>
                <p:cNvPr id="925" name="Diagram 924">
                  <a:extLst>
                    <a:ext uri="{FF2B5EF4-FFF2-40B4-BE49-F238E27FC236}">
                      <a16:creationId xmlns:a16="http://schemas.microsoft.com/office/drawing/2014/main" id="{0B2F772B-A827-0CF4-9946-C9880D204B0E}"/>
                    </a:ext>
                  </a:extLst>
                </p:cNvPr>
                <p:cNvGraphicFramePr/>
                <p:nvPr>
                  <p:extLst>
                    <p:ext uri="{D42A27DB-BD31-4B8C-83A1-F6EECF244321}">
                      <p14:modId xmlns:p14="http://schemas.microsoft.com/office/powerpoint/2010/main" val="4120208537"/>
                    </p:ext>
                  </p:extLst>
                </p:nvPr>
              </p:nvGraphicFramePr>
              <p:xfrm>
                <a:off x="3961051" y="819876"/>
                <a:ext cx="7634320" cy="507988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926" name="Graphic 925">
                  <a:extLst>
                    <a:ext uri="{FF2B5EF4-FFF2-40B4-BE49-F238E27FC236}">
                      <a16:creationId xmlns:a16="http://schemas.microsoft.com/office/drawing/2014/main" id="{31712736-AF80-AF01-5881-666C7CE083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0691" y="2638258"/>
                  <a:ext cx="1400601" cy="1400603"/>
                </a:xfrm>
                <a:prstGeom prst="rect">
                  <a:avLst/>
                </a:prstGeom>
              </p:spPr>
            </p:pic>
            <p:sp>
              <p:nvSpPr>
                <p:cNvPr id="927" name="Freeform 17">
                  <a:extLst>
                    <a:ext uri="{FF2B5EF4-FFF2-40B4-BE49-F238E27FC236}">
                      <a16:creationId xmlns:a16="http://schemas.microsoft.com/office/drawing/2014/main" id="{546AEF56-298A-D73D-3B2B-6B700F3AD1D9}"/>
                    </a:ext>
                  </a:extLst>
                </p:cNvPr>
                <p:cNvSpPr>
                  <a:spLocks noChangeAspect="1" noEditPoints="1"/>
                </p:cNvSpPr>
                <p:nvPr/>
              </p:nvSpPr>
              <p:spPr bwMode="auto">
                <a:xfrm>
                  <a:off x="4220918" y="1473962"/>
                  <a:ext cx="914904" cy="708498"/>
                </a:xfrm>
                <a:custGeom>
                  <a:avLst/>
                  <a:gdLst>
                    <a:gd name="T0" fmla="*/ 129 w 4799"/>
                    <a:gd name="T1" fmla="*/ 3398 h 3708"/>
                    <a:gd name="T2" fmla="*/ 4670 w 4799"/>
                    <a:gd name="T3" fmla="*/ 3398 h 3708"/>
                    <a:gd name="T4" fmla="*/ 0 w 4799"/>
                    <a:gd name="T5" fmla="*/ 309 h 3708"/>
                    <a:gd name="T6" fmla="*/ 4799 w 4799"/>
                    <a:gd name="T7" fmla="*/ 309 h 3708"/>
                    <a:gd name="T8" fmla="*/ 4072 w 4799"/>
                    <a:gd name="T9" fmla="*/ 2986 h 3708"/>
                    <a:gd name="T10" fmla="*/ 4072 w 4799"/>
                    <a:gd name="T11" fmla="*/ 2387 h 3708"/>
                    <a:gd name="T12" fmla="*/ 4072 w 4799"/>
                    <a:gd name="T13" fmla="*/ 2257 h 3708"/>
                    <a:gd name="T14" fmla="*/ 4072 w 4799"/>
                    <a:gd name="T15" fmla="*/ 3116 h 3708"/>
                    <a:gd name="T16" fmla="*/ 3171 w 4799"/>
                    <a:gd name="T17" fmla="*/ 2932 h 3708"/>
                    <a:gd name="T18" fmla="*/ 2572 w 4799"/>
                    <a:gd name="T19" fmla="*/ 2441 h 3708"/>
                    <a:gd name="T20" fmla="*/ 3171 w 4799"/>
                    <a:gd name="T21" fmla="*/ 2932 h 3708"/>
                    <a:gd name="T22" fmla="*/ 2442 w 4799"/>
                    <a:gd name="T23" fmla="*/ 2932 h 3708"/>
                    <a:gd name="T24" fmla="*/ 3117 w 4799"/>
                    <a:gd name="T25" fmla="*/ 2257 h 3708"/>
                    <a:gd name="T26" fmla="*/ 1671 w 4799"/>
                    <a:gd name="T27" fmla="*/ 2986 h 3708"/>
                    <a:gd name="T28" fmla="*/ 2216 w 4799"/>
                    <a:gd name="T29" fmla="*/ 2441 h 3708"/>
                    <a:gd name="T30" fmla="*/ 1671 w 4799"/>
                    <a:gd name="T31" fmla="*/ 2257 h 3708"/>
                    <a:gd name="T32" fmla="*/ 2346 w 4799"/>
                    <a:gd name="T33" fmla="*/ 2932 h 3708"/>
                    <a:gd name="T34" fmla="*/ 1261 w 4799"/>
                    <a:gd name="T35" fmla="*/ 2932 h 3708"/>
                    <a:gd name="T36" fmla="*/ 716 w 4799"/>
                    <a:gd name="T37" fmla="*/ 2387 h 3708"/>
                    <a:gd name="T38" fmla="*/ 1208 w 4799"/>
                    <a:gd name="T39" fmla="*/ 2257 h 3708"/>
                    <a:gd name="T40" fmla="*/ 716 w 4799"/>
                    <a:gd name="T41" fmla="*/ 3116 h 3708"/>
                    <a:gd name="T42" fmla="*/ 1208 w 4799"/>
                    <a:gd name="T43" fmla="*/ 2257 h 3708"/>
                    <a:gd name="T44" fmla="*/ 3527 w 4799"/>
                    <a:gd name="T45" fmla="*/ 2007 h 3708"/>
                    <a:gd name="T46" fmla="*/ 4126 w 4799"/>
                    <a:gd name="T47" fmla="*/ 2007 h 3708"/>
                    <a:gd name="T48" fmla="*/ 3397 w 4799"/>
                    <a:gd name="T49" fmla="*/ 1516 h 3708"/>
                    <a:gd name="T50" fmla="*/ 4256 w 4799"/>
                    <a:gd name="T51" fmla="*/ 1516 h 3708"/>
                    <a:gd name="T52" fmla="*/ 3117 w 4799"/>
                    <a:gd name="T53" fmla="*/ 2061 h 3708"/>
                    <a:gd name="T54" fmla="*/ 3117 w 4799"/>
                    <a:gd name="T55" fmla="*/ 1462 h 3708"/>
                    <a:gd name="T56" fmla="*/ 3117 w 4799"/>
                    <a:gd name="T57" fmla="*/ 1332 h 3708"/>
                    <a:gd name="T58" fmla="*/ 3117 w 4799"/>
                    <a:gd name="T59" fmla="*/ 2191 h 3708"/>
                    <a:gd name="T60" fmla="*/ 2216 w 4799"/>
                    <a:gd name="T61" fmla="*/ 2007 h 3708"/>
                    <a:gd name="T62" fmla="*/ 1617 w 4799"/>
                    <a:gd name="T63" fmla="*/ 1516 h 3708"/>
                    <a:gd name="T64" fmla="*/ 2216 w 4799"/>
                    <a:gd name="T65" fmla="*/ 2007 h 3708"/>
                    <a:gd name="T66" fmla="*/ 1487 w 4799"/>
                    <a:gd name="T67" fmla="*/ 2007 h 3708"/>
                    <a:gd name="T68" fmla="*/ 2162 w 4799"/>
                    <a:gd name="T69" fmla="*/ 1332 h 3708"/>
                    <a:gd name="T70" fmla="*/ 716 w 4799"/>
                    <a:gd name="T71" fmla="*/ 2061 h 3708"/>
                    <a:gd name="T72" fmla="*/ 1261 w 4799"/>
                    <a:gd name="T73" fmla="*/ 1516 h 3708"/>
                    <a:gd name="T74" fmla="*/ 716 w 4799"/>
                    <a:gd name="T75" fmla="*/ 1332 h 3708"/>
                    <a:gd name="T76" fmla="*/ 1391 w 4799"/>
                    <a:gd name="T77" fmla="*/ 2007 h 3708"/>
                    <a:gd name="T78" fmla="*/ 4126 w 4799"/>
                    <a:gd name="T79" fmla="*/ 1082 h 3708"/>
                    <a:gd name="T80" fmla="*/ 3581 w 4799"/>
                    <a:gd name="T81" fmla="*/ 537 h 3708"/>
                    <a:gd name="T82" fmla="*/ 4072 w 4799"/>
                    <a:gd name="T83" fmla="*/ 408 h 3708"/>
                    <a:gd name="T84" fmla="*/ 3581 w 4799"/>
                    <a:gd name="T85" fmla="*/ 1266 h 3708"/>
                    <a:gd name="T86" fmla="*/ 4072 w 4799"/>
                    <a:gd name="T87" fmla="*/ 408 h 3708"/>
                    <a:gd name="T88" fmla="*/ 2572 w 4799"/>
                    <a:gd name="T89" fmla="*/ 1082 h 3708"/>
                    <a:gd name="T90" fmla="*/ 3171 w 4799"/>
                    <a:gd name="T91" fmla="*/ 1082 h 3708"/>
                    <a:gd name="T92" fmla="*/ 2442 w 4799"/>
                    <a:gd name="T93" fmla="*/ 591 h 3708"/>
                    <a:gd name="T94" fmla="*/ 3301 w 4799"/>
                    <a:gd name="T95" fmla="*/ 591 h 3708"/>
                    <a:gd name="T96" fmla="*/ 2162 w 4799"/>
                    <a:gd name="T97" fmla="*/ 1136 h 3708"/>
                    <a:gd name="T98" fmla="*/ 2162 w 4799"/>
                    <a:gd name="T99" fmla="*/ 537 h 3708"/>
                    <a:gd name="T100" fmla="*/ 2162 w 4799"/>
                    <a:gd name="T101" fmla="*/ 408 h 3708"/>
                    <a:gd name="T102" fmla="*/ 2162 w 4799"/>
                    <a:gd name="T103" fmla="*/ 1266 h 3708"/>
                    <a:gd name="T104" fmla="*/ 1261 w 4799"/>
                    <a:gd name="T105" fmla="*/ 1082 h 3708"/>
                    <a:gd name="T106" fmla="*/ 662 w 4799"/>
                    <a:gd name="T107" fmla="*/ 591 h 3708"/>
                    <a:gd name="T108" fmla="*/ 1261 w 4799"/>
                    <a:gd name="T109" fmla="*/ 1082 h 3708"/>
                    <a:gd name="T110" fmla="*/ 533 w 4799"/>
                    <a:gd name="T111" fmla="*/ 1082 h 3708"/>
                    <a:gd name="T112" fmla="*/ 1208 w 4799"/>
                    <a:gd name="T113" fmla="*/ 408 h 3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99" h="3708">
                      <a:moveTo>
                        <a:pt x="4670" y="3398"/>
                      </a:moveTo>
                      <a:lnTo>
                        <a:pt x="4670" y="3398"/>
                      </a:lnTo>
                      <a:cubicBezTo>
                        <a:pt x="4670" y="3497"/>
                        <a:pt x="4589" y="3578"/>
                        <a:pt x="4490" y="3578"/>
                      </a:cubicBezTo>
                      <a:lnTo>
                        <a:pt x="309" y="3578"/>
                      </a:lnTo>
                      <a:cubicBezTo>
                        <a:pt x="210" y="3578"/>
                        <a:pt x="129" y="3497"/>
                        <a:pt x="129" y="3398"/>
                      </a:cubicBezTo>
                      <a:lnTo>
                        <a:pt x="129" y="309"/>
                      </a:lnTo>
                      <a:cubicBezTo>
                        <a:pt x="129" y="210"/>
                        <a:pt x="210" y="129"/>
                        <a:pt x="309" y="129"/>
                      </a:cubicBezTo>
                      <a:lnTo>
                        <a:pt x="4490" y="129"/>
                      </a:lnTo>
                      <a:cubicBezTo>
                        <a:pt x="4589" y="129"/>
                        <a:pt x="4670" y="210"/>
                        <a:pt x="4670" y="309"/>
                      </a:cubicBezTo>
                      <a:lnTo>
                        <a:pt x="4670" y="3398"/>
                      </a:lnTo>
                      <a:lnTo>
                        <a:pt x="4670" y="3398"/>
                      </a:lnTo>
                      <a:close/>
                      <a:moveTo>
                        <a:pt x="4490" y="0"/>
                      </a:moveTo>
                      <a:lnTo>
                        <a:pt x="4490" y="0"/>
                      </a:lnTo>
                      <a:lnTo>
                        <a:pt x="309" y="0"/>
                      </a:lnTo>
                      <a:cubicBezTo>
                        <a:pt x="138" y="0"/>
                        <a:pt x="0" y="139"/>
                        <a:pt x="0" y="309"/>
                      </a:cubicBezTo>
                      <a:lnTo>
                        <a:pt x="0" y="3398"/>
                      </a:lnTo>
                      <a:cubicBezTo>
                        <a:pt x="0" y="3569"/>
                        <a:pt x="138" y="3708"/>
                        <a:pt x="309" y="3708"/>
                      </a:cubicBezTo>
                      <a:lnTo>
                        <a:pt x="4490" y="3708"/>
                      </a:lnTo>
                      <a:cubicBezTo>
                        <a:pt x="4661" y="3708"/>
                        <a:pt x="4799" y="3569"/>
                        <a:pt x="4799" y="3398"/>
                      </a:cubicBezTo>
                      <a:lnTo>
                        <a:pt x="4799" y="309"/>
                      </a:lnTo>
                      <a:cubicBezTo>
                        <a:pt x="4799" y="139"/>
                        <a:pt x="4661" y="0"/>
                        <a:pt x="4490" y="0"/>
                      </a:cubicBezTo>
                      <a:lnTo>
                        <a:pt x="4490" y="0"/>
                      </a:lnTo>
                      <a:close/>
                      <a:moveTo>
                        <a:pt x="4126" y="2932"/>
                      </a:moveTo>
                      <a:lnTo>
                        <a:pt x="4126" y="2932"/>
                      </a:lnTo>
                      <a:cubicBezTo>
                        <a:pt x="4126" y="2962"/>
                        <a:pt x="4102" y="2986"/>
                        <a:pt x="4072" y="2986"/>
                      </a:cubicBezTo>
                      <a:lnTo>
                        <a:pt x="3581" y="2986"/>
                      </a:lnTo>
                      <a:cubicBezTo>
                        <a:pt x="3551" y="2986"/>
                        <a:pt x="3527" y="2962"/>
                        <a:pt x="3527" y="2932"/>
                      </a:cubicBezTo>
                      <a:lnTo>
                        <a:pt x="3527" y="2441"/>
                      </a:lnTo>
                      <a:cubicBezTo>
                        <a:pt x="3527" y="2411"/>
                        <a:pt x="3551" y="2387"/>
                        <a:pt x="3581" y="2387"/>
                      </a:cubicBezTo>
                      <a:lnTo>
                        <a:pt x="4072" y="2387"/>
                      </a:lnTo>
                      <a:cubicBezTo>
                        <a:pt x="4102" y="2387"/>
                        <a:pt x="4126" y="2411"/>
                        <a:pt x="4126" y="2441"/>
                      </a:cubicBezTo>
                      <a:lnTo>
                        <a:pt x="4126" y="2932"/>
                      </a:lnTo>
                      <a:lnTo>
                        <a:pt x="4126" y="2932"/>
                      </a:lnTo>
                      <a:close/>
                      <a:moveTo>
                        <a:pt x="4072" y="2257"/>
                      </a:moveTo>
                      <a:lnTo>
                        <a:pt x="4072" y="2257"/>
                      </a:lnTo>
                      <a:lnTo>
                        <a:pt x="3581" y="2257"/>
                      </a:lnTo>
                      <a:cubicBezTo>
                        <a:pt x="3479" y="2257"/>
                        <a:pt x="3397" y="2340"/>
                        <a:pt x="3397" y="2441"/>
                      </a:cubicBezTo>
                      <a:lnTo>
                        <a:pt x="3397" y="2932"/>
                      </a:lnTo>
                      <a:cubicBezTo>
                        <a:pt x="3397" y="3033"/>
                        <a:pt x="3479" y="3116"/>
                        <a:pt x="3581" y="3116"/>
                      </a:cubicBezTo>
                      <a:lnTo>
                        <a:pt x="4072" y="3116"/>
                      </a:lnTo>
                      <a:cubicBezTo>
                        <a:pt x="4173" y="3116"/>
                        <a:pt x="4256" y="3033"/>
                        <a:pt x="4256" y="2932"/>
                      </a:cubicBezTo>
                      <a:lnTo>
                        <a:pt x="4256" y="2441"/>
                      </a:lnTo>
                      <a:cubicBezTo>
                        <a:pt x="4256" y="2340"/>
                        <a:pt x="4173" y="2257"/>
                        <a:pt x="4072" y="2257"/>
                      </a:cubicBezTo>
                      <a:lnTo>
                        <a:pt x="4072" y="2257"/>
                      </a:lnTo>
                      <a:close/>
                      <a:moveTo>
                        <a:pt x="3171" y="2932"/>
                      </a:moveTo>
                      <a:lnTo>
                        <a:pt x="3171" y="2932"/>
                      </a:lnTo>
                      <a:cubicBezTo>
                        <a:pt x="3171" y="2962"/>
                        <a:pt x="3147" y="2986"/>
                        <a:pt x="3117" y="2986"/>
                      </a:cubicBezTo>
                      <a:lnTo>
                        <a:pt x="2626" y="2986"/>
                      </a:lnTo>
                      <a:cubicBezTo>
                        <a:pt x="2596" y="2986"/>
                        <a:pt x="2572" y="2962"/>
                        <a:pt x="2572" y="2932"/>
                      </a:cubicBezTo>
                      <a:lnTo>
                        <a:pt x="2572" y="2441"/>
                      </a:lnTo>
                      <a:cubicBezTo>
                        <a:pt x="2572" y="2411"/>
                        <a:pt x="2596" y="2387"/>
                        <a:pt x="2626" y="2387"/>
                      </a:cubicBezTo>
                      <a:lnTo>
                        <a:pt x="3117" y="2387"/>
                      </a:lnTo>
                      <a:cubicBezTo>
                        <a:pt x="3147" y="2387"/>
                        <a:pt x="3171" y="2411"/>
                        <a:pt x="3171" y="2441"/>
                      </a:cubicBezTo>
                      <a:lnTo>
                        <a:pt x="3171" y="2932"/>
                      </a:lnTo>
                      <a:lnTo>
                        <a:pt x="3171" y="2932"/>
                      </a:lnTo>
                      <a:close/>
                      <a:moveTo>
                        <a:pt x="3117" y="2257"/>
                      </a:moveTo>
                      <a:lnTo>
                        <a:pt x="3117" y="2257"/>
                      </a:lnTo>
                      <a:lnTo>
                        <a:pt x="2626" y="2257"/>
                      </a:lnTo>
                      <a:cubicBezTo>
                        <a:pt x="2525" y="2257"/>
                        <a:pt x="2442" y="2340"/>
                        <a:pt x="2442" y="2441"/>
                      </a:cubicBezTo>
                      <a:lnTo>
                        <a:pt x="2442" y="2932"/>
                      </a:lnTo>
                      <a:cubicBezTo>
                        <a:pt x="2442" y="3033"/>
                        <a:pt x="2525" y="3116"/>
                        <a:pt x="2626" y="3116"/>
                      </a:cubicBezTo>
                      <a:lnTo>
                        <a:pt x="3117" y="3116"/>
                      </a:lnTo>
                      <a:cubicBezTo>
                        <a:pt x="3218" y="3116"/>
                        <a:pt x="3301" y="3033"/>
                        <a:pt x="3301" y="2932"/>
                      </a:cubicBezTo>
                      <a:lnTo>
                        <a:pt x="3301" y="2441"/>
                      </a:lnTo>
                      <a:cubicBezTo>
                        <a:pt x="3301" y="2340"/>
                        <a:pt x="3218" y="2257"/>
                        <a:pt x="3117" y="2257"/>
                      </a:cubicBezTo>
                      <a:lnTo>
                        <a:pt x="3117" y="2257"/>
                      </a:lnTo>
                      <a:close/>
                      <a:moveTo>
                        <a:pt x="2216" y="2932"/>
                      </a:moveTo>
                      <a:lnTo>
                        <a:pt x="2216" y="2932"/>
                      </a:lnTo>
                      <a:cubicBezTo>
                        <a:pt x="2216" y="2962"/>
                        <a:pt x="2192" y="2986"/>
                        <a:pt x="2162" y="2986"/>
                      </a:cubicBezTo>
                      <a:lnTo>
                        <a:pt x="1671" y="2986"/>
                      </a:lnTo>
                      <a:cubicBezTo>
                        <a:pt x="1641" y="2986"/>
                        <a:pt x="1617" y="2962"/>
                        <a:pt x="1617" y="2932"/>
                      </a:cubicBezTo>
                      <a:lnTo>
                        <a:pt x="1617" y="2441"/>
                      </a:lnTo>
                      <a:cubicBezTo>
                        <a:pt x="1617" y="2411"/>
                        <a:pt x="1641" y="2387"/>
                        <a:pt x="1671" y="2387"/>
                      </a:cubicBezTo>
                      <a:lnTo>
                        <a:pt x="2162" y="2387"/>
                      </a:lnTo>
                      <a:cubicBezTo>
                        <a:pt x="2192" y="2387"/>
                        <a:pt x="2216" y="2411"/>
                        <a:pt x="2216" y="2441"/>
                      </a:cubicBezTo>
                      <a:lnTo>
                        <a:pt x="2216" y="2932"/>
                      </a:lnTo>
                      <a:lnTo>
                        <a:pt x="2216" y="2932"/>
                      </a:lnTo>
                      <a:close/>
                      <a:moveTo>
                        <a:pt x="2162" y="2257"/>
                      </a:moveTo>
                      <a:lnTo>
                        <a:pt x="2162" y="2257"/>
                      </a:lnTo>
                      <a:lnTo>
                        <a:pt x="1671" y="2257"/>
                      </a:lnTo>
                      <a:cubicBezTo>
                        <a:pt x="1570" y="2257"/>
                        <a:pt x="1487" y="2340"/>
                        <a:pt x="1487" y="2441"/>
                      </a:cubicBezTo>
                      <a:lnTo>
                        <a:pt x="1487" y="2932"/>
                      </a:lnTo>
                      <a:cubicBezTo>
                        <a:pt x="1487" y="3033"/>
                        <a:pt x="1570" y="3116"/>
                        <a:pt x="1671" y="3116"/>
                      </a:cubicBezTo>
                      <a:lnTo>
                        <a:pt x="2162" y="3116"/>
                      </a:lnTo>
                      <a:cubicBezTo>
                        <a:pt x="2264" y="3116"/>
                        <a:pt x="2346" y="3033"/>
                        <a:pt x="2346" y="2932"/>
                      </a:cubicBezTo>
                      <a:lnTo>
                        <a:pt x="2346" y="2441"/>
                      </a:lnTo>
                      <a:cubicBezTo>
                        <a:pt x="2346" y="2340"/>
                        <a:pt x="2264" y="2257"/>
                        <a:pt x="2162" y="2257"/>
                      </a:cubicBezTo>
                      <a:lnTo>
                        <a:pt x="2162" y="2257"/>
                      </a:lnTo>
                      <a:close/>
                      <a:moveTo>
                        <a:pt x="1261" y="2932"/>
                      </a:moveTo>
                      <a:lnTo>
                        <a:pt x="1261" y="2932"/>
                      </a:lnTo>
                      <a:cubicBezTo>
                        <a:pt x="1261" y="2962"/>
                        <a:pt x="1237" y="2986"/>
                        <a:pt x="1208" y="2986"/>
                      </a:cubicBezTo>
                      <a:lnTo>
                        <a:pt x="716" y="2986"/>
                      </a:lnTo>
                      <a:cubicBezTo>
                        <a:pt x="686" y="2986"/>
                        <a:pt x="662" y="2962"/>
                        <a:pt x="662" y="2932"/>
                      </a:cubicBezTo>
                      <a:lnTo>
                        <a:pt x="662" y="2441"/>
                      </a:lnTo>
                      <a:cubicBezTo>
                        <a:pt x="662" y="2411"/>
                        <a:pt x="686" y="2387"/>
                        <a:pt x="716" y="2387"/>
                      </a:cubicBezTo>
                      <a:lnTo>
                        <a:pt x="1208" y="2387"/>
                      </a:lnTo>
                      <a:cubicBezTo>
                        <a:pt x="1237" y="2387"/>
                        <a:pt x="1261" y="2411"/>
                        <a:pt x="1261" y="2441"/>
                      </a:cubicBezTo>
                      <a:lnTo>
                        <a:pt x="1261" y="2932"/>
                      </a:lnTo>
                      <a:lnTo>
                        <a:pt x="1261" y="2932"/>
                      </a:lnTo>
                      <a:close/>
                      <a:moveTo>
                        <a:pt x="1208" y="2257"/>
                      </a:moveTo>
                      <a:lnTo>
                        <a:pt x="1208" y="2257"/>
                      </a:lnTo>
                      <a:lnTo>
                        <a:pt x="716" y="2257"/>
                      </a:lnTo>
                      <a:cubicBezTo>
                        <a:pt x="615" y="2257"/>
                        <a:pt x="533" y="2340"/>
                        <a:pt x="533" y="2441"/>
                      </a:cubicBezTo>
                      <a:lnTo>
                        <a:pt x="533" y="2932"/>
                      </a:lnTo>
                      <a:cubicBezTo>
                        <a:pt x="533" y="3033"/>
                        <a:pt x="615" y="3116"/>
                        <a:pt x="716" y="3116"/>
                      </a:cubicBezTo>
                      <a:lnTo>
                        <a:pt x="1208" y="3116"/>
                      </a:lnTo>
                      <a:cubicBezTo>
                        <a:pt x="1309" y="3116"/>
                        <a:pt x="1391" y="3033"/>
                        <a:pt x="1391" y="2932"/>
                      </a:cubicBezTo>
                      <a:lnTo>
                        <a:pt x="1391" y="2441"/>
                      </a:lnTo>
                      <a:cubicBezTo>
                        <a:pt x="1391" y="2340"/>
                        <a:pt x="1309" y="2257"/>
                        <a:pt x="1208" y="2257"/>
                      </a:cubicBezTo>
                      <a:lnTo>
                        <a:pt x="1208" y="2257"/>
                      </a:lnTo>
                      <a:close/>
                      <a:moveTo>
                        <a:pt x="4126" y="2007"/>
                      </a:moveTo>
                      <a:lnTo>
                        <a:pt x="4126" y="2007"/>
                      </a:lnTo>
                      <a:cubicBezTo>
                        <a:pt x="4126" y="2037"/>
                        <a:pt x="4102" y="2061"/>
                        <a:pt x="4072" y="2061"/>
                      </a:cubicBezTo>
                      <a:lnTo>
                        <a:pt x="3581" y="2061"/>
                      </a:lnTo>
                      <a:cubicBezTo>
                        <a:pt x="3551" y="2061"/>
                        <a:pt x="3527" y="2037"/>
                        <a:pt x="3527" y="2007"/>
                      </a:cubicBezTo>
                      <a:lnTo>
                        <a:pt x="3527" y="1516"/>
                      </a:lnTo>
                      <a:cubicBezTo>
                        <a:pt x="3527" y="1486"/>
                        <a:pt x="3551" y="1462"/>
                        <a:pt x="3581" y="1462"/>
                      </a:cubicBezTo>
                      <a:lnTo>
                        <a:pt x="4072" y="1462"/>
                      </a:lnTo>
                      <a:cubicBezTo>
                        <a:pt x="4102" y="1462"/>
                        <a:pt x="4126" y="1486"/>
                        <a:pt x="4126" y="1516"/>
                      </a:cubicBezTo>
                      <a:lnTo>
                        <a:pt x="4126" y="2007"/>
                      </a:lnTo>
                      <a:lnTo>
                        <a:pt x="4126" y="2007"/>
                      </a:lnTo>
                      <a:close/>
                      <a:moveTo>
                        <a:pt x="4072" y="1332"/>
                      </a:moveTo>
                      <a:lnTo>
                        <a:pt x="4072" y="1332"/>
                      </a:lnTo>
                      <a:lnTo>
                        <a:pt x="3581" y="1332"/>
                      </a:lnTo>
                      <a:cubicBezTo>
                        <a:pt x="3479" y="1332"/>
                        <a:pt x="3397" y="1415"/>
                        <a:pt x="3397" y="1516"/>
                      </a:cubicBezTo>
                      <a:lnTo>
                        <a:pt x="3397" y="2007"/>
                      </a:lnTo>
                      <a:cubicBezTo>
                        <a:pt x="3397" y="2108"/>
                        <a:pt x="3479" y="2191"/>
                        <a:pt x="3581" y="2191"/>
                      </a:cubicBezTo>
                      <a:lnTo>
                        <a:pt x="4072" y="2191"/>
                      </a:lnTo>
                      <a:cubicBezTo>
                        <a:pt x="4173" y="2191"/>
                        <a:pt x="4256" y="2108"/>
                        <a:pt x="4256" y="2007"/>
                      </a:cubicBezTo>
                      <a:lnTo>
                        <a:pt x="4256" y="1516"/>
                      </a:lnTo>
                      <a:cubicBezTo>
                        <a:pt x="4256" y="1415"/>
                        <a:pt x="4173" y="1332"/>
                        <a:pt x="4072" y="1332"/>
                      </a:cubicBezTo>
                      <a:lnTo>
                        <a:pt x="4072" y="1332"/>
                      </a:lnTo>
                      <a:close/>
                      <a:moveTo>
                        <a:pt x="3171" y="2007"/>
                      </a:moveTo>
                      <a:lnTo>
                        <a:pt x="3171" y="2007"/>
                      </a:lnTo>
                      <a:cubicBezTo>
                        <a:pt x="3171" y="2037"/>
                        <a:pt x="3147" y="2061"/>
                        <a:pt x="3117" y="2061"/>
                      </a:cubicBezTo>
                      <a:lnTo>
                        <a:pt x="2626" y="2061"/>
                      </a:lnTo>
                      <a:cubicBezTo>
                        <a:pt x="2596" y="2061"/>
                        <a:pt x="2572" y="2037"/>
                        <a:pt x="2572" y="2007"/>
                      </a:cubicBezTo>
                      <a:lnTo>
                        <a:pt x="2572" y="1516"/>
                      </a:lnTo>
                      <a:cubicBezTo>
                        <a:pt x="2572" y="1486"/>
                        <a:pt x="2596" y="1462"/>
                        <a:pt x="2626" y="1462"/>
                      </a:cubicBezTo>
                      <a:lnTo>
                        <a:pt x="3117" y="1462"/>
                      </a:lnTo>
                      <a:cubicBezTo>
                        <a:pt x="3147" y="1462"/>
                        <a:pt x="3171" y="1486"/>
                        <a:pt x="3171" y="1516"/>
                      </a:cubicBezTo>
                      <a:lnTo>
                        <a:pt x="3171" y="2007"/>
                      </a:lnTo>
                      <a:lnTo>
                        <a:pt x="3171" y="2007"/>
                      </a:lnTo>
                      <a:close/>
                      <a:moveTo>
                        <a:pt x="3117" y="1332"/>
                      </a:moveTo>
                      <a:lnTo>
                        <a:pt x="3117" y="1332"/>
                      </a:lnTo>
                      <a:lnTo>
                        <a:pt x="2626" y="1332"/>
                      </a:lnTo>
                      <a:cubicBezTo>
                        <a:pt x="2525" y="1332"/>
                        <a:pt x="2442" y="1415"/>
                        <a:pt x="2442" y="1516"/>
                      </a:cubicBezTo>
                      <a:lnTo>
                        <a:pt x="2442" y="2007"/>
                      </a:lnTo>
                      <a:cubicBezTo>
                        <a:pt x="2442" y="2108"/>
                        <a:pt x="2525" y="2191"/>
                        <a:pt x="2626" y="2191"/>
                      </a:cubicBezTo>
                      <a:lnTo>
                        <a:pt x="3117" y="2191"/>
                      </a:lnTo>
                      <a:cubicBezTo>
                        <a:pt x="3218" y="2191"/>
                        <a:pt x="3301" y="2108"/>
                        <a:pt x="3301" y="2007"/>
                      </a:cubicBezTo>
                      <a:lnTo>
                        <a:pt x="3301" y="1516"/>
                      </a:lnTo>
                      <a:cubicBezTo>
                        <a:pt x="3301" y="1415"/>
                        <a:pt x="3218" y="1332"/>
                        <a:pt x="3117" y="1332"/>
                      </a:cubicBezTo>
                      <a:lnTo>
                        <a:pt x="3117" y="1332"/>
                      </a:lnTo>
                      <a:close/>
                      <a:moveTo>
                        <a:pt x="2216" y="2007"/>
                      </a:moveTo>
                      <a:lnTo>
                        <a:pt x="2216" y="2007"/>
                      </a:lnTo>
                      <a:cubicBezTo>
                        <a:pt x="2216" y="2037"/>
                        <a:pt x="2192" y="2061"/>
                        <a:pt x="2162" y="2061"/>
                      </a:cubicBezTo>
                      <a:lnTo>
                        <a:pt x="1671" y="2061"/>
                      </a:lnTo>
                      <a:cubicBezTo>
                        <a:pt x="1641" y="2061"/>
                        <a:pt x="1617" y="2037"/>
                        <a:pt x="1617" y="2007"/>
                      </a:cubicBezTo>
                      <a:lnTo>
                        <a:pt x="1617" y="1516"/>
                      </a:lnTo>
                      <a:cubicBezTo>
                        <a:pt x="1617" y="1486"/>
                        <a:pt x="1641" y="1462"/>
                        <a:pt x="1671" y="1462"/>
                      </a:cubicBezTo>
                      <a:lnTo>
                        <a:pt x="2162" y="1462"/>
                      </a:lnTo>
                      <a:cubicBezTo>
                        <a:pt x="2192" y="1462"/>
                        <a:pt x="2216" y="1486"/>
                        <a:pt x="2216" y="1516"/>
                      </a:cubicBezTo>
                      <a:lnTo>
                        <a:pt x="2216" y="2007"/>
                      </a:lnTo>
                      <a:lnTo>
                        <a:pt x="2216" y="2007"/>
                      </a:lnTo>
                      <a:close/>
                      <a:moveTo>
                        <a:pt x="2162" y="1332"/>
                      </a:moveTo>
                      <a:lnTo>
                        <a:pt x="2162" y="1332"/>
                      </a:lnTo>
                      <a:lnTo>
                        <a:pt x="1671" y="1332"/>
                      </a:lnTo>
                      <a:cubicBezTo>
                        <a:pt x="1570" y="1332"/>
                        <a:pt x="1487" y="1415"/>
                        <a:pt x="1487" y="1516"/>
                      </a:cubicBezTo>
                      <a:lnTo>
                        <a:pt x="1487" y="2007"/>
                      </a:lnTo>
                      <a:cubicBezTo>
                        <a:pt x="1487" y="2108"/>
                        <a:pt x="1570" y="2191"/>
                        <a:pt x="1671" y="2191"/>
                      </a:cubicBezTo>
                      <a:lnTo>
                        <a:pt x="2162" y="2191"/>
                      </a:lnTo>
                      <a:cubicBezTo>
                        <a:pt x="2264" y="2191"/>
                        <a:pt x="2346" y="2108"/>
                        <a:pt x="2346" y="2007"/>
                      </a:cubicBezTo>
                      <a:lnTo>
                        <a:pt x="2346" y="1516"/>
                      </a:lnTo>
                      <a:cubicBezTo>
                        <a:pt x="2346" y="1415"/>
                        <a:pt x="2264" y="1332"/>
                        <a:pt x="2162" y="1332"/>
                      </a:cubicBezTo>
                      <a:lnTo>
                        <a:pt x="2162" y="1332"/>
                      </a:lnTo>
                      <a:close/>
                      <a:moveTo>
                        <a:pt x="1261" y="2007"/>
                      </a:moveTo>
                      <a:lnTo>
                        <a:pt x="1261" y="2007"/>
                      </a:lnTo>
                      <a:cubicBezTo>
                        <a:pt x="1261" y="2037"/>
                        <a:pt x="1237" y="2061"/>
                        <a:pt x="1208" y="2061"/>
                      </a:cubicBezTo>
                      <a:lnTo>
                        <a:pt x="716" y="2061"/>
                      </a:lnTo>
                      <a:cubicBezTo>
                        <a:pt x="686" y="2061"/>
                        <a:pt x="662" y="2037"/>
                        <a:pt x="662" y="2007"/>
                      </a:cubicBezTo>
                      <a:lnTo>
                        <a:pt x="662" y="1516"/>
                      </a:lnTo>
                      <a:cubicBezTo>
                        <a:pt x="662" y="1486"/>
                        <a:pt x="686" y="1462"/>
                        <a:pt x="716" y="1462"/>
                      </a:cubicBezTo>
                      <a:lnTo>
                        <a:pt x="1208" y="1462"/>
                      </a:lnTo>
                      <a:cubicBezTo>
                        <a:pt x="1237" y="1462"/>
                        <a:pt x="1261" y="1486"/>
                        <a:pt x="1261" y="1516"/>
                      </a:cubicBezTo>
                      <a:lnTo>
                        <a:pt x="1261" y="2007"/>
                      </a:lnTo>
                      <a:lnTo>
                        <a:pt x="1261" y="2007"/>
                      </a:lnTo>
                      <a:close/>
                      <a:moveTo>
                        <a:pt x="1208" y="1332"/>
                      </a:moveTo>
                      <a:lnTo>
                        <a:pt x="1208" y="1332"/>
                      </a:lnTo>
                      <a:lnTo>
                        <a:pt x="716" y="1332"/>
                      </a:lnTo>
                      <a:cubicBezTo>
                        <a:pt x="615" y="1332"/>
                        <a:pt x="533" y="1415"/>
                        <a:pt x="533" y="1516"/>
                      </a:cubicBezTo>
                      <a:lnTo>
                        <a:pt x="533" y="2007"/>
                      </a:lnTo>
                      <a:cubicBezTo>
                        <a:pt x="533" y="2108"/>
                        <a:pt x="615" y="2191"/>
                        <a:pt x="716" y="2191"/>
                      </a:cubicBezTo>
                      <a:lnTo>
                        <a:pt x="1208" y="2191"/>
                      </a:lnTo>
                      <a:cubicBezTo>
                        <a:pt x="1309" y="2191"/>
                        <a:pt x="1391" y="2108"/>
                        <a:pt x="1391" y="2007"/>
                      </a:cubicBezTo>
                      <a:lnTo>
                        <a:pt x="1391" y="1516"/>
                      </a:lnTo>
                      <a:cubicBezTo>
                        <a:pt x="1391" y="1415"/>
                        <a:pt x="1309" y="1332"/>
                        <a:pt x="1208" y="1332"/>
                      </a:cubicBezTo>
                      <a:lnTo>
                        <a:pt x="1208" y="1332"/>
                      </a:lnTo>
                      <a:close/>
                      <a:moveTo>
                        <a:pt x="4126" y="1082"/>
                      </a:moveTo>
                      <a:lnTo>
                        <a:pt x="4126" y="1082"/>
                      </a:lnTo>
                      <a:cubicBezTo>
                        <a:pt x="4126" y="1112"/>
                        <a:pt x="4102" y="1136"/>
                        <a:pt x="4072" y="1136"/>
                      </a:cubicBezTo>
                      <a:lnTo>
                        <a:pt x="3581" y="1136"/>
                      </a:lnTo>
                      <a:cubicBezTo>
                        <a:pt x="3551" y="1136"/>
                        <a:pt x="3527" y="1112"/>
                        <a:pt x="3527" y="1082"/>
                      </a:cubicBezTo>
                      <a:lnTo>
                        <a:pt x="3527" y="591"/>
                      </a:lnTo>
                      <a:cubicBezTo>
                        <a:pt x="3527" y="561"/>
                        <a:pt x="3551" y="537"/>
                        <a:pt x="3581" y="537"/>
                      </a:cubicBezTo>
                      <a:lnTo>
                        <a:pt x="4072" y="537"/>
                      </a:lnTo>
                      <a:cubicBezTo>
                        <a:pt x="4102" y="537"/>
                        <a:pt x="4126" y="561"/>
                        <a:pt x="4126" y="591"/>
                      </a:cubicBezTo>
                      <a:lnTo>
                        <a:pt x="4126" y="1082"/>
                      </a:lnTo>
                      <a:lnTo>
                        <a:pt x="4126" y="1082"/>
                      </a:lnTo>
                      <a:close/>
                      <a:moveTo>
                        <a:pt x="4072" y="408"/>
                      </a:moveTo>
                      <a:lnTo>
                        <a:pt x="4072" y="408"/>
                      </a:lnTo>
                      <a:lnTo>
                        <a:pt x="3581" y="408"/>
                      </a:lnTo>
                      <a:cubicBezTo>
                        <a:pt x="3479" y="408"/>
                        <a:pt x="3397" y="490"/>
                        <a:pt x="3397" y="591"/>
                      </a:cubicBezTo>
                      <a:lnTo>
                        <a:pt x="3397" y="1082"/>
                      </a:lnTo>
                      <a:cubicBezTo>
                        <a:pt x="3397" y="1184"/>
                        <a:pt x="3479" y="1266"/>
                        <a:pt x="3581" y="1266"/>
                      </a:cubicBezTo>
                      <a:lnTo>
                        <a:pt x="4072" y="1266"/>
                      </a:lnTo>
                      <a:cubicBezTo>
                        <a:pt x="4173" y="1266"/>
                        <a:pt x="4256" y="1184"/>
                        <a:pt x="4256" y="1082"/>
                      </a:cubicBezTo>
                      <a:lnTo>
                        <a:pt x="4256" y="591"/>
                      </a:lnTo>
                      <a:cubicBezTo>
                        <a:pt x="4256" y="490"/>
                        <a:pt x="4173" y="408"/>
                        <a:pt x="4072" y="408"/>
                      </a:cubicBezTo>
                      <a:lnTo>
                        <a:pt x="4072" y="408"/>
                      </a:lnTo>
                      <a:close/>
                      <a:moveTo>
                        <a:pt x="3171" y="1082"/>
                      </a:moveTo>
                      <a:lnTo>
                        <a:pt x="3171" y="1082"/>
                      </a:lnTo>
                      <a:cubicBezTo>
                        <a:pt x="3171" y="1112"/>
                        <a:pt x="3147" y="1136"/>
                        <a:pt x="3117" y="1136"/>
                      </a:cubicBezTo>
                      <a:lnTo>
                        <a:pt x="2626" y="1136"/>
                      </a:lnTo>
                      <a:cubicBezTo>
                        <a:pt x="2596" y="1136"/>
                        <a:pt x="2572" y="1112"/>
                        <a:pt x="2572" y="1082"/>
                      </a:cubicBezTo>
                      <a:lnTo>
                        <a:pt x="2572" y="591"/>
                      </a:lnTo>
                      <a:cubicBezTo>
                        <a:pt x="2572" y="561"/>
                        <a:pt x="2596" y="537"/>
                        <a:pt x="2626" y="537"/>
                      </a:cubicBezTo>
                      <a:lnTo>
                        <a:pt x="3117" y="537"/>
                      </a:lnTo>
                      <a:cubicBezTo>
                        <a:pt x="3147" y="537"/>
                        <a:pt x="3171" y="561"/>
                        <a:pt x="3171" y="591"/>
                      </a:cubicBezTo>
                      <a:lnTo>
                        <a:pt x="3171" y="1082"/>
                      </a:lnTo>
                      <a:lnTo>
                        <a:pt x="3171" y="1082"/>
                      </a:lnTo>
                      <a:close/>
                      <a:moveTo>
                        <a:pt x="3117" y="408"/>
                      </a:moveTo>
                      <a:lnTo>
                        <a:pt x="3117" y="408"/>
                      </a:lnTo>
                      <a:lnTo>
                        <a:pt x="2626" y="408"/>
                      </a:lnTo>
                      <a:cubicBezTo>
                        <a:pt x="2525" y="408"/>
                        <a:pt x="2442" y="490"/>
                        <a:pt x="2442" y="591"/>
                      </a:cubicBezTo>
                      <a:lnTo>
                        <a:pt x="2442" y="1082"/>
                      </a:lnTo>
                      <a:cubicBezTo>
                        <a:pt x="2442" y="1184"/>
                        <a:pt x="2525" y="1266"/>
                        <a:pt x="2626" y="1266"/>
                      </a:cubicBezTo>
                      <a:lnTo>
                        <a:pt x="3117" y="1266"/>
                      </a:lnTo>
                      <a:cubicBezTo>
                        <a:pt x="3218" y="1266"/>
                        <a:pt x="3301" y="1184"/>
                        <a:pt x="3301" y="1082"/>
                      </a:cubicBezTo>
                      <a:lnTo>
                        <a:pt x="3301" y="591"/>
                      </a:lnTo>
                      <a:cubicBezTo>
                        <a:pt x="3301" y="490"/>
                        <a:pt x="3218" y="408"/>
                        <a:pt x="3117" y="408"/>
                      </a:cubicBezTo>
                      <a:lnTo>
                        <a:pt x="3117" y="408"/>
                      </a:lnTo>
                      <a:close/>
                      <a:moveTo>
                        <a:pt x="2216" y="1082"/>
                      </a:moveTo>
                      <a:lnTo>
                        <a:pt x="2216" y="1082"/>
                      </a:lnTo>
                      <a:cubicBezTo>
                        <a:pt x="2216" y="1112"/>
                        <a:pt x="2192" y="1136"/>
                        <a:pt x="2162" y="1136"/>
                      </a:cubicBezTo>
                      <a:lnTo>
                        <a:pt x="1671" y="1136"/>
                      </a:lnTo>
                      <a:cubicBezTo>
                        <a:pt x="1641" y="1136"/>
                        <a:pt x="1617" y="1112"/>
                        <a:pt x="1617" y="1082"/>
                      </a:cubicBezTo>
                      <a:lnTo>
                        <a:pt x="1617" y="591"/>
                      </a:lnTo>
                      <a:cubicBezTo>
                        <a:pt x="1617" y="561"/>
                        <a:pt x="1641" y="537"/>
                        <a:pt x="1671" y="537"/>
                      </a:cubicBezTo>
                      <a:lnTo>
                        <a:pt x="2162" y="537"/>
                      </a:lnTo>
                      <a:cubicBezTo>
                        <a:pt x="2192" y="537"/>
                        <a:pt x="2216" y="561"/>
                        <a:pt x="2216" y="591"/>
                      </a:cubicBezTo>
                      <a:lnTo>
                        <a:pt x="2216" y="1082"/>
                      </a:lnTo>
                      <a:lnTo>
                        <a:pt x="2216" y="1082"/>
                      </a:lnTo>
                      <a:close/>
                      <a:moveTo>
                        <a:pt x="2162" y="408"/>
                      </a:moveTo>
                      <a:lnTo>
                        <a:pt x="2162" y="408"/>
                      </a:lnTo>
                      <a:lnTo>
                        <a:pt x="1671" y="408"/>
                      </a:lnTo>
                      <a:cubicBezTo>
                        <a:pt x="1570" y="408"/>
                        <a:pt x="1487" y="490"/>
                        <a:pt x="1487" y="591"/>
                      </a:cubicBezTo>
                      <a:lnTo>
                        <a:pt x="1487" y="1082"/>
                      </a:lnTo>
                      <a:cubicBezTo>
                        <a:pt x="1487" y="1184"/>
                        <a:pt x="1570" y="1266"/>
                        <a:pt x="1671" y="1266"/>
                      </a:cubicBezTo>
                      <a:lnTo>
                        <a:pt x="2162" y="1266"/>
                      </a:lnTo>
                      <a:cubicBezTo>
                        <a:pt x="2264" y="1266"/>
                        <a:pt x="2346" y="1184"/>
                        <a:pt x="2346" y="1082"/>
                      </a:cubicBezTo>
                      <a:lnTo>
                        <a:pt x="2346" y="591"/>
                      </a:lnTo>
                      <a:cubicBezTo>
                        <a:pt x="2346" y="490"/>
                        <a:pt x="2264" y="408"/>
                        <a:pt x="2162" y="408"/>
                      </a:cubicBezTo>
                      <a:lnTo>
                        <a:pt x="2162" y="408"/>
                      </a:lnTo>
                      <a:close/>
                      <a:moveTo>
                        <a:pt x="1261" y="1082"/>
                      </a:moveTo>
                      <a:lnTo>
                        <a:pt x="1261" y="1082"/>
                      </a:lnTo>
                      <a:cubicBezTo>
                        <a:pt x="1261" y="1112"/>
                        <a:pt x="1237" y="1136"/>
                        <a:pt x="1208" y="1136"/>
                      </a:cubicBezTo>
                      <a:lnTo>
                        <a:pt x="716" y="1136"/>
                      </a:lnTo>
                      <a:cubicBezTo>
                        <a:pt x="686" y="1136"/>
                        <a:pt x="662" y="1112"/>
                        <a:pt x="662" y="1082"/>
                      </a:cubicBezTo>
                      <a:lnTo>
                        <a:pt x="662" y="591"/>
                      </a:lnTo>
                      <a:cubicBezTo>
                        <a:pt x="662" y="561"/>
                        <a:pt x="686" y="537"/>
                        <a:pt x="716" y="537"/>
                      </a:cubicBezTo>
                      <a:lnTo>
                        <a:pt x="1208" y="537"/>
                      </a:lnTo>
                      <a:cubicBezTo>
                        <a:pt x="1237" y="537"/>
                        <a:pt x="1261" y="561"/>
                        <a:pt x="1261" y="591"/>
                      </a:cubicBezTo>
                      <a:lnTo>
                        <a:pt x="1261" y="1082"/>
                      </a:lnTo>
                      <a:lnTo>
                        <a:pt x="1261" y="1082"/>
                      </a:lnTo>
                      <a:close/>
                      <a:moveTo>
                        <a:pt x="1208" y="408"/>
                      </a:moveTo>
                      <a:lnTo>
                        <a:pt x="1208" y="408"/>
                      </a:lnTo>
                      <a:lnTo>
                        <a:pt x="716" y="408"/>
                      </a:lnTo>
                      <a:cubicBezTo>
                        <a:pt x="615" y="408"/>
                        <a:pt x="533" y="490"/>
                        <a:pt x="533" y="591"/>
                      </a:cubicBezTo>
                      <a:lnTo>
                        <a:pt x="533" y="1082"/>
                      </a:lnTo>
                      <a:cubicBezTo>
                        <a:pt x="533" y="1184"/>
                        <a:pt x="615" y="1266"/>
                        <a:pt x="716" y="1266"/>
                      </a:cubicBezTo>
                      <a:lnTo>
                        <a:pt x="1208" y="1266"/>
                      </a:lnTo>
                      <a:cubicBezTo>
                        <a:pt x="1309" y="1266"/>
                        <a:pt x="1391" y="1184"/>
                        <a:pt x="1391" y="1082"/>
                      </a:cubicBezTo>
                      <a:lnTo>
                        <a:pt x="1391" y="591"/>
                      </a:lnTo>
                      <a:cubicBezTo>
                        <a:pt x="1391" y="490"/>
                        <a:pt x="1309" y="408"/>
                        <a:pt x="1208" y="408"/>
                      </a:cubicBez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831" name="Group 830">
                <a:extLst>
                  <a:ext uri="{FF2B5EF4-FFF2-40B4-BE49-F238E27FC236}">
                    <a16:creationId xmlns:a16="http://schemas.microsoft.com/office/drawing/2014/main" id="{49235D4C-3135-6BCA-672B-DBFA65D05FBF}"/>
                  </a:ext>
                </a:extLst>
              </p:cNvPr>
              <p:cNvGrpSpPr/>
              <p:nvPr/>
            </p:nvGrpSpPr>
            <p:grpSpPr>
              <a:xfrm>
                <a:off x="9809685" y="1798245"/>
                <a:ext cx="846016" cy="546635"/>
                <a:chOff x="1767470" y="5039115"/>
                <a:chExt cx="846016" cy="546635"/>
              </a:xfrm>
            </p:grpSpPr>
            <p:sp>
              <p:nvSpPr>
                <p:cNvPr id="832" name="Oval 831">
                  <a:extLst>
                    <a:ext uri="{FF2B5EF4-FFF2-40B4-BE49-F238E27FC236}">
                      <a16:creationId xmlns:a16="http://schemas.microsoft.com/office/drawing/2014/main" id="{62F64C83-3435-9FBF-7438-95A6E436784A}"/>
                    </a:ext>
                  </a:extLst>
                </p:cNvPr>
                <p:cNvSpPr/>
                <p:nvPr/>
              </p:nvSpPr>
              <p:spPr>
                <a:xfrm>
                  <a:off x="1767470"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3" name="Oval 832">
                  <a:extLst>
                    <a:ext uri="{FF2B5EF4-FFF2-40B4-BE49-F238E27FC236}">
                      <a16:creationId xmlns:a16="http://schemas.microsoft.com/office/drawing/2014/main" id="{B26DC523-CFDD-F581-E212-74A6214753F8}"/>
                    </a:ext>
                  </a:extLst>
                </p:cNvPr>
                <p:cNvSpPr/>
                <p:nvPr/>
              </p:nvSpPr>
              <p:spPr>
                <a:xfrm>
                  <a:off x="1952299"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4" name="Oval 833">
                  <a:extLst>
                    <a:ext uri="{FF2B5EF4-FFF2-40B4-BE49-F238E27FC236}">
                      <a16:creationId xmlns:a16="http://schemas.microsoft.com/office/drawing/2014/main" id="{D8FBE3C1-8230-7A02-67EE-FFF1C82FF968}"/>
                    </a:ext>
                  </a:extLst>
                </p:cNvPr>
                <p:cNvSpPr/>
                <p:nvPr/>
              </p:nvSpPr>
              <p:spPr>
                <a:xfrm>
                  <a:off x="2149839"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5" name="Oval 834">
                  <a:extLst>
                    <a:ext uri="{FF2B5EF4-FFF2-40B4-BE49-F238E27FC236}">
                      <a16:creationId xmlns:a16="http://schemas.microsoft.com/office/drawing/2014/main" id="{285A8AB3-954A-CE83-15B6-CF5617070C97}"/>
                    </a:ext>
                  </a:extLst>
                </p:cNvPr>
                <p:cNvSpPr/>
                <p:nvPr/>
              </p:nvSpPr>
              <p:spPr>
                <a:xfrm>
                  <a:off x="2341744" y="503911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6" name="Oval 835">
                  <a:extLst>
                    <a:ext uri="{FF2B5EF4-FFF2-40B4-BE49-F238E27FC236}">
                      <a16:creationId xmlns:a16="http://schemas.microsoft.com/office/drawing/2014/main" id="{B222266D-44F2-8B9C-E918-D2C34493BF7E}"/>
                    </a:ext>
                  </a:extLst>
                </p:cNvPr>
                <p:cNvSpPr/>
                <p:nvPr/>
              </p:nvSpPr>
              <p:spPr>
                <a:xfrm>
                  <a:off x="2540666" y="5231423"/>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7" name="Oval 836">
                  <a:extLst>
                    <a:ext uri="{FF2B5EF4-FFF2-40B4-BE49-F238E27FC236}">
                      <a16:creationId xmlns:a16="http://schemas.microsoft.com/office/drawing/2014/main" id="{5CF7FC1F-B1DC-739F-C801-00EB5B765BBF}"/>
                    </a:ext>
                  </a:extLst>
                </p:cNvPr>
                <p:cNvSpPr/>
                <p:nvPr/>
              </p:nvSpPr>
              <p:spPr>
                <a:xfrm>
                  <a:off x="1952299"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8" name="Oval 837">
                  <a:extLst>
                    <a:ext uri="{FF2B5EF4-FFF2-40B4-BE49-F238E27FC236}">
                      <a16:creationId xmlns:a16="http://schemas.microsoft.com/office/drawing/2014/main" id="{955870AB-360A-EC9A-7B6F-AEF2D9F16155}"/>
                    </a:ext>
                  </a:extLst>
                </p:cNvPr>
                <p:cNvSpPr/>
                <p:nvPr/>
              </p:nvSpPr>
              <p:spPr>
                <a:xfrm>
                  <a:off x="1952299"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9" name="Oval 838">
                  <a:extLst>
                    <a:ext uri="{FF2B5EF4-FFF2-40B4-BE49-F238E27FC236}">
                      <a16:creationId xmlns:a16="http://schemas.microsoft.com/office/drawing/2014/main" id="{48F4BC6E-B1F9-F901-B57D-A300B133B6F8}"/>
                    </a:ext>
                  </a:extLst>
                </p:cNvPr>
                <p:cNvSpPr/>
                <p:nvPr/>
              </p:nvSpPr>
              <p:spPr>
                <a:xfrm>
                  <a:off x="1952299"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0" name="Oval 839">
                  <a:extLst>
                    <a:ext uri="{FF2B5EF4-FFF2-40B4-BE49-F238E27FC236}">
                      <a16:creationId xmlns:a16="http://schemas.microsoft.com/office/drawing/2014/main" id="{C05F161F-5121-C871-7679-C37CCEB708EA}"/>
                    </a:ext>
                  </a:extLst>
                </p:cNvPr>
                <p:cNvSpPr/>
                <p:nvPr/>
              </p:nvSpPr>
              <p:spPr>
                <a:xfrm>
                  <a:off x="1952299" y="5512930"/>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1" name="Oval 840">
                  <a:extLst>
                    <a:ext uri="{FF2B5EF4-FFF2-40B4-BE49-F238E27FC236}">
                      <a16:creationId xmlns:a16="http://schemas.microsoft.com/office/drawing/2014/main" id="{FFB06BC4-A63C-0D42-489E-CEA2B7DB49C1}"/>
                    </a:ext>
                  </a:extLst>
                </p:cNvPr>
                <p:cNvSpPr/>
                <p:nvPr/>
              </p:nvSpPr>
              <p:spPr>
                <a:xfrm>
                  <a:off x="2149839"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2" name="Oval 841">
                  <a:extLst>
                    <a:ext uri="{FF2B5EF4-FFF2-40B4-BE49-F238E27FC236}">
                      <a16:creationId xmlns:a16="http://schemas.microsoft.com/office/drawing/2014/main" id="{0549630F-1FA2-6501-15F6-0481117B9C47}"/>
                    </a:ext>
                  </a:extLst>
                </p:cNvPr>
                <p:cNvSpPr/>
                <p:nvPr/>
              </p:nvSpPr>
              <p:spPr>
                <a:xfrm>
                  <a:off x="2149839"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3" name="Oval 842">
                  <a:extLst>
                    <a:ext uri="{FF2B5EF4-FFF2-40B4-BE49-F238E27FC236}">
                      <a16:creationId xmlns:a16="http://schemas.microsoft.com/office/drawing/2014/main" id="{80BA1809-EFE1-B300-4E9A-C245F38F3405}"/>
                    </a:ext>
                  </a:extLst>
                </p:cNvPr>
                <p:cNvSpPr/>
                <p:nvPr/>
              </p:nvSpPr>
              <p:spPr>
                <a:xfrm>
                  <a:off x="2149839"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4" name="Oval 843">
                  <a:extLst>
                    <a:ext uri="{FF2B5EF4-FFF2-40B4-BE49-F238E27FC236}">
                      <a16:creationId xmlns:a16="http://schemas.microsoft.com/office/drawing/2014/main" id="{C11762A4-F8DB-C0F3-3A92-25B40460138C}"/>
                    </a:ext>
                  </a:extLst>
                </p:cNvPr>
                <p:cNvSpPr/>
                <p:nvPr/>
              </p:nvSpPr>
              <p:spPr>
                <a:xfrm>
                  <a:off x="2341744" y="5159846"/>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5" name="Oval 844">
                  <a:extLst>
                    <a:ext uri="{FF2B5EF4-FFF2-40B4-BE49-F238E27FC236}">
                      <a16:creationId xmlns:a16="http://schemas.microsoft.com/office/drawing/2014/main" id="{61885CE1-7E72-3992-CE06-1436B71784EE}"/>
                    </a:ext>
                  </a:extLst>
                </p:cNvPr>
                <p:cNvSpPr/>
                <p:nvPr/>
              </p:nvSpPr>
              <p:spPr>
                <a:xfrm>
                  <a:off x="2341744"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6" name="Oval 845">
                  <a:extLst>
                    <a:ext uri="{FF2B5EF4-FFF2-40B4-BE49-F238E27FC236}">
                      <a16:creationId xmlns:a16="http://schemas.microsoft.com/office/drawing/2014/main" id="{3F127B0C-2E17-33B7-9EAA-21A82566DC83}"/>
                    </a:ext>
                  </a:extLst>
                </p:cNvPr>
                <p:cNvSpPr/>
                <p:nvPr/>
              </p:nvSpPr>
              <p:spPr>
                <a:xfrm>
                  <a:off x="2341744"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7" name="Oval 846">
                  <a:extLst>
                    <a:ext uri="{FF2B5EF4-FFF2-40B4-BE49-F238E27FC236}">
                      <a16:creationId xmlns:a16="http://schemas.microsoft.com/office/drawing/2014/main" id="{5B4DE666-60D3-EF62-CBD6-25F26CD27A91}"/>
                    </a:ext>
                  </a:extLst>
                </p:cNvPr>
                <p:cNvSpPr/>
                <p:nvPr/>
              </p:nvSpPr>
              <p:spPr>
                <a:xfrm>
                  <a:off x="2341744" y="5512930"/>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8" name="Oval 847">
                  <a:extLst>
                    <a:ext uri="{FF2B5EF4-FFF2-40B4-BE49-F238E27FC236}">
                      <a16:creationId xmlns:a16="http://schemas.microsoft.com/office/drawing/2014/main" id="{E7DFA558-20DE-6CEC-C6C7-4C373AA3D6F8}"/>
                    </a:ext>
                  </a:extLst>
                </p:cNvPr>
                <p:cNvSpPr/>
                <p:nvPr/>
              </p:nvSpPr>
              <p:spPr>
                <a:xfrm>
                  <a:off x="1767470" y="5281037"/>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49" name="Oval 848">
                  <a:extLst>
                    <a:ext uri="{FF2B5EF4-FFF2-40B4-BE49-F238E27FC236}">
                      <a16:creationId xmlns:a16="http://schemas.microsoft.com/office/drawing/2014/main" id="{7BFDFDDB-CB99-8A00-A9BB-D12359C4A093}"/>
                    </a:ext>
                  </a:extLst>
                </p:cNvPr>
                <p:cNvSpPr/>
                <p:nvPr/>
              </p:nvSpPr>
              <p:spPr>
                <a:xfrm>
                  <a:off x="1767470" y="5398892"/>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0" name="Oval 849">
                  <a:extLst>
                    <a:ext uri="{FF2B5EF4-FFF2-40B4-BE49-F238E27FC236}">
                      <a16:creationId xmlns:a16="http://schemas.microsoft.com/office/drawing/2014/main" id="{7F4078A7-95AE-4034-D75E-297575B97540}"/>
                    </a:ext>
                  </a:extLst>
                </p:cNvPr>
                <p:cNvSpPr/>
                <p:nvPr/>
              </p:nvSpPr>
              <p:spPr>
                <a:xfrm>
                  <a:off x="2540666" y="5348221"/>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51" name="Straight Connector 850">
                  <a:extLst>
                    <a:ext uri="{FF2B5EF4-FFF2-40B4-BE49-F238E27FC236}">
                      <a16:creationId xmlns:a16="http://schemas.microsoft.com/office/drawing/2014/main" id="{45E8A254-A24D-1C9C-FE3D-6F2CD5D4D7FF}"/>
                    </a:ext>
                  </a:extLst>
                </p:cNvPr>
                <p:cNvCxnSpPr>
                  <a:cxnSpLocks/>
                  <a:stCxn id="835" idx="5"/>
                  <a:endCxn id="836" idx="1"/>
                </p:cNvCxnSpPr>
                <p:nvPr/>
              </p:nvCxnSpPr>
              <p:spPr>
                <a:xfrm>
                  <a:off x="2403900" y="5101271"/>
                  <a:ext cx="147430" cy="14081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a:extLst>
                    <a:ext uri="{FF2B5EF4-FFF2-40B4-BE49-F238E27FC236}">
                      <a16:creationId xmlns:a16="http://schemas.microsoft.com/office/drawing/2014/main" id="{D3CA4936-715B-26CB-8691-D0128D779A7B}"/>
                    </a:ext>
                  </a:extLst>
                </p:cNvPr>
                <p:cNvCxnSpPr>
                  <a:cxnSpLocks/>
                  <a:stCxn id="835" idx="5"/>
                  <a:endCxn id="850" idx="1"/>
                </p:cNvCxnSpPr>
                <p:nvPr/>
              </p:nvCxnSpPr>
              <p:spPr>
                <a:xfrm>
                  <a:off x="2403900" y="5101271"/>
                  <a:ext cx="147430" cy="25761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3" name="Straight Connector 852">
                  <a:extLst>
                    <a:ext uri="{FF2B5EF4-FFF2-40B4-BE49-F238E27FC236}">
                      <a16:creationId xmlns:a16="http://schemas.microsoft.com/office/drawing/2014/main" id="{CBA16E23-9313-0CA5-98F1-A732C8CDE044}"/>
                    </a:ext>
                  </a:extLst>
                </p:cNvPr>
                <p:cNvCxnSpPr>
                  <a:cxnSpLocks/>
                  <a:stCxn id="844" idx="6"/>
                  <a:endCxn id="836" idx="2"/>
                </p:cNvCxnSpPr>
                <p:nvPr/>
              </p:nvCxnSpPr>
              <p:spPr>
                <a:xfrm>
                  <a:off x="2414564" y="5196256"/>
                  <a:ext cx="126102" cy="7157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E5A943A0-A606-9F7B-77D8-197CB4E741BC}"/>
                    </a:ext>
                  </a:extLst>
                </p:cNvPr>
                <p:cNvCxnSpPr>
                  <a:cxnSpLocks/>
                  <a:stCxn id="844" idx="6"/>
                  <a:endCxn id="850" idx="1"/>
                </p:cNvCxnSpPr>
                <p:nvPr/>
              </p:nvCxnSpPr>
              <p:spPr>
                <a:xfrm>
                  <a:off x="2414564" y="5196256"/>
                  <a:ext cx="136766" cy="16262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5" name="Straight Connector 854">
                  <a:extLst>
                    <a:ext uri="{FF2B5EF4-FFF2-40B4-BE49-F238E27FC236}">
                      <a16:creationId xmlns:a16="http://schemas.microsoft.com/office/drawing/2014/main" id="{123328D3-9DAF-9609-812C-C9DC8B8DB531}"/>
                    </a:ext>
                  </a:extLst>
                </p:cNvPr>
                <p:cNvCxnSpPr>
                  <a:cxnSpLocks/>
                  <a:stCxn id="845" idx="6"/>
                  <a:endCxn id="850" idx="2"/>
                </p:cNvCxnSpPr>
                <p:nvPr/>
              </p:nvCxnSpPr>
              <p:spPr>
                <a:xfrm>
                  <a:off x="2414564" y="5317447"/>
                  <a:ext cx="126102" cy="6718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a:extLst>
                    <a:ext uri="{FF2B5EF4-FFF2-40B4-BE49-F238E27FC236}">
                      <a16:creationId xmlns:a16="http://schemas.microsoft.com/office/drawing/2014/main" id="{887ED47F-E259-9DD4-334F-3EE550249B27}"/>
                    </a:ext>
                  </a:extLst>
                </p:cNvPr>
                <p:cNvCxnSpPr>
                  <a:cxnSpLocks/>
                  <a:stCxn id="845" idx="6"/>
                  <a:endCxn id="836" idx="2"/>
                </p:cNvCxnSpPr>
                <p:nvPr/>
              </p:nvCxnSpPr>
              <p:spPr>
                <a:xfrm flipV="1">
                  <a:off x="2414564" y="5267833"/>
                  <a:ext cx="126102" cy="4961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2C2B66A2-C9AE-318D-1789-A2C1F9FA5534}"/>
                    </a:ext>
                  </a:extLst>
                </p:cNvPr>
                <p:cNvCxnSpPr>
                  <a:cxnSpLocks/>
                  <a:stCxn id="846" idx="6"/>
                  <a:endCxn id="836" idx="2"/>
                </p:cNvCxnSpPr>
                <p:nvPr/>
              </p:nvCxnSpPr>
              <p:spPr>
                <a:xfrm flipV="1">
                  <a:off x="2414564" y="5267833"/>
                  <a:ext cx="126102" cy="16746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C62CE106-A0D9-AE91-5C13-BD7711E0073F}"/>
                    </a:ext>
                  </a:extLst>
                </p:cNvPr>
                <p:cNvCxnSpPr>
                  <a:cxnSpLocks/>
                  <a:stCxn id="846" idx="6"/>
                  <a:endCxn id="850" idx="2"/>
                </p:cNvCxnSpPr>
                <p:nvPr/>
              </p:nvCxnSpPr>
              <p:spPr>
                <a:xfrm flipV="1">
                  <a:off x="2414564" y="5384631"/>
                  <a:ext cx="126102" cy="5067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20E84010-B1CB-DFAB-2BB1-988D7A389BA8}"/>
                    </a:ext>
                  </a:extLst>
                </p:cNvPr>
                <p:cNvCxnSpPr>
                  <a:cxnSpLocks/>
                  <a:stCxn id="847" idx="6"/>
                  <a:endCxn id="850" idx="3"/>
                </p:cNvCxnSpPr>
                <p:nvPr/>
              </p:nvCxnSpPr>
              <p:spPr>
                <a:xfrm flipV="1">
                  <a:off x="2414564" y="5410377"/>
                  <a:ext cx="136766" cy="13896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A01963EA-9A14-A425-C9CE-BB22B4878A3A}"/>
                    </a:ext>
                  </a:extLst>
                </p:cNvPr>
                <p:cNvCxnSpPr>
                  <a:cxnSpLocks/>
                  <a:stCxn id="847" idx="6"/>
                  <a:endCxn id="836" idx="3"/>
                </p:cNvCxnSpPr>
                <p:nvPr/>
              </p:nvCxnSpPr>
              <p:spPr>
                <a:xfrm flipV="1">
                  <a:off x="2414564" y="5293579"/>
                  <a:ext cx="136766" cy="25576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8B497432-659E-26AE-F29D-4497DCB84C57}"/>
                    </a:ext>
                  </a:extLst>
                </p:cNvPr>
                <p:cNvCxnSpPr>
                  <a:cxnSpLocks/>
                  <a:stCxn id="847" idx="1"/>
                  <a:endCxn id="834" idx="5"/>
                </p:cNvCxnSpPr>
                <p:nvPr/>
              </p:nvCxnSpPr>
              <p:spPr>
                <a:xfrm flipH="1" flipV="1">
                  <a:off x="2211995" y="5101271"/>
                  <a:ext cx="140413" cy="42232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A4BD2CF5-8F5D-1B3C-1ED5-6EC9FDADAFBF}"/>
                    </a:ext>
                  </a:extLst>
                </p:cNvPr>
                <p:cNvCxnSpPr>
                  <a:cxnSpLocks/>
                  <a:stCxn id="846" idx="1"/>
                  <a:endCxn id="834" idx="5"/>
                </p:cNvCxnSpPr>
                <p:nvPr/>
              </p:nvCxnSpPr>
              <p:spPr>
                <a:xfrm flipH="1" flipV="1">
                  <a:off x="2211995" y="5101271"/>
                  <a:ext cx="140413"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3F418B4B-25C4-7F6F-6A76-556BED66957D}"/>
                    </a:ext>
                  </a:extLst>
                </p:cNvPr>
                <p:cNvCxnSpPr>
                  <a:cxnSpLocks/>
                  <a:stCxn id="845" idx="1"/>
                  <a:endCxn id="834" idx="6"/>
                </p:cNvCxnSpPr>
                <p:nvPr/>
              </p:nvCxnSpPr>
              <p:spPr>
                <a:xfrm flipH="1" flipV="1">
                  <a:off x="2222659" y="5075525"/>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CD4E4679-95A3-0230-4C07-B0B230D59684}"/>
                    </a:ext>
                  </a:extLst>
                </p:cNvPr>
                <p:cNvCxnSpPr>
                  <a:cxnSpLocks/>
                  <a:stCxn id="844" idx="1"/>
                  <a:endCxn id="834" idx="6"/>
                </p:cNvCxnSpPr>
                <p:nvPr/>
              </p:nvCxnSpPr>
              <p:spPr>
                <a:xfrm flipH="1" flipV="1">
                  <a:off x="2222659" y="5075525"/>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a:extLst>
                    <a:ext uri="{FF2B5EF4-FFF2-40B4-BE49-F238E27FC236}">
                      <a16:creationId xmlns:a16="http://schemas.microsoft.com/office/drawing/2014/main" id="{F506EE17-8B18-5C08-EB1C-2E3C42852D9A}"/>
                    </a:ext>
                  </a:extLst>
                </p:cNvPr>
                <p:cNvCxnSpPr>
                  <a:cxnSpLocks/>
                  <a:stCxn id="835" idx="2"/>
                  <a:endCxn id="834" idx="6"/>
                </p:cNvCxnSpPr>
                <p:nvPr/>
              </p:nvCxnSpPr>
              <p:spPr>
                <a:xfrm flipH="1">
                  <a:off x="2222659" y="5075525"/>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4BD60288-EF1D-2B51-43C1-C30C9DE57D61}"/>
                    </a:ext>
                  </a:extLst>
                </p:cNvPr>
                <p:cNvCxnSpPr>
                  <a:cxnSpLocks/>
                  <a:stCxn id="835" idx="2"/>
                  <a:endCxn id="841" idx="7"/>
                </p:cNvCxnSpPr>
                <p:nvPr/>
              </p:nvCxnSpPr>
              <p:spPr>
                <a:xfrm flipH="1">
                  <a:off x="2211995" y="5075525"/>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a:extLst>
                    <a:ext uri="{FF2B5EF4-FFF2-40B4-BE49-F238E27FC236}">
                      <a16:creationId xmlns:a16="http://schemas.microsoft.com/office/drawing/2014/main" id="{E04F2C92-17CB-630A-21F5-FD840D13C9D9}"/>
                    </a:ext>
                  </a:extLst>
                </p:cNvPr>
                <p:cNvCxnSpPr>
                  <a:cxnSpLocks/>
                  <a:stCxn id="844" idx="2"/>
                  <a:endCxn id="841" idx="6"/>
                </p:cNvCxnSpPr>
                <p:nvPr/>
              </p:nvCxnSpPr>
              <p:spPr>
                <a:xfrm flipH="1">
                  <a:off x="2222659" y="5196256"/>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8FF7C99E-8275-ED91-DE9F-82731E3E03E5}"/>
                    </a:ext>
                  </a:extLst>
                </p:cNvPr>
                <p:cNvCxnSpPr>
                  <a:cxnSpLocks/>
                  <a:stCxn id="845" idx="1"/>
                  <a:endCxn id="841" idx="6"/>
                </p:cNvCxnSpPr>
                <p:nvPr/>
              </p:nvCxnSpPr>
              <p:spPr>
                <a:xfrm flipH="1" flipV="1">
                  <a:off x="2222659" y="5196256"/>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A83535CD-BA89-57EA-E951-745FA2C490B2}"/>
                    </a:ext>
                  </a:extLst>
                </p:cNvPr>
                <p:cNvCxnSpPr>
                  <a:cxnSpLocks/>
                  <a:stCxn id="846" idx="1"/>
                  <a:endCxn id="841" idx="6"/>
                </p:cNvCxnSpPr>
                <p:nvPr/>
              </p:nvCxnSpPr>
              <p:spPr>
                <a:xfrm flipH="1" flipV="1">
                  <a:off x="2222659" y="5196256"/>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E1F166FA-3EF9-2F54-7CB0-64FAD3EF4767}"/>
                    </a:ext>
                  </a:extLst>
                </p:cNvPr>
                <p:cNvCxnSpPr>
                  <a:cxnSpLocks/>
                  <a:stCxn id="847" idx="1"/>
                  <a:endCxn id="841" idx="5"/>
                </p:cNvCxnSpPr>
                <p:nvPr/>
              </p:nvCxnSpPr>
              <p:spPr>
                <a:xfrm flipH="1" flipV="1">
                  <a:off x="2211995" y="5222002"/>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a:extLst>
                    <a:ext uri="{FF2B5EF4-FFF2-40B4-BE49-F238E27FC236}">
                      <a16:creationId xmlns:a16="http://schemas.microsoft.com/office/drawing/2014/main" id="{ACA87BFE-0FE3-E372-B1FE-5362E624FA50}"/>
                    </a:ext>
                  </a:extLst>
                </p:cNvPr>
                <p:cNvCxnSpPr>
                  <a:cxnSpLocks/>
                  <a:stCxn id="835" idx="3"/>
                  <a:endCxn id="842" idx="6"/>
                </p:cNvCxnSpPr>
                <p:nvPr/>
              </p:nvCxnSpPr>
              <p:spPr>
                <a:xfrm flipH="1">
                  <a:off x="2222659" y="5101271"/>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BE212018-8BBC-B83C-4750-5F3F6314BDF0}"/>
                    </a:ext>
                  </a:extLst>
                </p:cNvPr>
                <p:cNvCxnSpPr>
                  <a:cxnSpLocks/>
                  <a:stCxn id="844" idx="3"/>
                  <a:endCxn id="842" idx="6"/>
                </p:cNvCxnSpPr>
                <p:nvPr/>
              </p:nvCxnSpPr>
              <p:spPr>
                <a:xfrm flipH="1">
                  <a:off x="2222659" y="5222002"/>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a:extLst>
                    <a:ext uri="{FF2B5EF4-FFF2-40B4-BE49-F238E27FC236}">
                      <a16:creationId xmlns:a16="http://schemas.microsoft.com/office/drawing/2014/main" id="{25185BDA-885B-B7E9-4C61-1FC9FD4510E2}"/>
                    </a:ext>
                  </a:extLst>
                </p:cNvPr>
                <p:cNvCxnSpPr>
                  <a:cxnSpLocks/>
                  <a:stCxn id="845" idx="2"/>
                  <a:endCxn id="842" idx="6"/>
                </p:cNvCxnSpPr>
                <p:nvPr/>
              </p:nvCxnSpPr>
              <p:spPr>
                <a:xfrm flipH="1">
                  <a:off x="2222659" y="5317447"/>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045A594D-1201-DC2C-83FD-BE9C3117B144}"/>
                    </a:ext>
                  </a:extLst>
                </p:cNvPr>
                <p:cNvCxnSpPr>
                  <a:cxnSpLocks/>
                  <a:stCxn id="846" idx="2"/>
                  <a:endCxn id="842" idx="5"/>
                </p:cNvCxnSpPr>
                <p:nvPr/>
              </p:nvCxnSpPr>
              <p:spPr>
                <a:xfrm flipH="1" flipV="1">
                  <a:off x="2211995" y="5343193"/>
                  <a:ext cx="129749" cy="9210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a:extLst>
                    <a:ext uri="{FF2B5EF4-FFF2-40B4-BE49-F238E27FC236}">
                      <a16:creationId xmlns:a16="http://schemas.microsoft.com/office/drawing/2014/main" id="{F6C17773-EB9E-A06D-58B6-5D3D8E81F73E}"/>
                    </a:ext>
                  </a:extLst>
                </p:cNvPr>
                <p:cNvCxnSpPr>
                  <a:cxnSpLocks/>
                  <a:stCxn id="847" idx="1"/>
                  <a:endCxn id="842" idx="5"/>
                </p:cNvCxnSpPr>
                <p:nvPr/>
              </p:nvCxnSpPr>
              <p:spPr>
                <a:xfrm flipH="1" flipV="1">
                  <a:off x="2211995" y="5343193"/>
                  <a:ext cx="140413"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D1FE86DF-1C88-AA91-C721-B41F5A5B21B3}"/>
                    </a:ext>
                  </a:extLst>
                </p:cNvPr>
                <p:cNvCxnSpPr>
                  <a:cxnSpLocks/>
                  <a:stCxn id="835" idx="0"/>
                  <a:endCxn id="843" idx="7"/>
                </p:cNvCxnSpPr>
                <p:nvPr/>
              </p:nvCxnSpPr>
              <p:spPr>
                <a:xfrm flipH="1">
                  <a:off x="2211995" y="5039115"/>
                  <a:ext cx="166159" cy="37044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a:extLst>
                    <a:ext uri="{FF2B5EF4-FFF2-40B4-BE49-F238E27FC236}">
                      <a16:creationId xmlns:a16="http://schemas.microsoft.com/office/drawing/2014/main" id="{9B323EC6-B8C0-2DC4-39B6-6258288C165E}"/>
                    </a:ext>
                  </a:extLst>
                </p:cNvPr>
                <p:cNvCxnSpPr>
                  <a:cxnSpLocks/>
                  <a:stCxn id="844" idx="3"/>
                  <a:endCxn id="843" idx="6"/>
                </p:cNvCxnSpPr>
                <p:nvPr/>
              </p:nvCxnSpPr>
              <p:spPr>
                <a:xfrm flipH="1">
                  <a:off x="2222659" y="5222002"/>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8" name="Straight Connector 877">
                  <a:extLst>
                    <a:ext uri="{FF2B5EF4-FFF2-40B4-BE49-F238E27FC236}">
                      <a16:creationId xmlns:a16="http://schemas.microsoft.com/office/drawing/2014/main" id="{665459D7-344F-76C6-FECD-5437531FBAA8}"/>
                    </a:ext>
                  </a:extLst>
                </p:cNvPr>
                <p:cNvCxnSpPr>
                  <a:cxnSpLocks/>
                  <a:stCxn id="845" idx="7"/>
                  <a:endCxn id="843" idx="7"/>
                </p:cNvCxnSpPr>
                <p:nvPr/>
              </p:nvCxnSpPr>
              <p:spPr>
                <a:xfrm flipH="1">
                  <a:off x="2211995" y="5291701"/>
                  <a:ext cx="191905"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a:extLst>
                    <a:ext uri="{FF2B5EF4-FFF2-40B4-BE49-F238E27FC236}">
                      <a16:creationId xmlns:a16="http://schemas.microsoft.com/office/drawing/2014/main" id="{C928FC4E-7F92-34A4-0F4F-C0B311C21117}"/>
                    </a:ext>
                  </a:extLst>
                </p:cNvPr>
                <p:cNvCxnSpPr>
                  <a:cxnSpLocks/>
                  <a:stCxn id="846" idx="6"/>
                  <a:endCxn id="843" idx="2"/>
                </p:cNvCxnSpPr>
                <p:nvPr/>
              </p:nvCxnSpPr>
              <p:spPr>
                <a:xfrm flipH="1">
                  <a:off x="2149839" y="5435302"/>
                  <a:ext cx="26472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0" name="Straight Connector 879">
                  <a:extLst>
                    <a:ext uri="{FF2B5EF4-FFF2-40B4-BE49-F238E27FC236}">
                      <a16:creationId xmlns:a16="http://schemas.microsoft.com/office/drawing/2014/main" id="{16F27C65-0457-5E21-C8D5-F46DF6C4A7A4}"/>
                    </a:ext>
                  </a:extLst>
                </p:cNvPr>
                <p:cNvCxnSpPr>
                  <a:cxnSpLocks/>
                  <a:stCxn id="847" idx="2"/>
                  <a:endCxn id="843" idx="1"/>
                </p:cNvCxnSpPr>
                <p:nvPr/>
              </p:nvCxnSpPr>
              <p:spPr>
                <a:xfrm flipH="1" flipV="1">
                  <a:off x="2160503" y="5409556"/>
                  <a:ext cx="181241" cy="13978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a:extLst>
                    <a:ext uri="{FF2B5EF4-FFF2-40B4-BE49-F238E27FC236}">
                      <a16:creationId xmlns:a16="http://schemas.microsoft.com/office/drawing/2014/main" id="{73C42ED8-3E9F-45A9-4FD5-3D6477DEC467}"/>
                    </a:ext>
                  </a:extLst>
                </p:cNvPr>
                <p:cNvCxnSpPr>
                  <a:cxnSpLocks/>
                  <a:stCxn id="835" idx="1"/>
                </p:cNvCxnSpPr>
                <p:nvPr/>
              </p:nvCxnSpPr>
              <p:spPr>
                <a:xfrm flipH="1">
                  <a:off x="2211995" y="5049779"/>
                  <a:ext cx="140413" cy="47381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a:extLst>
                    <a:ext uri="{FF2B5EF4-FFF2-40B4-BE49-F238E27FC236}">
                      <a16:creationId xmlns:a16="http://schemas.microsoft.com/office/drawing/2014/main" id="{E0855ECC-65E2-D4BC-0558-FD2B775B4178}"/>
                    </a:ext>
                  </a:extLst>
                </p:cNvPr>
                <p:cNvCxnSpPr>
                  <a:cxnSpLocks/>
                  <a:stCxn id="844" idx="3"/>
                </p:cNvCxnSpPr>
                <p:nvPr/>
              </p:nvCxnSpPr>
              <p:spPr>
                <a:xfrm flipH="1">
                  <a:off x="2211995" y="5222002"/>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a:extLst>
                    <a:ext uri="{FF2B5EF4-FFF2-40B4-BE49-F238E27FC236}">
                      <a16:creationId xmlns:a16="http://schemas.microsoft.com/office/drawing/2014/main" id="{EA6455AB-FE97-D1F9-7359-77CC5272D4D0}"/>
                    </a:ext>
                  </a:extLst>
                </p:cNvPr>
                <p:cNvCxnSpPr>
                  <a:cxnSpLocks/>
                  <a:stCxn id="845" idx="3"/>
                </p:cNvCxnSpPr>
                <p:nvPr/>
              </p:nvCxnSpPr>
              <p:spPr>
                <a:xfrm flipH="1">
                  <a:off x="2222659" y="5343193"/>
                  <a:ext cx="129749" cy="20614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id="{20312635-5363-6BB3-CA01-38213CE13E5B}"/>
                    </a:ext>
                  </a:extLst>
                </p:cNvPr>
                <p:cNvCxnSpPr>
                  <a:cxnSpLocks/>
                  <a:stCxn id="846" idx="3"/>
                </p:cNvCxnSpPr>
                <p:nvPr/>
              </p:nvCxnSpPr>
              <p:spPr>
                <a:xfrm flipH="1">
                  <a:off x="2222659" y="5461048"/>
                  <a:ext cx="129749"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id="{5752A04C-1938-6B2F-6A30-DF35A28E2B1F}"/>
                    </a:ext>
                  </a:extLst>
                </p:cNvPr>
                <p:cNvCxnSpPr>
                  <a:cxnSpLocks/>
                  <a:stCxn id="847" idx="6"/>
                </p:cNvCxnSpPr>
                <p:nvPr/>
              </p:nvCxnSpPr>
              <p:spPr>
                <a:xfrm flipH="1">
                  <a:off x="2222659" y="5549340"/>
                  <a:ext cx="19190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86" name="Oval 885">
                  <a:extLst>
                    <a:ext uri="{FF2B5EF4-FFF2-40B4-BE49-F238E27FC236}">
                      <a16:creationId xmlns:a16="http://schemas.microsoft.com/office/drawing/2014/main" id="{C9AC796D-B5A4-E84A-7AF0-6B7A52A17BCD}"/>
                    </a:ext>
                  </a:extLst>
                </p:cNvPr>
                <p:cNvSpPr/>
                <p:nvPr/>
              </p:nvSpPr>
              <p:spPr>
                <a:xfrm>
                  <a:off x="2140715" y="5511055"/>
                  <a:ext cx="72820" cy="7282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87" name="Straight Connector 886">
                  <a:extLst>
                    <a:ext uri="{FF2B5EF4-FFF2-40B4-BE49-F238E27FC236}">
                      <a16:creationId xmlns:a16="http://schemas.microsoft.com/office/drawing/2014/main" id="{5C2C821A-7EA3-93FA-4C1B-0130BA6F83CC}"/>
                    </a:ext>
                  </a:extLst>
                </p:cNvPr>
                <p:cNvCxnSpPr>
                  <a:cxnSpLocks/>
                </p:cNvCxnSpPr>
                <p:nvPr/>
              </p:nvCxnSpPr>
              <p:spPr>
                <a:xfrm flipH="1" flipV="1">
                  <a:off x="2013771" y="5099396"/>
                  <a:ext cx="140413" cy="42232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D0E3065F-EB17-C6CB-DB3C-80E3B621C267}"/>
                    </a:ext>
                  </a:extLst>
                </p:cNvPr>
                <p:cNvCxnSpPr>
                  <a:cxnSpLocks/>
                </p:cNvCxnSpPr>
                <p:nvPr/>
              </p:nvCxnSpPr>
              <p:spPr>
                <a:xfrm flipH="1" flipV="1">
                  <a:off x="2013771" y="5099396"/>
                  <a:ext cx="140413"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a:extLst>
                    <a:ext uri="{FF2B5EF4-FFF2-40B4-BE49-F238E27FC236}">
                      <a16:creationId xmlns:a16="http://schemas.microsoft.com/office/drawing/2014/main" id="{F8EC5645-2D3B-5E5D-F89B-4CF946561CA6}"/>
                    </a:ext>
                  </a:extLst>
                </p:cNvPr>
                <p:cNvCxnSpPr>
                  <a:cxnSpLocks/>
                </p:cNvCxnSpPr>
                <p:nvPr/>
              </p:nvCxnSpPr>
              <p:spPr>
                <a:xfrm flipH="1" flipV="1">
                  <a:off x="2024435" y="5073650"/>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AA2A2440-2324-EB50-F4EC-C0A05F34D5A7}"/>
                    </a:ext>
                  </a:extLst>
                </p:cNvPr>
                <p:cNvCxnSpPr>
                  <a:cxnSpLocks/>
                </p:cNvCxnSpPr>
                <p:nvPr/>
              </p:nvCxnSpPr>
              <p:spPr>
                <a:xfrm flipH="1" flipV="1">
                  <a:off x="2024435" y="5073650"/>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A7516B19-1219-CC5B-C171-22F65B4F522E}"/>
                    </a:ext>
                  </a:extLst>
                </p:cNvPr>
                <p:cNvCxnSpPr>
                  <a:cxnSpLocks/>
                </p:cNvCxnSpPr>
                <p:nvPr/>
              </p:nvCxnSpPr>
              <p:spPr>
                <a:xfrm flipH="1">
                  <a:off x="2024435" y="5073650"/>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id="{5057D5EF-62BE-76FB-2A66-1BC3B7DF355D}"/>
                    </a:ext>
                  </a:extLst>
                </p:cNvPr>
                <p:cNvCxnSpPr>
                  <a:cxnSpLocks/>
                </p:cNvCxnSpPr>
                <p:nvPr/>
              </p:nvCxnSpPr>
              <p:spPr>
                <a:xfrm flipH="1">
                  <a:off x="2013771" y="5073650"/>
                  <a:ext cx="129749"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id="{0803C3ED-52DD-554B-FE1F-8FBB6E61DF8B}"/>
                    </a:ext>
                  </a:extLst>
                </p:cNvPr>
                <p:cNvCxnSpPr>
                  <a:cxnSpLocks/>
                </p:cNvCxnSpPr>
                <p:nvPr/>
              </p:nvCxnSpPr>
              <p:spPr>
                <a:xfrm flipH="1">
                  <a:off x="2024435" y="5194381"/>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id="{43ADFDFB-1F97-85A1-386C-B35D9AFBC129}"/>
                    </a:ext>
                  </a:extLst>
                </p:cNvPr>
                <p:cNvCxnSpPr>
                  <a:cxnSpLocks/>
                </p:cNvCxnSpPr>
                <p:nvPr/>
              </p:nvCxnSpPr>
              <p:spPr>
                <a:xfrm flipH="1" flipV="1">
                  <a:off x="2024435" y="5194381"/>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a:extLst>
                    <a:ext uri="{FF2B5EF4-FFF2-40B4-BE49-F238E27FC236}">
                      <a16:creationId xmlns:a16="http://schemas.microsoft.com/office/drawing/2014/main" id="{5343CE5D-A192-6DC4-93BF-14F0BF802344}"/>
                    </a:ext>
                  </a:extLst>
                </p:cNvPr>
                <p:cNvCxnSpPr>
                  <a:cxnSpLocks/>
                </p:cNvCxnSpPr>
                <p:nvPr/>
              </p:nvCxnSpPr>
              <p:spPr>
                <a:xfrm flipH="1" flipV="1">
                  <a:off x="2024435" y="5194381"/>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a:extLst>
                    <a:ext uri="{FF2B5EF4-FFF2-40B4-BE49-F238E27FC236}">
                      <a16:creationId xmlns:a16="http://schemas.microsoft.com/office/drawing/2014/main" id="{5C6F2995-9A0E-B301-1F33-D5D61C6F6A39}"/>
                    </a:ext>
                  </a:extLst>
                </p:cNvPr>
                <p:cNvCxnSpPr>
                  <a:cxnSpLocks/>
                </p:cNvCxnSpPr>
                <p:nvPr/>
              </p:nvCxnSpPr>
              <p:spPr>
                <a:xfrm flipH="1" flipV="1">
                  <a:off x="2013771" y="5220127"/>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a:extLst>
                    <a:ext uri="{FF2B5EF4-FFF2-40B4-BE49-F238E27FC236}">
                      <a16:creationId xmlns:a16="http://schemas.microsoft.com/office/drawing/2014/main" id="{F9074ABC-4E44-8FED-A1A8-2616EF2D75E4}"/>
                    </a:ext>
                  </a:extLst>
                </p:cNvPr>
                <p:cNvCxnSpPr>
                  <a:cxnSpLocks/>
                </p:cNvCxnSpPr>
                <p:nvPr/>
              </p:nvCxnSpPr>
              <p:spPr>
                <a:xfrm flipH="1">
                  <a:off x="2024435" y="5099396"/>
                  <a:ext cx="129749" cy="216176"/>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id="{9CFCA120-B357-C72A-CC67-1EF726D8C731}"/>
                    </a:ext>
                  </a:extLst>
                </p:cNvPr>
                <p:cNvCxnSpPr>
                  <a:cxnSpLocks/>
                </p:cNvCxnSpPr>
                <p:nvPr/>
              </p:nvCxnSpPr>
              <p:spPr>
                <a:xfrm flipH="1">
                  <a:off x="2024435" y="5220127"/>
                  <a:ext cx="129749"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5213CF70-06E4-B8CF-A2FF-5B2A7A6D4C41}"/>
                    </a:ext>
                  </a:extLst>
                </p:cNvPr>
                <p:cNvCxnSpPr>
                  <a:cxnSpLocks/>
                </p:cNvCxnSpPr>
                <p:nvPr/>
              </p:nvCxnSpPr>
              <p:spPr>
                <a:xfrm flipH="1">
                  <a:off x="2024435" y="5315572"/>
                  <a:ext cx="11908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id="{11112DD4-5C5A-A42A-1EC3-B0E53E596104}"/>
                    </a:ext>
                  </a:extLst>
                </p:cNvPr>
                <p:cNvCxnSpPr>
                  <a:cxnSpLocks/>
                </p:cNvCxnSpPr>
                <p:nvPr/>
              </p:nvCxnSpPr>
              <p:spPr>
                <a:xfrm flipH="1" flipV="1">
                  <a:off x="2013771" y="5341318"/>
                  <a:ext cx="129749" cy="92109"/>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id="{F3404870-34B1-7971-1786-F2DD871741DA}"/>
                    </a:ext>
                  </a:extLst>
                </p:cNvPr>
                <p:cNvCxnSpPr>
                  <a:cxnSpLocks/>
                </p:cNvCxnSpPr>
                <p:nvPr/>
              </p:nvCxnSpPr>
              <p:spPr>
                <a:xfrm flipH="1" flipV="1">
                  <a:off x="2013771" y="5341318"/>
                  <a:ext cx="140413"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id="{F57F1343-7ABB-D2F0-7E17-3C0673A3C3DB}"/>
                    </a:ext>
                  </a:extLst>
                </p:cNvPr>
                <p:cNvCxnSpPr>
                  <a:cxnSpLocks/>
                  <a:stCxn id="834" idx="3"/>
                </p:cNvCxnSpPr>
                <p:nvPr/>
              </p:nvCxnSpPr>
              <p:spPr>
                <a:xfrm flipH="1">
                  <a:off x="2010966" y="5101271"/>
                  <a:ext cx="149537" cy="30641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081DCA66-31C4-E325-105A-5983A9DCAFD4}"/>
                    </a:ext>
                  </a:extLst>
                </p:cNvPr>
                <p:cNvCxnSpPr>
                  <a:cxnSpLocks/>
                </p:cNvCxnSpPr>
                <p:nvPr/>
              </p:nvCxnSpPr>
              <p:spPr>
                <a:xfrm flipH="1">
                  <a:off x="2024435" y="5220127"/>
                  <a:ext cx="129749" cy="21330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a:extLst>
                    <a:ext uri="{FF2B5EF4-FFF2-40B4-BE49-F238E27FC236}">
                      <a16:creationId xmlns:a16="http://schemas.microsoft.com/office/drawing/2014/main" id="{681D2DB6-9615-5494-690F-6E75234E1A7D}"/>
                    </a:ext>
                  </a:extLst>
                </p:cNvPr>
                <p:cNvCxnSpPr>
                  <a:cxnSpLocks/>
                </p:cNvCxnSpPr>
                <p:nvPr/>
              </p:nvCxnSpPr>
              <p:spPr>
                <a:xfrm flipH="1">
                  <a:off x="2010966" y="5289826"/>
                  <a:ext cx="191905"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id="{714F90A9-C9F3-0E38-DE8A-FD5D4B88CC32}"/>
                    </a:ext>
                  </a:extLst>
                </p:cNvPr>
                <p:cNvCxnSpPr>
                  <a:cxnSpLocks/>
                  <a:stCxn id="834" idx="1"/>
                </p:cNvCxnSpPr>
                <p:nvPr/>
              </p:nvCxnSpPr>
              <p:spPr>
                <a:xfrm flipH="1">
                  <a:off x="2013771" y="5049779"/>
                  <a:ext cx="146732" cy="47194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C2E4C627-8F62-578E-86D9-BF1884A533A9}"/>
                    </a:ext>
                  </a:extLst>
                </p:cNvPr>
                <p:cNvCxnSpPr>
                  <a:cxnSpLocks/>
                </p:cNvCxnSpPr>
                <p:nvPr/>
              </p:nvCxnSpPr>
              <p:spPr>
                <a:xfrm flipH="1">
                  <a:off x="2013771" y="5220127"/>
                  <a:ext cx="140413"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7086D430-DF5E-DB01-504A-C4BC869F4623}"/>
                    </a:ext>
                  </a:extLst>
                </p:cNvPr>
                <p:cNvCxnSpPr>
                  <a:cxnSpLocks/>
                </p:cNvCxnSpPr>
                <p:nvPr/>
              </p:nvCxnSpPr>
              <p:spPr>
                <a:xfrm flipH="1">
                  <a:off x="2024435" y="5341318"/>
                  <a:ext cx="129749" cy="206147"/>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83A72267-715E-335E-F7F8-4DA09B75E0D6}"/>
                    </a:ext>
                  </a:extLst>
                </p:cNvPr>
                <p:cNvCxnSpPr>
                  <a:cxnSpLocks/>
                </p:cNvCxnSpPr>
                <p:nvPr/>
              </p:nvCxnSpPr>
              <p:spPr>
                <a:xfrm flipH="1">
                  <a:off x="2024435" y="5459173"/>
                  <a:ext cx="129749"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D331C147-AF18-BE9A-D6C6-CEB6919081D5}"/>
                    </a:ext>
                  </a:extLst>
                </p:cNvPr>
                <p:cNvCxnSpPr>
                  <a:cxnSpLocks/>
                  <a:stCxn id="886" idx="6"/>
                </p:cNvCxnSpPr>
                <p:nvPr/>
              </p:nvCxnSpPr>
              <p:spPr>
                <a:xfrm flipH="1">
                  <a:off x="2021630" y="5547465"/>
                  <a:ext cx="191905"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a:extLst>
                    <a:ext uri="{FF2B5EF4-FFF2-40B4-BE49-F238E27FC236}">
                      <a16:creationId xmlns:a16="http://schemas.microsoft.com/office/drawing/2014/main" id="{02BA50B5-D2D7-0B02-3E25-9C77827CDBE9}"/>
                    </a:ext>
                  </a:extLst>
                </p:cNvPr>
                <p:cNvCxnSpPr>
                  <a:cxnSpLocks/>
                  <a:stCxn id="832" idx="7"/>
                  <a:endCxn id="833" idx="2"/>
                </p:cNvCxnSpPr>
                <p:nvPr/>
              </p:nvCxnSpPr>
              <p:spPr>
                <a:xfrm flipV="1">
                  <a:off x="1829626" y="5075525"/>
                  <a:ext cx="122673" cy="949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a:extLst>
                    <a:ext uri="{FF2B5EF4-FFF2-40B4-BE49-F238E27FC236}">
                      <a16:creationId xmlns:a16="http://schemas.microsoft.com/office/drawing/2014/main" id="{2C657BF2-27C1-FC91-0176-489814A42774}"/>
                    </a:ext>
                  </a:extLst>
                </p:cNvPr>
                <p:cNvCxnSpPr>
                  <a:cxnSpLocks/>
                  <a:stCxn id="832" idx="6"/>
                  <a:endCxn id="837" idx="2"/>
                </p:cNvCxnSpPr>
                <p:nvPr/>
              </p:nvCxnSpPr>
              <p:spPr>
                <a:xfrm>
                  <a:off x="1840290" y="5196256"/>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AB8768E3-B990-7328-FFB2-7F652EE7781A}"/>
                    </a:ext>
                  </a:extLst>
                </p:cNvPr>
                <p:cNvCxnSpPr>
                  <a:cxnSpLocks/>
                  <a:stCxn id="832" idx="6"/>
                  <a:endCxn id="838" idx="1"/>
                </p:cNvCxnSpPr>
                <p:nvPr/>
              </p:nvCxnSpPr>
              <p:spPr>
                <a:xfrm>
                  <a:off x="1840290" y="5196256"/>
                  <a:ext cx="122673"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3" name="Straight Connector 912">
                  <a:extLst>
                    <a:ext uri="{FF2B5EF4-FFF2-40B4-BE49-F238E27FC236}">
                      <a16:creationId xmlns:a16="http://schemas.microsoft.com/office/drawing/2014/main" id="{8732AAD3-433C-C799-8BB3-6CBBD75DFC04}"/>
                    </a:ext>
                  </a:extLst>
                </p:cNvPr>
                <p:cNvCxnSpPr>
                  <a:cxnSpLocks/>
                  <a:stCxn id="832" idx="5"/>
                  <a:endCxn id="839" idx="1"/>
                </p:cNvCxnSpPr>
                <p:nvPr/>
              </p:nvCxnSpPr>
              <p:spPr>
                <a:xfrm>
                  <a:off x="1829626" y="5222002"/>
                  <a:ext cx="133337" cy="18755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4" name="Straight Connector 913">
                  <a:extLst>
                    <a:ext uri="{FF2B5EF4-FFF2-40B4-BE49-F238E27FC236}">
                      <a16:creationId xmlns:a16="http://schemas.microsoft.com/office/drawing/2014/main" id="{A6D85FB6-2117-16E6-7729-EB89127B5182}"/>
                    </a:ext>
                  </a:extLst>
                </p:cNvPr>
                <p:cNvCxnSpPr>
                  <a:cxnSpLocks/>
                  <a:stCxn id="832" idx="5"/>
                  <a:endCxn id="840" idx="1"/>
                </p:cNvCxnSpPr>
                <p:nvPr/>
              </p:nvCxnSpPr>
              <p:spPr>
                <a:xfrm>
                  <a:off x="1829626" y="5222002"/>
                  <a:ext cx="133337" cy="3015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5" name="Straight Connector 914">
                  <a:extLst>
                    <a:ext uri="{FF2B5EF4-FFF2-40B4-BE49-F238E27FC236}">
                      <a16:creationId xmlns:a16="http://schemas.microsoft.com/office/drawing/2014/main" id="{79E6277E-5306-5D88-187F-A6BD2E87EB5C}"/>
                    </a:ext>
                  </a:extLst>
                </p:cNvPr>
                <p:cNvCxnSpPr>
                  <a:cxnSpLocks/>
                  <a:stCxn id="848" idx="7"/>
                  <a:endCxn id="833" idx="3"/>
                </p:cNvCxnSpPr>
                <p:nvPr/>
              </p:nvCxnSpPr>
              <p:spPr>
                <a:xfrm flipV="1">
                  <a:off x="1829626" y="5101271"/>
                  <a:ext cx="133337" cy="19043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6" name="Straight Connector 915">
                  <a:extLst>
                    <a:ext uri="{FF2B5EF4-FFF2-40B4-BE49-F238E27FC236}">
                      <a16:creationId xmlns:a16="http://schemas.microsoft.com/office/drawing/2014/main" id="{CB920121-C990-4E59-477C-128CFBB7DC07}"/>
                    </a:ext>
                  </a:extLst>
                </p:cNvPr>
                <p:cNvCxnSpPr>
                  <a:cxnSpLocks/>
                  <a:stCxn id="848" idx="7"/>
                  <a:endCxn id="837" idx="2"/>
                </p:cNvCxnSpPr>
                <p:nvPr/>
              </p:nvCxnSpPr>
              <p:spPr>
                <a:xfrm flipV="1">
                  <a:off x="1829626" y="5196256"/>
                  <a:ext cx="122673" cy="9544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a:extLst>
                    <a:ext uri="{FF2B5EF4-FFF2-40B4-BE49-F238E27FC236}">
                      <a16:creationId xmlns:a16="http://schemas.microsoft.com/office/drawing/2014/main" id="{9932A412-DA52-ECCD-54F2-DAF2ED658133}"/>
                    </a:ext>
                  </a:extLst>
                </p:cNvPr>
                <p:cNvCxnSpPr>
                  <a:cxnSpLocks/>
                  <a:stCxn id="848" idx="6"/>
                  <a:endCxn id="838" idx="2"/>
                </p:cNvCxnSpPr>
                <p:nvPr/>
              </p:nvCxnSpPr>
              <p:spPr>
                <a:xfrm>
                  <a:off x="1840290" y="5317447"/>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id="{6EA00109-D49D-9DC6-408D-28367CAF92F9}"/>
                    </a:ext>
                  </a:extLst>
                </p:cNvPr>
                <p:cNvCxnSpPr>
                  <a:cxnSpLocks/>
                  <a:stCxn id="848" idx="5"/>
                  <a:endCxn id="839" idx="1"/>
                </p:cNvCxnSpPr>
                <p:nvPr/>
              </p:nvCxnSpPr>
              <p:spPr>
                <a:xfrm>
                  <a:off x="1829626" y="5343193"/>
                  <a:ext cx="133337" cy="66363"/>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a:extLst>
                    <a:ext uri="{FF2B5EF4-FFF2-40B4-BE49-F238E27FC236}">
                      <a16:creationId xmlns:a16="http://schemas.microsoft.com/office/drawing/2014/main" id="{FA555AB7-0380-AC0D-1E33-80C8EEFFDAB0}"/>
                    </a:ext>
                  </a:extLst>
                </p:cNvPr>
                <p:cNvCxnSpPr>
                  <a:cxnSpLocks/>
                  <a:stCxn id="848" idx="5"/>
                  <a:endCxn id="840" idx="1"/>
                </p:cNvCxnSpPr>
                <p:nvPr/>
              </p:nvCxnSpPr>
              <p:spPr>
                <a:xfrm>
                  <a:off x="1829626" y="5343193"/>
                  <a:ext cx="133337" cy="180401"/>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id="{8CDF4A18-FC19-0747-843E-A49627D47687}"/>
                    </a:ext>
                  </a:extLst>
                </p:cNvPr>
                <p:cNvCxnSpPr>
                  <a:cxnSpLocks/>
                  <a:stCxn id="849" idx="7"/>
                  <a:endCxn id="833" idx="3"/>
                </p:cNvCxnSpPr>
                <p:nvPr/>
              </p:nvCxnSpPr>
              <p:spPr>
                <a:xfrm flipV="1">
                  <a:off x="1829626" y="5101271"/>
                  <a:ext cx="133337" cy="30828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BB9C0F22-42E2-67BD-EDD9-602C9830A319}"/>
                    </a:ext>
                  </a:extLst>
                </p:cNvPr>
                <p:cNvCxnSpPr>
                  <a:cxnSpLocks/>
                  <a:stCxn id="849" idx="7"/>
                  <a:endCxn id="837" idx="3"/>
                </p:cNvCxnSpPr>
                <p:nvPr/>
              </p:nvCxnSpPr>
              <p:spPr>
                <a:xfrm flipV="1">
                  <a:off x="1829626" y="5222002"/>
                  <a:ext cx="133337" cy="187554"/>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E912B21D-71BD-9A82-C746-9E8651D6324E}"/>
                    </a:ext>
                  </a:extLst>
                </p:cNvPr>
                <p:cNvCxnSpPr>
                  <a:cxnSpLocks/>
                  <a:stCxn id="849" idx="6"/>
                  <a:endCxn id="838" idx="2"/>
                </p:cNvCxnSpPr>
                <p:nvPr/>
              </p:nvCxnSpPr>
              <p:spPr>
                <a:xfrm flipV="1">
                  <a:off x="1840290" y="5317447"/>
                  <a:ext cx="112009" cy="117855"/>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a:extLst>
                    <a:ext uri="{FF2B5EF4-FFF2-40B4-BE49-F238E27FC236}">
                      <a16:creationId xmlns:a16="http://schemas.microsoft.com/office/drawing/2014/main" id="{FB04FE9A-3933-CBDB-36AE-396809088CA5}"/>
                    </a:ext>
                  </a:extLst>
                </p:cNvPr>
                <p:cNvCxnSpPr>
                  <a:cxnSpLocks/>
                  <a:stCxn id="849" idx="6"/>
                  <a:endCxn id="839" idx="2"/>
                </p:cNvCxnSpPr>
                <p:nvPr/>
              </p:nvCxnSpPr>
              <p:spPr>
                <a:xfrm>
                  <a:off x="1840290" y="5435302"/>
                  <a:ext cx="112009" cy="0"/>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a:extLst>
                    <a:ext uri="{FF2B5EF4-FFF2-40B4-BE49-F238E27FC236}">
                      <a16:creationId xmlns:a16="http://schemas.microsoft.com/office/drawing/2014/main" id="{BE42DE5C-9EE1-5123-D9A4-B2D3823152CC}"/>
                    </a:ext>
                  </a:extLst>
                </p:cNvPr>
                <p:cNvCxnSpPr>
                  <a:cxnSpLocks/>
                  <a:stCxn id="849" idx="6"/>
                  <a:endCxn id="840" idx="1"/>
                </p:cNvCxnSpPr>
                <p:nvPr/>
              </p:nvCxnSpPr>
              <p:spPr>
                <a:xfrm>
                  <a:off x="1840290" y="5435302"/>
                  <a:ext cx="122673" cy="88292"/>
                </a:xfrm>
                <a:prstGeom prst="line">
                  <a:avLst/>
                </a:prstGeom>
                <a:noFill/>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913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1_2020-TEMPLATE-EXTERNAL" val="pdtUH84H"/>
  <p:tag name="ARTICULATE_DESIGN_ID_SAS-EXTERNAL-16X9-2023" val="CJxW6PTk"/>
  <p:tag name="ARTICULATE_DESIGN_ID_1_NDA" val="5KPCLKMf"/>
  <p:tag name="ARTICULATE_DESIGN_ID_1_SAS-EXTERNAL-16X9-2023" val="OvZPFYIY"/>
  <p:tag name="ARTICULATE_DESIGN_ID_SAS - EXTERNAL - 16X9 - 2023" val="iju6vBOG"/>
  <p:tag name="ARTICULATE_DESIGN_ID_SAS - EXTERNAL" val="IZ9bNYet"/>
  <p:tag name="ARTICULATE_DESIGN_ID_SAS - EXTERNAL - NDA" val="RR4fBfJW"/>
  <p:tag name="ARTICULATE_SLIDE_THUMBNAIL_REFRESH" val="1"/>
  <p:tag name="ARTICULATE_DESIGN_ID_CUSTOM DESIGN" val="WASRYxhz"/>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IMING" val="|34.9"/>
</p:tagLst>
</file>

<file path=ppt/tags/tag22.xml><?xml version="1.0" encoding="utf-8"?>
<p:tagLst xmlns:a="http://schemas.openxmlformats.org/drawingml/2006/main" xmlns:r="http://schemas.openxmlformats.org/officeDocument/2006/relationships" xmlns:p="http://schemas.openxmlformats.org/presentationml/2006/main">
  <p:tag name="TIMING" val="|43.7"/>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IMING" val="|10.3"/>
</p:tagLst>
</file>

<file path=ppt/tags/tag25.xml><?xml version="1.0" encoding="utf-8"?>
<p:tagLst xmlns:a="http://schemas.openxmlformats.org/drawingml/2006/main" xmlns:r="http://schemas.openxmlformats.org/officeDocument/2006/relationships" xmlns:p="http://schemas.openxmlformats.org/presentationml/2006/main">
  <p:tag name="TIMING" val="|5.9|16.3|6.6|9.1|6.9|2.3|6.5"/>
</p:tagLst>
</file>

<file path=ppt/tags/tag26.xml><?xml version="1.0" encoding="utf-8"?>
<p:tagLst xmlns:a="http://schemas.openxmlformats.org/drawingml/2006/main" xmlns:r="http://schemas.openxmlformats.org/officeDocument/2006/relationships" xmlns:p="http://schemas.openxmlformats.org/presentationml/2006/main">
  <p:tag name="TIMING" val="|13.8|15.5"/>
</p:tagLst>
</file>

<file path=ppt/tags/tag27.xml><?xml version="1.0" encoding="utf-8"?>
<p:tagLst xmlns:a="http://schemas.openxmlformats.org/drawingml/2006/main" xmlns:r="http://schemas.openxmlformats.org/officeDocument/2006/relationships" xmlns:p="http://schemas.openxmlformats.org/presentationml/2006/main">
  <p:tag name="TIMING" val="|2.5|10|8.6|7.3"/>
</p:tagLst>
</file>

<file path=ppt/tags/tag28.xml><?xml version="1.0" encoding="utf-8"?>
<p:tagLst xmlns:a="http://schemas.openxmlformats.org/drawingml/2006/main" xmlns:r="http://schemas.openxmlformats.org/officeDocument/2006/relationships" xmlns:p="http://schemas.openxmlformats.org/presentationml/2006/main">
  <p:tag name="TIMING" val="|4.9|22.9|9.4|7.6|16.7|10.8"/>
</p:tagLst>
</file>

<file path=ppt/tags/tag29.xml><?xml version="1.0" encoding="utf-8"?>
<p:tagLst xmlns:a="http://schemas.openxmlformats.org/drawingml/2006/main" xmlns:r="http://schemas.openxmlformats.org/officeDocument/2006/relationships" xmlns:p="http://schemas.openxmlformats.org/presentationml/2006/main">
  <p:tag name="TIMING" val="|4.2|22.1|32.9|8.9|10.2|10.1|11.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TIMING" val="|5.8|18.5"/>
</p:tagLst>
</file>

<file path=ppt/tags/tag31.xml><?xml version="1.0" encoding="utf-8"?>
<p:tagLst xmlns:a="http://schemas.openxmlformats.org/drawingml/2006/main" xmlns:r="http://schemas.openxmlformats.org/officeDocument/2006/relationships" xmlns:p="http://schemas.openxmlformats.org/presentationml/2006/main">
  <p:tag name="TIMING" val="|4.2|22.1|32.9|8.9|10.2|10.1|11.4"/>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Presentation1" id="{4D57CA04-8BAC-48E7-B302-BAD4C922AEFE}" vid="{55132600-A880-41DB-BF96-4AD0F3D5EEF3}"/>
    </a:ext>
  </a:extLst>
</a:theme>
</file>

<file path=ppt/theme/theme2.xml><?xml version="1.0" encoding="utf-8"?>
<a:theme xmlns:a="http://schemas.openxmlformats.org/drawingml/2006/main" name="Office Theme">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FA865081BFAE45992A5D513CEC7A6B" ma:contentTypeVersion="15" ma:contentTypeDescription="Create a new document." ma:contentTypeScope="" ma:versionID="701c55a0972ac673c3a21526fc4d6de6">
  <xsd:schema xmlns:xsd="http://www.w3.org/2001/XMLSchema" xmlns:xs="http://www.w3.org/2001/XMLSchema" xmlns:p="http://schemas.microsoft.com/office/2006/metadata/properties" xmlns:ns2="bc7c5712-1bd6-4485-a66b-19f4c9d6ced6" xmlns:ns3="c700f1b6-08c8-43a9-9095-8ba63316f813" targetNamespace="http://schemas.microsoft.com/office/2006/metadata/properties" ma:root="true" ma:fieldsID="a5b4ce5c1c48f978c0c936403cfde143" ns2:_="" ns3:_="">
    <xsd:import namespace="bc7c5712-1bd6-4485-a66b-19f4c9d6ced6"/>
    <xsd:import namespace="c700f1b6-08c8-43a9-9095-8ba63316f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7c5712-1bd6-4485-a66b-19f4c9d6ce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fd0e135-c9ac-4e89-9c36-fb2929ad0f0a"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00f1b6-08c8-43a9-9095-8ba63316f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6fe48c0-3ec8-4bfc-9a14-21c63cea30aa}" ma:internalName="TaxCatchAll" ma:showField="CatchAllData" ma:web="c700f1b6-08c8-43a9-9095-8ba63316f8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c7c5712-1bd6-4485-a66b-19f4c9d6ced6">
      <Terms xmlns="http://schemas.microsoft.com/office/infopath/2007/PartnerControls"/>
    </lcf76f155ced4ddcb4097134ff3c332f>
    <TaxCatchAll xmlns="c700f1b6-08c8-43a9-9095-8ba63316f813" xsi:nil="true"/>
    <SharedWithUsers xmlns="c700f1b6-08c8-43a9-9095-8ba63316f813">
      <UserInfo>
        <DisplayName>Jason Colon</DisplayName>
        <AccountId>127</AccountId>
        <AccountType/>
      </UserInfo>
    </SharedWithUsers>
  </documentManagement>
</p:properties>
</file>

<file path=customXml/itemProps1.xml><?xml version="1.0" encoding="utf-8"?>
<ds:datastoreItem xmlns:ds="http://schemas.openxmlformats.org/officeDocument/2006/customXml" ds:itemID="{E3E925E4-5239-4639-A029-07B3CFD6A3F1}">
  <ds:schemaRefs>
    <ds:schemaRef ds:uri="http://schemas.microsoft.com/sharepoint/v3/contenttype/forms"/>
  </ds:schemaRefs>
</ds:datastoreItem>
</file>

<file path=customXml/itemProps2.xml><?xml version="1.0" encoding="utf-8"?>
<ds:datastoreItem xmlns:ds="http://schemas.openxmlformats.org/officeDocument/2006/customXml" ds:itemID="{A660ADB0-77BC-44BF-8A7E-7734E97315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7c5712-1bd6-4485-a66b-19f4c9d6ced6"/>
    <ds:schemaRef ds:uri="c700f1b6-08c8-43a9-9095-8ba63316f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663518-7548-4643-8219-608BFF0DFA0C}">
  <ds:schemaRefs>
    <ds:schemaRef ds:uri="http://schemas.microsoft.com/office/2006/metadata/properties"/>
    <ds:schemaRef ds:uri="6e647c50-2143-4825-9865-d236e7692e65"/>
    <ds:schemaRef ds:uri="http://purl.org/dc/terms/"/>
    <ds:schemaRef ds:uri="http://schemas.openxmlformats.org/package/2006/metadata/core-properties"/>
    <ds:schemaRef ds:uri="d21cdafc-5a3a-425e-9674-4fb06b514c0e"/>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61341229-f196-45ff-beb3-3ec7d61f6c31"/>
    <ds:schemaRef ds:uri="3ee2ee57-271c-44f4-b42f-1876bef3d8ae"/>
    <ds:schemaRef ds:uri="bc7c5712-1bd6-4485-a66b-19f4c9d6ced6"/>
    <ds:schemaRef ds:uri="c700f1b6-08c8-43a9-9095-8ba63316f813"/>
  </ds:schemaRefs>
</ds:datastoreItem>
</file>

<file path=docProps/app.xml><?xml version="1.0" encoding="utf-8"?>
<Properties xmlns="http://schemas.openxmlformats.org/officeDocument/2006/extended-properties" xmlns:vt="http://schemas.openxmlformats.org/officeDocument/2006/docPropsVTypes">
  <Template>2024_SASInnovate_PPTTemplate_FINAL</Template>
  <TotalTime>5805</TotalTime>
  <Words>8040</Words>
  <Application>Microsoft Office PowerPoint</Application>
  <PresentationFormat>Custom</PresentationFormat>
  <Paragraphs>790</Paragraphs>
  <Slides>51</Slides>
  <Notes>40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51</vt:i4>
      </vt:variant>
    </vt:vector>
  </HeadingPairs>
  <TitlesOfParts>
    <vt:vector size="71" baseType="lpstr">
      <vt:lpstr>Helvetica</vt:lpstr>
      <vt:lpstr>source-serif-pro</vt:lpstr>
      <vt:lpstr>avenir-reg</vt:lpstr>
      <vt:lpstr>Anova</vt:lpstr>
      <vt:lpstr>Nunito</vt:lpstr>
      <vt:lpstr>Anova Light</vt:lpstr>
      <vt:lpstr>Calibri</vt:lpstr>
      <vt:lpstr>Arial</vt:lpstr>
      <vt:lpstr>Segoe UI</vt:lpstr>
      <vt:lpstr>Noto serif</vt:lpstr>
      <vt:lpstr>Anova Bold</vt:lpstr>
      <vt:lpstr>Roboto</vt:lpstr>
      <vt:lpstr>fabrikat</vt:lpstr>
      <vt:lpstr>Source Sans Pro</vt:lpstr>
      <vt:lpstr>Wingdings</vt:lpstr>
      <vt:lpstr>Calibri Light</vt:lpstr>
      <vt:lpstr>Aptos Display</vt:lpstr>
      <vt:lpstr>Helvetica Neue</vt:lpstr>
      <vt:lpstr>Cambria Math</vt:lpstr>
      <vt:lpstr>SAS - EXTERNAL</vt:lpstr>
      <vt:lpstr>Getting Started with Generative A.I.</vt:lpstr>
      <vt:lpstr>Introduction to Generative A.I.</vt:lpstr>
      <vt:lpstr>Generative A.I. Overview</vt:lpstr>
      <vt:lpstr>Generative A.I. Overview</vt:lpstr>
      <vt:lpstr>PowerPoint Presentation</vt:lpstr>
      <vt:lpstr>PowerPoint Presentation</vt:lpstr>
      <vt:lpstr>Synthetic Data Generation</vt:lpstr>
      <vt:lpstr>Generative A.I. Overview</vt:lpstr>
      <vt:lpstr>Generative Adversarial Networks (GAN)</vt:lpstr>
      <vt:lpstr>Applications of GANs</vt:lpstr>
      <vt:lpstr>Applications of GANs</vt:lpstr>
      <vt:lpstr>Applications of GANs</vt:lpstr>
      <vt:lpstr>Adversarial Training</vt:lpstr>
      <vt:lpstr>Generator Network </vt:lpstr>
      <vt:lpstr>Discriminator Network</vt:lpstr>
      <vt:lpstr>Discriminator Training Process</vt:lpstr>
      <vt:lpstr>Generator Training Process</vt:lpstr>
      <vt:lpstr>Advantages of GANs</vt:lpstr>
      <vt:lpstr>Common Training Challenges</vt:lpstr>
      <vt:lpstr>Model Architecture</vt:lpstr>
      <vt:lpstr>CPCTGAN Observations</vt:lpstr>
      <vt:lpstr>Large Language Models</vt:lpstr>
      <vt:lpstr>Generative A.I. Overview</vt:lpstr>
      <vt:lpstr>Attention-Based Models</vt:lpstr>
      <vt:lpstr> </vt:lpstr>
      <vt:lpstr>PowerPoint Presentation</vt:lpstr>
      <vt:lpstr>PowerPoint Presentation</vt:lpstr>
      <vt:lpstr>Transformer Overview</vt:lpstr>
      <vt:lpstr>PowerPoint Presentation</vt:lpstr>
      <vt:lpstr>PowerPoint Presentation</vt:lpstr>
      <vt:lpstr>PowerPoint Presentation</vt:lpstr>
      <vt:lpstr>PowerPoint Presentation</vt:lpstr>
      <vt:lpstr>Embeddings</vt:lpstr>
      <vt:lpstr>PowerPoint Presentation</vt:lpstr>
      <vt:lpstr>Positional Encoding</vt:lpstr>
      <vt:lpstr>PowerPoint Presentation</vt:lpstr>
      <vt:lpstr>From Transformers to LLMs</vt:lpstr>
      <vt:lpstr>PowerPoint Presentation</vt:lpstr>
      <vt:lpstr>GPT-1 and BERT</vt:lpstr>
      <vt:lpstr>What is BERT?</vt:lpstr>
      <vt:lpstr>PowerPoint Presentation</vt:lpstr>
      <vt:lpstr>PowerPoint Presentation</vt:lpstr>
      <vt:lpstr>PowerPoint Presentation</vt:lpstr>
      <vt:lpstr>Comparing GPT-1 and BERT</vt:lpstr>
      <vt:lpstr>Timelines</vt:lpstr>
      <vt:lpstr>Demo: Generating Synthetic Data Using GANs</vt:lpstr>
      <vt:lpstr>Demo: Classifying Text with BERT</vt:lpstr>
      <vt:lpstr>SAS and Generative AI</vt:lpstr>
      <vt:lpstr>SAS and Generative AI</vt:lpstr>
      <vt:lpstr>Generative AI Sessions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Colon</dc:creator>
  <cp:lastModifiedBy>Jason Colon</cp:lastModifiedBy>
  <cp:revision>20</cp:revision>
  <dcterms:created xsi:type="dcterms:W3CDTF">2024-02-14T21:36:33Z</dcterms:created>
  <dcterms:modified xsi:type="dcterms:W3CDTF">2024-04-15T00:34:15Z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y fmtid="{D5CDD505-2E9C-101B-9397-08002B2CF9AE}" pid="4" name="ContentTypeId">
    <vt:lpwstr>0x010100F9FA865081BFAE45992A5D513CEC7A6B</vt:lpwstr>
  </property>
  <property fmtid="{D5CDD505-2E9C-101B-9397-08002B2CF9AE}" pid="5" name="MediaServiceImageTags">
    <vt:lpwstr/>
  </property>
</Properties>
</file>